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57" r:id="rId4"/>
    <p:sldId id="289" r:id="rId5"/>
    <p:sldId id="258" r:id="rId6"/>
    <p:sldId id="290" r:id="rId7"/>
    <p:sldId id="260" r:id="rId8"/>
    <p:sldId id="291" r:id="rId9"/>
    <p:sldId id="259" r:id="rId10"/>
    <p:sldId id="261" r:id="rId11"/>
    <p:sldId id="262" r:id="rId12"/>
    <p:sldId id="263" r:id="rId13"/>
    <p:sldId id="268" r:id="rId14"/>
    <p:sldId id="264" r:id="rId15"/>
    <p:sldId id="265" r:id="rId16"/>
    <p:sldId id="266" r:id="rId17"/>
    <p:sldId id="269" r:id="rId18"/>
    <p:sldId id="270" r:id="rId19"/>
    <p:sldId id="272" r:id="rId20"/>
    <p:sldId id="273" r:id="rId21"/>
    <p:sldId id="274" r:id="rId22"/>
    <p:sldId id="275" r:id="rId23"/>
    <p:sldId id="277" r:id="rId24"/>
    <p:sldId id="279" r:id="rId25"/>
    <p:sldId id="276" r:id="rId26"/>
    <p:sldId id="278" r:id="rId27"/>
    <p:sldId id="280" r:id="rId28"/>
    <p:sldId id="281" r:id="rId29"/>
    <p:sldId id="282" r:id="rId30"/>
    <p:sldId id="283" r:id="rId31"/>
    <p:sldId id="285" r:id="rId32"/>
    <p:sldId id="284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21437-FF39-43B9-AF43-7754F84E9A2B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0D24E-0C6D-4B5A-B687-4F05ABDAA08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EBED-418B-43FF-8CEB-1A4AEACE4F65}" type="datetimeFigureOut">
              <a:rPr lang="es-ES" smtClean="0"/>
              <a:t>11/02/2017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E2C1-DAB4-4CC4-BC80-8BD105286E4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mento.gob.es/MFOM/LANG_CASTELLANO/DIRECCIONES_GENERALES/TRANSPORTE_TERRESTRE/SERVICIOS_TRANSPORTISTA/COMPETENCIA_PROFESIONAL/PREGUNTAS_MERCANCIAS/mp1_5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Gestión comercial y financiera de la empresa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4400" dirty="0" smtClean="0">
                <a:solidFill>
                  <a:schemeClr val="tx1"/>
                </a:solidFill>
              </a:rPr>
              <a:t>GRUPO 1.5</a:t>
            </a:r>
          </a:p>
          <a:p>
            <a:r>
              <a:rPr lang="es-ES" sz="4400" b="1" dirty="0" smtClean="0">
                <a:solidFill>
                  <a:schemeClr val="tx1"/>
                </a:solidFill>
              </a:rPr>
              <a:t>Exámenes de competencia profesional</a:t>
            </a:r>
            <a:endParaRPr lang="es-E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REQUISITOS del proceso de producción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Eficaz: el producto satisface </a:t>
            </a:r>
            <a:r>
              <a:rPr lang="es-ES" dirty="0" smtClean="0"/>
              <a:t>los objetivos </a:t>
            </a:r>
            <a:r>
              <a:rPr lang="es-ES" dirty="0"/>
              <a:t>de la empresa y las </a:t>
            </a:r>
            <a:r>
              <a:rPr lang="es-ES" dirty="0" smtClean="0"/>
              <a:t>necesidades del consumidor.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REQUISITOS del proceso de producción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Eficaz: el producto satisface </a:t>
            </a:r>
            <a:r>
              <a:rPr lang="es-ES" dirty="0" smtClean="0"/>
              <a:t>los objetivos </a:t>
            </a:r>
            <a:r>
              <a:rPr lang="es-ES" dirty="0"/>
              <a:t>de la empresa y las </a:t>
            </a:r>
            <a:r>
              <a:rPr lang="es-ES" dirty="0" smtClean="0"/>
              <a:t>necesidades del consumidor.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Eficiente</a:t>
            </a:r>
            <a:r>
              <a:rPr lang="es-ES" dirty="0"/>
              <a:t>: si la conversión de </a:t>
            </a:r>
            <a:r>
              <a:rPr lang="es-ES" dirty="0" smtClean="0"/>
              <a:t>los </a:t>
            </a:r>
            <a:r>
              <a:rPr lang="es-ES" i="1" dirty="0" smtClean="0"/>
              <a:t>inputs </a:t>
            </a:r>
            <a:r>
              <a:rPr lang="es-ES" i="1" dirty="0"/>
              <a:t>en outputs se realiza </a:t>
            </a:r>
            <a:r>
              <a:rPr lang="es-ES" i="1" dirty="0" smtClean="0"/>
              <a:t>con </a:t>
            </a:r>
            <a:r>
              <a:rPr lang="es-ES" dirty="0" smtClean="0"/>
              <a:t>la </a:t>
            </a:r>
            <a:r>
              <a:rPr lang="es-ES" dirty="0"/>
              <a:t>mínima utilización de </a:t>
            </a:r>
            <a:r>
              <a:rPr lang="es-ES" dirty="0" smtClean="0"/>
              <a:t>recursos.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REQUISITOS del proceso de producción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Eficaz: el producto satisface </a:t>
            </a:r>
            <a:r>
              <a:rPr lang="es-ES" dirty="0" smtClean="0"/>
              <a:t>los objetivos </a:t>
            </a:r>
            <a:r>
              <a:rPr lang="es-ES" dirty="0"/>
              <a:t>de la empresa y las </a:t>
            </a:r>
            <a:r>
              <a:rPr lang="es-ES" dirty="0" smtClean="0"/>
              <a:t>necesidades del consumidor.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Eficiente</a:t>
            </a:r>
            <a:r>
              <a:rPr lang="es-ES" dirty="0"/>
              <a:t>: si la conversión de </a:t>
            </a:r>
            <a:r>
              <a:rPr lang="es-ES" dirty="0" smtClean="0"/>
              <a:t>los </a:t>
            </a:r>
            <a:r>
              <a:rPr lang="es-ES" i="1" dirty="0" smtClean="0"/>
              <a:t>inputs </a:t>
            </a:r>
            <a:r>
              <a:rPr lang="es-ES" i="1" dirty="0"/>
              <a:t>en outputs se realiza </a:t>
            </a:r>
            <a:r>
              <a:rPr lang="es-ES" i="1" dirty="0" smtClean="0"/>
              <a:t>con </a:t>
            </a:r>
            <a:r>
              <a:rPr lang="es-ES" dirty="0" smtClean="0"/>
              <a:t>la </a:t>
            </a:r>
            <a:r>
              <a:rPr lang="es-ES" dirty="0"/>
              <a:t>mínima utilización de </a:t>
            </a:r>
            <a:r>
              <a:rPr lang="es-ES" dirty="0" smtClean="0"/>
              <a:t>recursos.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Flexible</a:t>
            </a:r>
            <a:r>
              <a:rPr lang="es-ES" dirty="0"/>
              <a:t>: si permite ajustar </a:t>
            </a:r>
            <a:r>
              <a:rPr lang="es-ES" dirty="0" smtClean="0"/>
              <a:t>con rapidez </a:t>
            </a:r>
            <a:r>
              <a:rPr lang="es-ES" dirty="0"/>
              <a:t>la producción </a:t>
            </a:r>
            <a:r>
              <a:rPr lang="es-ES" dirty="0" smtClean="0"/>
              <a:t>a </a:t>
            </a:r>
            <a:r>
              <a:rPr lang="es-ES" dirty="0"/>
              <a:t>los </a:t>
            </a:r>
            <a:r>
              <a:rPr lang="es-ES" dirty="0" smtClean="0"/>
              <a:t>cambios de </a:t>
            </a:r>
            <a:r>
              <a:rPr lang="es-ES" dirty="0"/>
              <a:t>la </a:t>
            </a:r>
            <a:r>
              <a:rPr lang="es-ES" dirty="0" smtClean="0"/>
              <a:t>demanda.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básicos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FUNCIONES DEL DEPARTAMENTO DE PRODUCCIÓN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 DE PRODUCCIÓN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dirty="0" smtClean="0"/>
              <a:t>…es </a:t>
            </a:r>
            <a:r>
              <a:rPr lang="es-ES" dirty="0"/>
              <a:t>un documento integrado en el plan de empresa, elaborado por el departamento de producción, que recoge todos los aspectos técnicos y organizativos que deben tenerse en cuenta para fabricar un bien o prestar un servicio.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INFRAESTRUCTURAS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Son el </a:t>
            </a:r>
            <a:r>
              <a:rPr lang="es-ES" b="1" dirty="0" smtClean="0"/>
              <a:t>conjunto de elementos o servicios </a:t>
            </a:r>
            <a:r>
              <a:rPr lang="es-ES" dirty="0" smtClean="0"/>
              <a:t>que se consideran </a:t>
            </a:r>
            <a:r>
              <a:rPr lang="es-ES" b="1" dirty="0" smtClean="0"/>
              <a:t>necesarios</a:t>
            </a:r>
            <a:r>
              <a:rPr lang="es-ES" dirty="0" smtClean="0"/>
              <a:t> para que funcione la organización y para que desarrolle su actividad.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INFRAESTRUCTURAS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Son el </a:t>
            </a:r>
            <a:r>
              <a:rPr lang="es-ES" b="1" dirty="0" smtClean="0"/>
              <a:t>conjunto de elementos o servicios </a:t>
            </a:r>
            <a:r>
              <a:rPr lang="es-ES" dirty="0" smtClean="0"/>
              <a:t>que se consideran </a:t>
            </a:r>
            <a:r>
              <a:rPr lang="es-ES" b="1" dirty="0" smtClean="0"/>
              <a:t>necesarios</a:t>
            </a:r>
            <a:r>
              <a:rPr lang="es-ES" dirty="0" smtClean="0"/>
              <a:t> para que funcione la organización y para que desarrolle su actividad.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PORQUE</a:t>
            </a:r>
            <a:r>
              <a:rPr lang="es-ES" dirty="0" smtClean="0"/>
              <a:t> toda </a:t>
            </a:r>
            <a:r>
              <a:rPr lang="es-ES" dirty="0"/>
              <a:t>actividad empresarial necesita una localización, instalaciones </a:t>
            </a:r>
            <a:r>
              <a:rPr lang="es-ES" dirty="0" smtClean="0"/>
              <a:t>e </a:t>
            </a:r>
            <a:r>
              <a:rPr lang="es-ES" b="1" dirty="0" smtClean="0"/>
              <a:t>infraestructuras</a:t>
            </a:r>
            <a:r>
              <a:rPr lang="es-ES" dirty="0"/>
              <a:t>, y capacidad productiva para poder llevarla a cabo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APROVISIONAMIENTO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dirty="0"/>
              <a:t>La </a:t>
            </a:r>
            <a:r>
              <a:rPr lang="es-ES" b="1" dirty="0"/>
              <a:t>gestión de existencias </a:t>
            </a:r>
            <a:r>
              <a:rPr lang="es-ES" dirty="0"/>
              <a:t>trata de optimizar los elementos </a:t>
            </a:r>
            <a:r>
              <a:rPr lang="es-ES" dirty="0" smtClean="0"/>
              <a:t>almacenados en </a:t>
            </a:r>
            <a:r>
              <a:rPr lang="es-ES" dirty="0"/>
              <a:t>la empresa, planificando y coordinando su entrada y </a:t>
            </a:r>
            <a:r>
              <a:rPr lang="es-ES" dirty="0" smtClean="0"/>
              <a:t>salida.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ES" dirty="0" smtClean="0"/>
              <a:t>El </a:t>
            </a:r>
            <a:r>
              <a:rPr lang="es-ES" b="1" dirty="0" smtClean="0"/>
              <a:t>aprovisionamiento</a:t>
            </a:r>
            <a:r>
              <a:rPr lang="es-ES" dirty="0" smtClean="0"/>
              <a:t> </a:t>
            </a:r>
            <a:r>
              <a:rPr lang="es-ES" dirty="0"/>
              <a:t>consiste en la búsqueda y elección de </a:t>
            </a:r>
            <a:r>
              <a:rPr lang="es-ES" dirty="0" smtClean="0"/>
              <a:t>proveedores para </a:t>
            </a:r>
            <a:r>
              <a:rPr lang="es-ES" dirty="0"/>
              <a:t>un negado; de esta tarea dependerá en gran medida el éxito </a:t>
            </a:r>
            <a:r>
              <a:rPr lang="es-ES" dirty="0" smtClean="0"/>
              <a:t>del negocio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PROVEEDORES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Para ello, se requiere </a:t>
            </a:r>
            <a:r>
              <a:rPr lang="es-ES" b="1" dirty="0" smtClean="0"/>
              <a:t>realizar un estudio previo de los posibles proveedores</a:t>
            </a:r>
            <a:r>
              <a:rPr lang="es-ES" dirty="0" smtClean="0"/>
              <a:t> y elegir el que ofrezca una </a:t>
            </a:r>
            <a:r>
              <a:rPr lang="es-ES" b="1" dirty="0" smtClean="0"/>
              <a:t>mejor relación calidad-precio </a:t>
            </a:r>
            <a:r>
              <a:rPr lang="es-ES" dirty="0" smtClean="0"/>
              <a:t>y garantice la entrega en los plazos acordados.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Los </a:t>
            </a:r>
            <a:r>
              <a:rPr lang="es-ES" dirty="0">
                <a:solidFill>
                  <a:schemeClr val="bg1"/>
                </a:solidFill>
              </a:rPr>
              <a:t>criterios de selección de </a:t>
            </a:r>
            <a:r>
              <a:rPr lang="es-ES" b="1" dirty="0">
                <a:solidFill>
                  <a:schemeClr val="bg1"/>
                </a:solidFill>
              </a:rPr>
              <a:t>proveedores</a:t>
            </a:r>
            <a:r>
              <a:rPr lang="es-ES" dirty="0">
                <a:solidFill>
                  <a:schemeClr val="bg1"/>
                </a:solidFill>
              </a:rPr>
              <a:t> m</a:t>
            </a:r>
            <a:r>
              <a:rPr lang="es-ES" dirty="0" smtClean="0">
                <a:solidFill>
                  <a:schemeClr val="bg1"/>
                </a:solidFill>
              </a:rPr>
              <a:t>ás </a:t>
            </a:r>
            <a:r>
              <a:rPr lang="es-ES" dirty="0">
                <a:solidFill>
                  <a:schemeClr val="bg1"/>
                </a:solidFill>
              </a:rPr>
              <a:t>utilizados </a:t>
            </a:r>
            <a:r>
              <a:rPr lang="es-ES" dirty="0" smtClean="0">
                <a:solidFill>
                  <a:schemeClr val="bg1"/>
                </a:solidFill>
              </a:rPr>
              <a:t>son múltiples: económicos, de calidad, </a:t>
            </a:r>
            <a:r>
              <a:rPr lang="es-ES" b="1" dirty="0" smtClean="0">
                <a:solidFill>
                  <a:schemeClr val="bg1"/>
                </a:solidFill>
              </a:rPr>
              <a:t>de servicio</a:t>
            </a:r>
            <a:r>
              <a:rPr lang="es-ES" dirty="0" smtClean="0">
                <a:solidFill>
                  <a:schemeClr val="bg1"/>
                </a:solidFill>
              </a:rPr>
              <a:t>, etc. Este último, que presta </a:t>
            </a:r>
            <a:r>
              <a:rPr lang="es-ES" dirty="0">
                <a:solidFill>
                  <a:schemeClr val="bg1"/>
                </a:solidFill>
              </a:rPr>
              <a:t>servicios </a:t>
            </a:r>
            <a:r>
              <a:rPr lang="es-ES" b="1" dirty="0">
                <a:solidFill>
                  <a:schemeClr val="bg1"/>
                </a:solidFill>
              </a:rPr>
              <a:t>a otras </a:t>
            </a:r>
            <a:r>
              <a:rPr lang="es-ES" b="1" dirty="0" smtClean="0">
                <a:solidFill>
                  <a:schemeClr val="bg1"/>
                </a:solidFill>
              </a:rPr>
              <a:t>empresas </a:t>
            </a:r>
            <a:r>
              <a:rPr lang="es-ES" dirty="0" smtClean="0">
                <a:solidFill>
                  <a:schemeClr val="bg1"/>
                </a:solidFill>
              </a:rPr>
              <a:t>es el </a:t>
            </a:r>
            <a:r>
              <a:rPr lang="es-ES" dirty="0">
                <a:solidFill>
                  <a:schemeClr val="bg1"/>
                </a:solidFill>
              </a:rPr>
              <a:t>negocio más habitual </a:t>
            </a:r>
            <a:r>
              <a:rPr lang="es-ES" b="1" dirty="0" smtClean="0">
                <a:solidFill>
                  <a:schemeClr val="bg1"/>
                </a:solidFill>
              </a:rPr>
              <a:t>mediante</a:t>
            </a:r>
            <a:r>
              <a:rPr lang="es-ES" dirty="0" smtClean="0">
                <a:solidFill>
                  <a:schemeClr val="bg1"/>
                </a:solidFill>
              </a:rPr>
              <a:t> la oferta </a:t>
            </a:r>
            <a:r>
              <a:rPr lang="es-ES" dirty="0">
                <a:solidFill>
                  <a:schemeClr val="bg1"/>
                </a:solidFill>
              </a:rPr>
              <a:t>de suscripción o </a:t>
            </a:r>
            <a:r>
              <a:rPr lang="es-ES" b="1" dirty="0" smtClean="0">
                <a:solidFill>
                  <a:schemeClr val="bg1"/>
                </a:solidFill>
              </a:rPr>
              <a:t>contratos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PROVEEDORES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Para ello, se requiere </a:t>
            </a:r>
            <a:r>
              <a:rPr lang="es-ES" b="1" dirty="0" smtClean="0"/>
              <a:t>realizar un estudio previo de los posibles proveedores</a:t>
            </a:r>
            <a:r>
              <a:rPr lang="es-ES" dirty="0" smtClean="0"/>
              <a:t> y elegir el que ofrezca una </a:t>
            </a:r>
            <a:r>
              <a:rPr lang="es-ES" b="1" dirty="0" smtClean="0"/>
              <a:t>mejor relación calidad-precio </a:t>
            </a:r>
            <a:r>
              <a:rPr lang="es-ES" dirty="0" smtClean="0"/>
              <a:t>y garantice la entrega en los plazos acordados.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Los </a:t>
            </a:r>
            <a:r>
              <a:rPr lang="es-ES" dirty="0"/>
              <a:t>criterios de selección de </a:t>
            </a:r>
            <a:r>
              <a:rPr lang="es-ES" b="1" dirty="0"/>
              <a:t>proveedores</a:t>
            </a:r>
            <a:r>
              <a:rPr lang="es-ES" dirty="0"/>
              <a:t> m</a:t>
            </a:r>
            <a:r>
              <a:rPr lang="es-ES" dirty="0" smtClean="0"/>
              <a:t>ás </a:t>
            </a:r>
            <a:r>
              <a:rPr lang="es-ES" dirty="0"/>
              <a:t>utilizados </a:t>
            </a:r>
            <a:r>
              <a:rPr lang="es-ES" dirty="0" smtClean="0"/>
              <a:t>son múltiples: económicos, de calidad, </a:t>
            </a:r>
            <a:r>
              <a:rPr lang="es-ES" b="1" dirty="0" smtClean="0"/>
              <a:t>de servicio</a:t>
            </a:r>
            <a:r>
              <a:rPr lang="es-ES" dirty="0" smtClean="0"/>
              <a:t>, etc. Este último, que presta </a:t>
            </a:r>
            <a:r>
              <a:rPr lang="es-ES" dirty="0"/>
              <a:t>servicios </a:t>
            </a:r>
            <a:r>
              <a:rPr lang="es-ES" b="1" dirty="0"/>
              <a:t>a otras </a:t>
            </a:r>
            <a:r>
              <a:rPr lang="es-ES" b="1" dirty="0" smtClean="0"/>
              <a:t>empresas </a:t>
            </a:r>
            <a:r>
              <a:rPr lang="es-ES" dirty="0" smtClean="0"/>
              <a:t>es el </a:t>
            </a:r>
            <a:r>
              <a:rPr lang="es-ES" dirty="0"/>
              <a:t>negocio más habitual </a:t>
            </a:r>
            <a:r>
              <a:rPr lang="es-ES" b="1" dirty="0" smtClean="0"/>
              <a:t>mediante</a:t>
            </a:r>
            <a:r>
              <a:rPr lang="es-ES" dirty="0" smtClean="0"/>
              <a:t> la oferta </a:t>
            </a:r>
            <a:r>
              <a:rPr lang="es-ES" dirty="0"/>
              <a:t>de suscripción o </a:t>
            </a:r>
            <a:r>
              <a:rPr lang="es-ES" b="1" dirty="0" smtClean="0"/>
              <a:t>contratos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QUÉ ES EL PRODUCTO EMPRESARIAL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COSTES DE PRODUCCIÓN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</a:t>
            </a:r>
            <a:r>
              <a:rPr lang="es-ES" dirty="0">
                <a:hlinkClick r:id="rId2" action="ppaction://hlinksldjump"/>
              </a:rPr>
              <a:t>producción</a:t>
            </a:r>
            <a:r>
              <a:rPr lang="es-ES" dirty="0"/>
              <a:t> </a:t>
            </a:r>
            <a:r>
              <a:rPr lang="es-ES" dirty="0" smtClean="0"/>
              <a:t>implica </a:t>
            </a:r>
            <a:r>
              <a:rPr lang="es-ES" dirty="0"/>
              <a:t>la utilización de diversos factores </a:t>
            </a:r>
            <a:r>
              <a:rPr lang="es-ES" dirty="0" smtClean="0">
                <a:hlinkClick r:id="rId3" action="ppaction://hlinksldjump"/>
              </a:rPr>
              <a:t>productivos</a:t>
            </a:r>
            <a:r>
              <a:rPr lang="es-ES" dirty="0" smtClean="0"/>
              <a:t> (</a:t>
            </a:r>
            <a:r>
              <a:rPr lang="es-ES" dirty="0"/>
              <a:t>materias primas, mano de obra, energía, etc.) que </a:t>
            </a:r>
            <a:r>
              <a:rPr lang="es-ES" b="1" dirty="0"/>
              <a:t>tienen un valor </a:t>
            </a:r>
            <a:r>
              <a:rPr lang="es-ES" b="1" dirty="0" smtClean="0"/>
              <a:t>económico cuantificable</a:t>
            </a:r>
            <a:r>
              <a:rPr lang="es-ES" dirty="0"/>
              <a:t>.</a:t>
            </a:r>
          </a:p>
          <a:p>
            <a:r>
              <a:rPr lang="es-ES" dirty="0" smtClean="0"/>
              <a:t>Un </a:t>
            </a:r>
            <a:r>
              <a:rPr lang="es-ES" dirty="0"/>
              <a:t>coste de </a:t>
            </a:r>
            <a:r>
              <a:rPr lang="es-ES" dirty="0" smtClean="0"/>
              <a:t>producción es </a:t>
            </a:r>
            <a:r>
              <a:rPr lang="es-ES" dirty="0"/>
              <a:t>el valor de los factores que </a:t>
            </a:r>
            <a:r>
              <a:rPr lang="es-ES" dirty="0" smtClean="0"/>
              <a:t>intervienen en </a:t>
            </a:r>
            <a:r>
              <a:rPr lang="es-ES" dirty="0"/>
              <a:t>el </a:t>
            </a:r>
            <a:r>
              <a:rPr lang="es-ES" dirty="0">
                <a:hlinkClick r:id="rId4" action="ppaction://hlinksldjump"/>
              </a:rPr>
              <a:t>proceso productivo</a:t>
            </a:r>
            <a:r>
              <a:rPr lang="es-ES" dirty="0"/>
              <a:t> de un bien o en la prestación </a:t>
            </a:r>
            <a:r>
              <a:rPr lang="es-ES" dirty="0" smtClean="0"/>
              <a:t>de un </a:t>
            </a:r>
            <a:r>
              <a:rPr lang="es-ES" dirty="0"/>
              <a:t>servicio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DE LOS COSTES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-ES" dirty="0" smtClean="0"/>
              <a:t>Existen </a:t>
            </a:r>
            <a:r>
              <a:rPr lang="es-ES" dirty="0"/>
              <a:t>distintas clasificaciones de los de </a:t>
            </a:r>
            <a:r>
              <a:rPr lang="es-ES" dirty="0" smtClean="0"/>
              <a:t>costes, vinculados </a:t>
            </a:r>
            <a:r>
              <a:rPr lang="es-ES" dirty="0"/>
              <a:t>al volumen de la actividad (producción o venta</a:t>
            </a:r>
            <a:r>
              <a:rPr lang="es-ES" dirty="0" smtClean="0"/>
              <a:t>). Así pues, están:</a:t>
            </a:r>
          </a:p>
          <a:p>
            <a:pPr>
              <a:buNone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hlinkClick r:id="rId2" action="ppaction://hlinksldjump"/>
              </a:rPr>
              <a:t>Coste fijo</a:t>
            </a:r>
            <a:r>
              <a:rPr lang="es-ES" dirty="0" smtClean="0"/>
              <a:t> =&gt; y </a:t>
            </a:r>
            <a:r>
              <a:rPr lang="es-ES" dirty="0" smtClean="0">
                <a:hlinkClick r:id="rId3" action="ppaction://hlinksldjump"/>
              </a:rPr>
              <a:t>coste fijo unitario</a:t>
            </a:r>
            <a:r>
              <a:rPr lang="es-E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hlinkClick r:id="rId4" action="ppaction://hlinksldjump"/>
              </a:rPr>
              <a:t>Coste variable</a:t>
            </a:r>
            <a:r>
              <a:rPr lang="es-ES" dirty="0" smtClean="0"/>
              <a:t> =&gt; y coste variable unitario.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 FIJO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dirty="0" smtClean="0"/>
              <a:t>… permanecen constantes e independientes de la cantidad </a:t>
            </a:r>
            <a:r>
              <a:rPr lang="es-ES" dirty="0"/>
              <a:t>de bienes fabricados o de </a:t>
            </a:r>
            <a:r>
              <a:rPr lang="es-ES" dirty="0" smtClean="0"/>
              <a:t>servicios </a:t>
            </a:r>
            <a:r>
              <a:rPr lang="es-ES" dirty="0"/>
              <a:t>prestados, por </a:t>
            </a:r>
            <a:r>
              <a:rPr lang="es-ES" dirty="0" smtClean="0"/>
              <a:t>ejemplo: el alquiler </a:t>
            </a:r>
            <a:r>
              <a:rPr lang="es-ES" dirty="0"/>
              <a:t>de una nave, los seguros, las amortizaciones, </a:t>
            </a:r>
            <a:r>
              <a:rPr lang="es-ES" dirty="0" smtClean="0"/>
              <a:t>etc.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s-ES" dirty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dirty="0" smtClean="0">
                <a:solidFill>
                  <a:srgbClr val="0070C0"/>
                </a:solidFill>
              </a:rPr>
              <a:t>El </a:t>
            </a:r>
            <a:r>
              <a:rPr lang="es-ES" dirty="0">
                <a:solidFill>
                  <a:srgbClr val="0070C0"/>
                </a:solidFill>
              </a:rPr>
              <a:t>coste fijo unitario (</a:t>
            </a:r>
            <a:r>
              <a:rPr lang="es-ES" dirty="0" err="1">
                <a:solidFill>
                  <a:srgbClr val="0070C0"/>
                </a:solidFill>
              </a:rPr>
              <a:t>CFu</a:t>
            </a:r>
            <a:r>
              <a:rPr lang="es-ES" dirty="0">
                <a:solidFill>
                  <a:srgbClr val="0070C0"/>
                </a:solidFill>
              </a:rPr>
              <a:t>) se reduce a medida que se </a:t>
            </a:r>
            <a:r>
              <a:rPr lang="es-ES" dirty="0" smtClean="0">
                <a:solidFill>
                  <a:srgbClr val="0070C0"/>
                </a:solidFill>
              </a:rPr>
              <a:t>incrementan las </a:t>
            </a:r>
            <a:r>
              <a:rPr lang="es-ES" dirty="0">
                <a:solidFill>
                  <a:srgbClr val="0070C0"/>
                </a:solidFill>
              </a:rPr>
              <a:t>unidades producidas, al repartir los costes fijos entre un </a:t>
            </a:r>
            <a:r>
              <a:rPr lang="es-ES" dirty="0" smtClean="0">
                <a:solidFill>
                  <a:srgbClr val="0070C0"/>
                </a:solidFill>
              </a:rPr>
              <a:t>mayor número </a:t>
            </a:r>
            <a:r>
              <a:rPr lang="es-ES" dirty="0">
                <a:solidFill>
                  <a:srgbClr val="0070C0"/>
                </a:solidFill>
              </a:rPr>
              <a:t>de unidades.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 FIJO UNITARIO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/>
              <a:t>El coste fijo unitario (</a:t>
            </a:r>
            <a:r>
              <a:rPr lang="es-ES" dirty="0" err="1"/>
              <a:t>CFu</a:t>
            </a:r>
            <a:r>
              <a:rPr lang="es-ES" dirty="0"/>
              <a:t>) es la parte del coste fijo total (CFT) que se le atribuye a una unidad de producto </a:t>
            </a:r>
            <a:r>
              <a:rPr lang="es-ES" dirty="0" smtClean="0"/>
              <a:t>obtenida.</a:t>
            </a:r>
          </a:p>
          <a:p>
            <a:pPr marL="0" indent="0">
              <a:spcBef>
                <a:spcPts val="600"/>
              </a:spcBef>
              <a:buNone/>
            </a:pPr>
            <a:endParaRPr lang="es-ES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s-ES" dirty="0" err="1" smtClean="0"/>
              <a:t>CFu</a:t>
            </a:r>
            <a:r>
              <a:rPr lang="es-ES" dirty="0" smtClean="0"/>
              <a:t> = </a:t>
            </a:r>
            <a:r>
              <a:rPr lang="es-ES" i="1" dirty="0" smtClean="0"/>
              <a:t>CFT/Q</a:t>
            </a:r>
            <a:r>
              <a:rPr lang="es-ES" baseline="30000" dirty="0" smtClean="0"/>
              <a:t>*</a:t>
            </a:r>
            <a:r>
              <a:rPr lang="es-ES" baseline="50000" dirty="0" smtClean="0"/>
              <a:t>1</a:t>
            </a:r>
            <a:endParaRPr lang="es-ES" baseline="50000" dirty="0"/>
          </a:p>
          <a:p>
            <a:pPr marL="0" indent="0">
              <a:spcBef>
                <a:spcPts val="600"/>
              </a:spcBef>
              <a:buNone/>
            </a:pPr>
            <a:endParaRPr lang="es-ES" dirty="0" smtClean="0"/>
          </a:p>
          <a:p>
            <a:pPr marL="0" indent="0" algn="r">
              <a:spcBef>
                <a:spcPts val="600"/>
              </a:spcBef>
              <a:buNone/>
            </a:pPr>
            <a:r>
              <a:rPr lang="es-ES" baseline="30000" dirty="0" smtClean="0"/>
              <a:t>*</a:t>
            </a:r>
            <a:r>
              <a:rPr lang="es-ES" baseline="50000" dirty="0" smtClean="0"/>
              <a:t>1 </a:t>
            </a:r>
            <a:r>
              <a:rPr lang="es-ES" sz="2800" dirty="0" smtClean="0"/>
              <a:t>Siendo </a:t>
            </a:r>
            <a:r>
              <a:rPr lang="es-ES" sz="2800" dirty="0"/>
              <a:t>Q el número total de unidades producidas.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DIFERENCIA ENTRE COSTE FIJO Y VARIABLE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dirty="0"/>
              <a:t>La distinción entre costes fijos y variables no siempre está clara, ya que hay factores que presentan ambos componentes: la mano de obra suele tener un componente fijo (salario base, Seguridad Social) y un componente variable (incentivos) 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 VARIABLE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/>
              <a:t>Estos costes varían </a:t>
            </a:r>
            <a:r>
              <a:rPr lang="es-ES" dirty="0"/>
              <a:t>en función del volumen de producción </a:t>
            </a:r>
            <a:r>
              <a:rPr lang="es-ES" dirty="0" smtClean="0"/>
              <a:t>obtenido </a:t>
            </a:r>
            <a:r>
              <a:rPr lang="es-ES" dirty="0"/>
              <a:t>(materias primas, mano de obra, envases, combustibles, etc</a:t>
            </a:r>
            <a:r>
              <a:rPr lang="es-ES" dirty="0" smtClean="0"/>
              <a:t>.).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dirty="0" smtClean="0">
                <a:solidFill>
                  <a:srgbClr val="0070C0"/>
                </a:solidFill>
              </a:rPr>
              <a:t>Son costes </a:t>
            </a:r>
            <a:r>
              <a:rPr lang="es-ES" dirty="0">
                <a:solidFill>
                  <a:srgbClr val="0070C0"/>
                </a:solidFill>
              </a:rPr>
              <a:t>que no existen si el volumen de producción es nulo y que </a:t>
            </a:r>
            <a:r>
              <a:rPr lang="es-ES" dirty="0" smtClean="0">
                <a:solidFill>
                  <a:srgbClr val="0070C0"/>
                </a:solidFill>
              </a:rPr>
              <a:t>aumentan a medida </a:t>
            </a:r>
            <a:r>
              <a:rPr lang="es-ES" dirty="0">
                <a:solidFill>
                  <a:srgbClr val="0070C0"/>
                </a:solidFill>
              </a:rPr>
              <a:t>que lo hace </a:t>
            </a:r>
            <a:r>
              <a:rPr lang="es-ES" dirty="0" smtClean="0">
                <a:solidFill>
                  <a:srgbClr val="0070C0"/>
                </a:solidFill>
              </a:rPr>
              <a:t>este. Aquí la variación </a:t>
            </a:r>
            <a:r>
              <a:rPr lang="es-ES" dirty="0">
                <a:solidFill>
                  <a:srgbClr val="0070C0"/>
                </a:solidFill>
              </a:rPr>
              <a:t>respecto al </a:t>
            </a:r>
            <a:r>
              <a:rPr lang="es-ES" dirty="0" smtClean="0">
                <a:solidFill>
                  <a:srgbClr val="0070C0"/>
                </a:solidFill>
              </a:rPr>
              <a:t>volumen – por unidad o </a:t>
            </a:r>
            <a:r>
              <a:rPr lang="es-ES" dirty="0" err="1">
                <a:solidFill>
                  <a:srgbClr val="0070C0"/>
                </a:solidFill>
              </a:rPr>
              <a:t>CVu</a:t>
            </a:r>
            <a:r>
              <a:rPr lang="es-ES" dirty="0" smtClean="0">
                <a:solidFill>
                  <a:srgbClr val="0070C0"/>
                </a:solidFill>
              </a:rPr>
              <a:t> – de producción en cambio puede </a:t>
            </a:r>
            <a:r>
              <a:rPr lang="es-ES" dirty="0">
                <a:solidFill>
                  <a:srgbClr val="0070C0"/>
                </a:solidFill>
              </a:rPr>
              <a:t>ser proporcional, progresiva o regresiva.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 VARIABLE UNITARIO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/>
              <a:t>El coste variable unitario (</a:t>
            </a:r>
            <a:r>
              <a:rPr lang="es-ES" dirty="0" err="1"/>
              <a:t>CVu</a:t>
            </a:r>
            <a:r>
              <a:rPr lang="es-ES" dirty="0"/>
              <a:t>): es la parte del coste variable total (CVT) que se le puede atribuir a una unidad de producto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spcBef>
                <a:spcPts val="600"/>
              </a:spcBef>
              <a:buNone/>
            </a:pPr>
            <a:endParaRPr lang="es-E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s-ES" dirty="0" err="1"/>
              <a:t>CVu</a:t>
            </a:r>
            <a:r>
              <a:rPr lang="es-ES" dirty="0"/>
              <a:t> = </a:t>
            </a:r>
            <a:r>
              <a:rPr lang="es-ES" i="1" dirty="0" smtClean="0"/>
              <a:t>CVT/Q</a:t>
            </a:r>
            <a:r>
              <a:rPr lang="es-ES" baseline="30000" dirty="0" smtClean="0"/>
              <a:t>*</a:t>
            </a:r>
            <a:r>
              <a:rPr lang="es-ES" baseline="50000" dirty="0" smtClean="0"/>
              <a:t>1</a:t>
            </a:r>
          </a:p>
          <a:p>
            <a:pPr marL="0" indent="0">
              <a:spcBef>
                <a:spcPts val="600"/>
              </a:spcBef>
              <a:buNone/>
            </a:pPr>
            <a:endParaRPr lang="es-ES" dirty="0" smtClean="0"/>
          </a:p>
          <a:p>
            <a:pPr marL="0" indent="0" algn="r">
              <a:spcBef>
                <a:spcPts val="600"/>
              </a:spcBef>
              <a:buNone/>
            </a:pPr>
            <a:r>
              <a:rPr lang="es-ES" baseline="30000" dirty="0" smtClean="0"/>
              <a:t>*</a:t>
            </a:r>
            <a:r>
              <a:rPr lang="es-ES" baseline="50000" dirty="0" smtClean="0"/>
              <a:t>1 </a:t>
            </a:r>
            <a:r>
              <a:rPr lang="es-ES" dirty="0" smtClean="0"/>
              <a:t>Siendo Q el número total de unidades producidas.</a:t>
            </a:r>
          </a:p>
          <a:p>
            <a:pPr marL="0" indent="0" algn="ctr">
              <a:spcBef>
                <a:spcPts val="600"/>
              </a:spcBef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 TOTAL DE PRODUCCIÓN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 smtClean="0"/>
              <a:t>Sumando </a:t>
            </a:r>
            <a:r>
              <a:rPr lang="es-ES" dirty="0"/>
              <a:t>los costes fijos totales más los costes variables totales, obtenemos los costes totales de producción (CTP</a:t>
            </a:r>
            <a:r>
              <a:rPr lang="es-ES" dirty="0" smtClean="0"/>
              <a:t>):</a:t>
            </a:r>
          </a:p>
          <a:p>
            <a:pPr marL="0" indent="0">
              <a:spcBef>
                <a:spcPts val="600"/>
              </a:spcBef>
              <a:buNone/>
            </a:pPr>
            <a:endParaRPr lang="es-E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s-ES" dirty="0" smtClean="0"/>
              <a:t>CFT </a:t>
            </a:r>
            <a:r>
              <a:rPr lang="es-ES" dirty="0"/>
              <a:t>+ CVT = </a:t>
            </a:r>
            <a:r>
              <a:rPr lang="es-ES" dirty="0" smtClean="0"/>
              <a:t>CTP</a:t>
            </a:r>
          </a:p>
          <a:p>
            <a:pPr marL="0" indent="0" algn="ctr">
              <a:spcBef>
                <a:spcPts val="600"/>
              </a:spcBef>
              <a:buNone/>
            </a:pPr>
            <a:endParaRPr lang="es-ES" dirty="0" smtClean="0"/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b="1" i="1" dirty="0"/>
              <a:t>CVT</a:t>
            </a:r>
            <a:r>
              <a:rPr lang="es-ES" sz="2400" dirty="0"/>
              <a:t> = coste variable </a:t>
            </a:r>
            <a:r>
              <a:rPr lang="es-ES" sz="2400" dirty="0" smtClean="0"/>
              <a:t>total</a:t>
            </a:r>
            <a:endParaRPr lang="es-ES" sz="2400" dirty="0"/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b="1" i="1" dirty="0"/>
              <a:t>CFT</a:t>
            </a:r>
            <a:r>
              <a:rPr lang="es-ES" sz="2400" dirty="0"/>
              <a:t> = coste fijo </a:t>
            </a:r>
            <a:r>
              <a:rPr lang="es-ES" sz="2400" dirty="0" smtClean="0"/>
              <a:t>total</a:t>
            </a:r>
            <a:endParaRPr lang="es-E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UMBRAL DE RENTABILIDAD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/>
              <a:t>El punto muerto o umbral de rentabilidad es el </a:t>
            </a:r>
            <a:r>
              <a:rPr lang="es-ES" dirty="0" smtClean="0"/>
              <a:t>número </a:t>
            </a:r>
            <a:r>
              <a:rPr lang="es-ES" dirty="0"/>
              <a:t>de </a:t>
            </a:r>
            <a:r>
              <a:rPr lang="es-ES" dirty="0" smtClean="0"/>
              <a:t>unidades producidas </a:t>
            </a:r>
            <a:r>
              <a:rPr lang="es-ES" dirty="0"/>
              <a:t>(Q) que la empresa necesita vender para </a:t>
            </a:r>
            <a:r>
              <a:rPr lang="es-ES" dirty="0" smtClean="0"/>
              <a:t>que el </a:t>
            </a:r>
            <a:r>
              <a:rPr lang="es-ES" dirty="0"/>
              <a:t>beneficio sea nulo; se igualan los ingresos por ventas y </a:t>
            </a:r>
            <a:r>
              <a:rPr lang="es-ES" dirty="0" smtClean="0"/>
              <a:t>los costes </a:t>
            </a:r>
            <a:r>
              <a:rPr lang="es-ES" dirty="0"/>
              <a:t>totales (fijos y variables</a:t>
            </a:r>
            <a:r>
              <a:rPr lang="es-ES" dirty="0" smtClean="0"/>
              <a:t>).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dirty="0" smtClean="0"/>
              <a:t>La fórmula </a:t>
            </a:r>
            <a:r>
              <a:rPr lang="es-ES" dirty="0"/>
              <a:t>por la que se expresa el </a:t>
            </a:r>
            <a:r>
              <a:rPr lang="es-ES" b="1" dirty="0" smtClean="0"/>
              <a:t>umbral </a:t>
            </a:r>
            <a:r>
              <a:rPr lang="es-ES" dirty="0" smtClean="0"/>
              <a:t>de </a:t>
            </a:r>
            <a:r>
              <a:rPr lang="es-ES" dirty="0"/>
              <a:t>rentabilidad </a:t>
            </a:r>
            <a:r>
              <a:rPr lang="es-ES" dirty="0" smtClean="0"/>
              <a:t>es:</a:t>
            </a:r>
            <a:endParaRPr lang="es-ES" dirty="0"/>
          </a:p>
          <a:p>
            <a:pPr algn="ctr">
              <a:buNone/>
            </a:pPr>
            <a:r>
              <a:rPr lang="es-ES" dirty="0"/>
              <a:t>PM </a:t>
            </a:r>
            <a:r>
              <a:rPr lang="es-ES" dirty="0" smtClean="0"/>
              <a:t>= </a:t>
            </a:r>
            <a:r>
              <a:rPr lang="es-ES" dirty="0" err="1"/>
              <a:t>CFf</a:t>
            </a:r>
            <a:r>
              <a:rPr lang="es-ES" dirty="0"/>
              <a:t> / (</a:t>
            </a:r>
            <a:r>
              <a:rPr lang="es-ES" dirty="0" err="1"/>
              <a:t>PVu</a:t>
            </a:r>
            <a:r>
              <a:rPr lang="es-ES" dirty="0"/>
              <a:t> - </a:t>
            </a:r>
            <a:r>
              <a:rPr lang="es-ES" dirty="0" err="1"/>
              <a:t>CVu</a:t>
            </a:r>
            <a:r>
              <a:rPr lang="es-ES"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P.M. ó UMBRAL DE RENTABILIDAD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umbral de </a:t>
            </a:r>
            <a:r>
              <a:rPr lang="es-ES" dirty="0" smtClean="0"/>
              <a:t>rentabilidad (o Punto Muerto) </a:t>
            </a:r>
            <a:r>
              <a:rPr lang="es-ES" dirty="0"/>
              <a:t>es</a:t>
            </a:r>
            <a:r>
              <a:rPr lang="es-ES" dirty="0" smtClean="0"/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es-ES" sz="18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s-ES" dirty="0" smtClean="0"/>
              <a:t>P.M. </a:t>
            </a:r>
            <a:r>
              <a:rPr lang="es-ES" dirty="0"/>
              <a:t>= </a:t>
            </a:r>
            <a:r>
              <a:rPr lang="es-ES" dirty="0" smtClean="0"/>
              <a:t>CFT </a:t>
            </a:r>
            <a:r>
              <a:rPr lang="es-ES" dirty="0"/>
              <a:t>/ (</a:t>
            </a:r>
            <a:r>
              <a:rPr lang="es-ES" dirty="0" err="1"/>
              <a:t>PVu</a:t>
            </a:r>
            <a:r>
              <a:rPr lang="es-ES" dirty="0"/>
              <a:t> - </a:t>
            </a:r>
            <a:r>
              <a:rPr lang="es-ES" dirty="0" err="1"/>
              <a:t>CVu</a:t>
            </a:r>
            <a:r>
              <a:rPr lang="es-ES" dirty="0" smtClean="0"/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endParaRPr lang="es-ES" sz="1800" dirty="0"/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b="1" i="1" dirty="0" smtClean="0"/>
              <a:t>PM</a:t>
            </a:r>
            <a:r>
              <a:rPr lang="es-ES" sz="2400" dirty="0" smtClean="0"/>
              <a:t> = Número </a:t>
            </a:r>
            <a:r>
              <a:rPr lang="es-ES" sz="2400" dirty="0"/>
              <a:t>de </a:t>
            </a:r>
            <a:r>
              <a:rPr lang="es-ES" sz="2400" dirty="0" smtClean="0"/>
              <a:t>unidades </a:t>
            </a:r>
            <a:r>
              <a:rPr lang="es-ES" sz="2400" dirty="0"/>
              <a:t>producidas y vendidas (</a:t>
            </a:r>
            <a:r>
              <a:rPr lang="es-ES" sz="2400" dirty="0" smtClean="0"/>
              <a:t>Q</a:t>
            </a:r>
            <a:r>
              <a:rPr lang="es-ES" sz="2400" baseline="30000" dirty="0" smtClean="0"/>
              <a:t>*</a:t>
            </a:r>
            <a:r>
              <a:rPr lang="es-ES" sz="2400" baseline="50000" dirty="0" smtClean="0"/>
              <a:t>1</a:t>
            </a:r>
            <a:r>
              <a:rPr lang="es-ES" sz="2400" dirty="0" smtClean="0"/>
              <a:t>) </a:t>
            </a:r>
            <a:r>
              <a:rPr lang="es-ES" sz="2400" dirty="0"/>
              <a:t>que la empresa necesita vender para que el beneficio (Bº) sea = O</a:t>
            </a:r>
            <a:r>
              <a:rPr lang="es-ES" sz="2400" dirty="0" smtClean="0"/>
              <a:t>.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baseline="30000" dirty="0" smtClean="0"/>
              <a:t>*</a:t>
            </a:r>
            <a:r>
              <a:rPr lang="es-ES" sz="2400" baseline="50000" dirty="0" smtClean="0"/>
              <a:t>1 </a:t>
            </a:r>
            <a:r>
              <a:rPr lang="es-ES" sz="2400" dirty="0" smtClean="0"/>
              <a:t>Siendo Q el número total de unidades producidas.</a:t>
            </a:r>
            <a:endParaRPr lang="es-ES" sz="2400" dirty="0"/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b="1" i="1" dirty="0" smtClean="0"/>
              <a:t>CFT</a:t>
            </a:r>
            <a:r>
              <a:rPr lang="es-ES" sz="2400" dirty="0" smtClean="0"/>
              <a:t> </a:t>
            </a:r>
            <a:r>
              <a:rPr lang="es-ES" sz="2400" dirty="0"/>
              <a:t>= Costes fijos totales.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b="1" i="1" dirty="0" err="1"/>
              <a:t>PVu</a:t>
            </a:r>
            <a:r>
              <a:rPr lang="es-ES" sz="2400" dirty="0"/>
              <a:t> </a:t>
            </a:r>
            <a:r>
              <a:rPr lang="es-ES" sz="2400" dirty="0" smtClean="0"/>
              <a:t>= </a:t>
            </a:r>
            <a:r>
              <a:rPr lang="es-ES" sz="2400" dirty="0"/>
              <a:t>Precio de venta unitario del producto.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b="1" i="1" dirty="0" err="1"/>
              <a:t>CVu</a:t>
            </a:r>
            <a:r>
              <a:rPr lang="es-ES" sz="2400" dirty="0"/>
              <a:t> </a:t>
            </a:r>
            <a:r>
              <a:rPr lang="es-ES" sz="2400" dirty="0" smtClean="0"/>
              <a:t>= </a:t>
            </a:r>
            <a:r>
              <a:rPr lang="es-ES" sz="2400" dirty="0"/>
              <a:t>Costes variables unitarios (de cada producto vendido</a:t>
            </a:r>
            <a:r>
              <a:rPr lang="es-ES" sz="2400" dirty="0" smtClean="0"/>
              <a:t>).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6" y="836712"/>
            <a:ext cx="9174465" cy="60329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cap="all" dirty="0"/>
              <a:t>PRODUCTO</a:t>
            </a:r>
            <a:endParaRPr lang="es-ES" sz="40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DIFERENCIA DE INGRESOS Y COSTES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600" b="1" i="1" dirty="0" smtClean="0"/>
          </a:p>
          <a:p>
            <a:pPr>
              <a:buNone/>
            </a:pPr>
            <a:r>
              <a:rPr lang="en-US" sz="2600" b="1" i="1" dirty="0" smtClean="0"/>
              <a:t>IT</a:t>
            </a:r>
            <a:r>
              <a:rPr lang="en-US" sz="2600" dirty="0" smtClean="0"/>
              <a:t> = </a:t>
            </a:r>
            <a:r>
              <a:rPr lang="en-US" sz="2600" dirty="0" err="1"/>
              <a:t>Ingresos</a:t>
            </a:r>
            <a:r>
              <a:rPr lang="en-US" sz="2600" dirty="0"/>
              <a:t> </a:t>
            </a:r>
            <a:r>
              <a:rPr lang="en-US" sz="2600" dirty="0" err="1"/>
              <a:t>totales</a:t>
            </a:r>
            <a:endParaRPr lang="en-US" sz="2600" dirty="0"/>
          </a:p>
          <a:p>
            <a:pPr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2400" b="1" i="1" dirty="0" smtClean="0"/>
              <a:t>IT</a:t>
            </a:r>
            <a:r>
              <a:rPr lang="en-US" sz="2400" dirty="0" smtClean="0"/>
              <a:t> =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PV x Q</a:t>
            </a:r>
          </a:p>
          <a:p>
            <a:pPr>
              <a:buNone/>
            </a:pPr>
            <a:r>
              <a:rPr lang="es-ES" sz="2600" b="1" i="1" dirty="0"/>
              <a:t>CT</a:t>
            </a:r>
            <a:r>
              <a:rPr lang="es-ES" sz="2600" dirty="0"/>
              <a:t> </a:t>
            </a:r>
            <a:r>
              <a:rPr lang="es-ES" sz="2600" dirty="0" smtClean="0"/>
              <a:t>= </a:t>
            </a:r>
            <a:r>
              <a:rPr lang="es-ES" sz="2600" dirty="0"/>
              <a:t>Costes totales</a:t>
            </a:r>
          </a:p>
          <a:p>
            <a:pPr>
              <a:buNone/>
            </a:pPr>
            <a:endParaRPr lang="es-ES" sz="800" dirty="0" smtClean="0"/>
          </a:p>
          <a:p>
            <a:pPr algn="ctr">
              <a:buNone/>
            </a:pPr>
            <a:r>
              <a:rPr lang="es-ES" sz="2400" b="1" i="1" dirty="0"/>
              <a:t>CT</a:t>
            </a:r>
            <a:r>
              <a:rPr lang="es-ES" dirty="0" smtClean="0"/>
              <a:t> </a:t>
            </a:r>
            <a:r>
              <a:rPr lang="es-ES" sz="2400" dirty="0" smtClean="0"/>
              <a:t>=</a:t>
            </a:r>
            <a:r>
              <a:rPr lang="es-ES" dirty="0" smtClean="0"/>
              <a:t> </a:t>
            </a:r>
            <a:r>
              <a:rPr lang="es-ES" sz="2400" i="1" dirty="0">
                <a:solidFill>
                  <a:schemeClr val="accent6">
                    <a:lumMod val="50000"/>
                  </a:schemeClr>
                </a:solidFill>
              </a:rPr>
              <a:t>CF + </a:t>
            </a:r>
            <a:r>
              <a:rPr lang="es-ES" sz="2400" i="1" dirty="0" err="1">
                <a:solidFill>
                  <a:schemeClr val="accent6">
                    <a:lumMod val="50000"/>
                  </a:schemeClr>
                </a:solidFill>
              </a:rPr>
              <a:t>CVu</a:t>
            </a:r>
            <a:r>
              <a:rPr lang="es-ES" sz="2400" i="1" dirty="0">
                <a:solidFill>
                  <a:schemeClr val="accent6">
                    <a:lumMod val="50000"/>
                  </a:schemeClr>
                </a:solidFill>
              </a:rPr>
              <a:t> x Q</a:t>
            </a:r>
          </a:p>
          <a:p>
            <a:pPr algn="ctr">
              <a:buNone/>
            </a:pPr>
            <a:endParaRPr lang="es-ES" sz="800" dirty="0"/>
          </a:p>
          <a:p>
            <a:pPr marL="0" indent="0" algn="r">
              <a:spcBef>
                <a:spcPts val="600"/>
              </a:spcBef>
              <a:buNone/>
            </a:pPr>
            <a:r>
              <a:rPr lang="es-ES" sz="2400" i="1" dirty="0" smtClean="0"/>
              <a:t>… y siempre que el </a:t>
            </a:r>
            <a:r>
              <a:rPr lang="es-ES" sz="2400" i="1" dirty="0"/>
              <a:t>beneficio </a:t>
            </a:r>
            <a:r>
              <a:rPr lang="es-ES" sz="2400" i="1" dirty="0" smtClean="0"/>
              <a:t>sea cero Bº </a:t>
            </a:r>
            <a:r>
              <a:rPr lang="es-ES" sz="2400" i="1" dirty="0"/>
              <a:t>= </a:t>
            </a:r>
            <a:r>
              <a:rPr lang="es-ES" sz="2400" i="1" dirty="0" err="1"/>
              <a:t>lT</a:t>
            </a:r>
            <a:r>
              <a:rPr lang="es-ES" sz="2400" i="1" dirty="0"/>
              <a:t> - CT = </a:t>
            </a:r>
            <a:r>
              <a:rPr lang="es-ES" sz="2400" i="1" dirty="0" smtClean="0"/>
              <a:t>0 </a:t>
            </a:r>
            <a:endParaRPr lang="es-ES" sz="24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DIFERENCIA DE GASTO, PAGO Y COSTE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Se </a:t>
            </a:r>
            <a:r>
              <a:rPr lang="en-US" sz="2800" dirty="0" err="1" smtClean="0"/>
              <a:t>suelen</a:t>
            </a:r>
            <a:r>
              <a:rPr lang="en-US" sz="2800" dirty="0" smtClean="0"/>
              <a:t> </a:t>
            </a:r>
            <a:r>
              <a:rPr lang="en-US" sz="2800" dirty="0" err="1" smtClean="0"/>
              <a:t>confundir</a:t>
            </a:r>
            <a:r>
              <a:rPr lang="en-US" sz="2800" dirty="0" smtClean="0"/>
              <a:t> </a:t>
            </a:r>
            <a:r>
              <a:rPr lang="en-US" sz="2800" dirty="0" err="1" smtClean="0"/>
              <a:t>frecuentemente</a:t>
            </a:r>
            <a:r>
              <a:rPr lang="en-US" sz="2800" dirty="0" smtClean="0"/>
              <a:t> </a:t>
            </a:r>
            <a:r>
              <a:rPr lang="en-US" sz="2800" dirty="0" err="1" smtClean="0"/>
              <a:t>algunos</a:t>
            </a:r>
            <a:r>
              <a:rPr lang="en-US" sz="2800" dirty="0" smtClean="0"/>
              <a:t> </a:t>
            </a:r>
            <a:r>
              <a:rPr lang="en-US" sz="2800" dirty="0" err="1" smtClean="0"/>
              <a:t>términos</a:t>
            </a:r>
            <a:r>
              <a:rPr lang="en-US" sz="2800" dirty="0" smtClean="0"/>
              <a:t> con la </a:t>
            </a:r>
            <a:r>
              <a:rPr lang="en-US" sz="2800" dirty="0" err="1" smtClean="0"/>
              <a:t>palabra</a:t>
            </a:r>
            <a:r>
              <a:rPr lang="en-US" sz="2800" dirty="0" smtClean="0"/>
              <a:t> </a:t>
            </a:r>
            <a:r>
              <a:rPr lang="en-US" sz="2800" dirty="0" err="1" smtClean="0"/>
              <a:t>coste</a:t>
            </a:r>
            <a:r>
              <a:rPr lang="en-US" sz="2800" dirty="0" smtClean="0"/>
              <a:t>, </a:t>
            </a:r>
            <a:r>
              <a:rPr lang="en-US" sz="2800" dirty="0" err="1" smtClean="0"/>
              <a:t>así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vamos</a:t>
            </a:r>
            <a:r>
              <a:rPr lang="en-US" sz="2800" dirty="0" smtClean="0"/>
              <a:t> a </a:t>
            </a:r>
            <a:r>
              <a:rPr lang="en-US" sz="2800" dirty="0" err="1" smtClean="0"/>
              <a:t>enseñar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distinguirlos</a:t>
            </a:r>
            <a:r>
              <a:rPr lang="en-US" sz="2800" dirty="0" smtClean="0"/>
              <a:t>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GASTO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cuando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empresa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compra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bienes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servicios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destinados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prestación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de un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servicio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PAGO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cuando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empresa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paga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proveedor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compra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 El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pago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puede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ser posterior al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gasto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COSTE </a:t>
            </a:r>
            <a:r>
              <a:rPr lang="en-US" sz="2400" dirty="0" err="1" smtClean="0">
                <a:solidFill>
                  <a:srgbClr val="FF0000"/>
                </a:solidFill>
              </a:rPr>
              <a:t>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cuando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este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producto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adquirido</a:t>
            </a:r>
            <a:r>
              <a:rPr lang="en-US" sz="2400" dirty="0" smtClean="0">
                <a:solidFill>
                  <a:srgbClr val="FF0000"/>
                </a:solidFill>
              </a:rPr>
              <a:t> se consume.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El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coste</a:t>
            </a:r>
            <a:r>
              <a:rPr lang="en-US" sz="2800" dirty="0" smtClean="0"/>
              <a:t> </a:t>
            </a:r>
            <a:r>
              <a:rPr lang="en-US" sz="2800" dirty="0" err="1" smtClean="0"/>
              <a:t>hace</a:t>
            </a:r>
            <a:r>
              <a:rPr lang="en-US" sz="2800" dirty="0" smtClean="0"/>
              <a:t> </a:t>
            </a:r>
            <a:r>
              <a:rPr lang="en-US" sz="2800" dirty="0" err="1" smtClean="0"/>
              <a:t>referencia</a:t>
            </a:r>
            <a:r>
              <a:rPr lang="en-US" sz="2800" dirty="0" smtClean="0"/>
              <a:t> al </a:t>
            </a:r>
            <a:r>
              <a:rPr lang="en-US" sz="2800" i="1" dirty="0" err="1" smtClean="0">
                <a:solidFill>
                  <a:srgbClr val="FF0000"/>
                </a:solidFill>
              </a:rPr>
              <a:t>ámbito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interno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de la </a:t>
            </a:r>
            <a:r>
              <a:rPr lang="en-US" sz="2800" dirty="0" err="1" smtClean="0"/>
              <a:t>empresa</a:t>
            </a:r>
            <a:r>
              <a:rPr lang="en-US" sz="2800" dirty="0" smtClean="0"/>
              <a:t>, </a:t>
            </a:r>
            <a:r>
              <a:rPr lang="en-US" sz="2800" dirty="0" err="1" smtClean="0"/>
              <a:t>mientras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el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gasto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y el </a:t>
            </a:r>
            <a:r>
              <a:rPr lang="en-US" sz="2800" b="1" i="1" dirty="0" err="1">
                <a:solidFill>
                  <a:srgbClr val="002060"/>
                </a:solidFill>
              </a:rPr>
              <a:t>pago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/>
              <a:t>tienen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relación</a:t>
            </a:r>
            <a:r>
              <a:rPr lang="en-US" sz="2800" dirty="0" smtClean="0"/>
              <a:t> con el </a:t>
            </a:r>
            <a:r>
              <a:rPr lang="en-US" sz="2800" i="1" dirty="0" err="1" smtClean="0">
                <a:solidFill>
                  <a:srgbClr val="002060"/>
                </a:solidFill>
              </a:rPr>
              <a:t>entorno</a:t>
            </a:r>
            <a:r>
              <a:rPr lang="en-US" sz="2800" i="1" dirty="0" smtClean="0">
                <a:solidFill>
                  <a:srgbClr val="002060"/>
                </a:solidFill>
              </a:rPr>
              <a:t> exterior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OTROS FORMULAS DE INGRESOS Y COSTES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 smtClean="0"/>
              <a:t>Podemos desarrollar la siguiente fórmula para obtener las cantidades que necesitamos, sabiendo que:</a:t>
            </a:r>
          </a:p>
          <a:p>
            <a:pPr marL="0" indent="0">
              <a:spcBef>
                <a:spcPts val="600"/>
              </a:spcBef>
              <a:buNone/>
            </a:pPr>
            <a:endParaRPr lang="es-ES" dirty="0"/>
          </a:p>
          <a:p>
            <a:pPr marL="0" indent="0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r>
              <a:rPr lang="es-ES" sz="2800" dirty="0" smtClean="0"/>
              <a:t>Si los </a:t>
            </a:r>
            <a:r>
              <a:rPr lang="es-ES" sz="2800" b="1" i="1" dirty="0" smtClean="0"/>
              <a:t>IT</a:t>
            </a:r>
            <a:r>
              <a:rPr lang="es-ES" sz="2800" dirty="0" smtClean="0"/>
              <a:t> = </a:t>
            </a:r>
            <a:r>
              <a:rPr lang="es-ES" sz="2800" i="1" dirty="0" smtClean="0">
                <a:solidFill>
                  <a:schemeClr val="accent6">
                    <a:lumMod val="50000"/>
                  </a:schemeClr>
                </a:solidFill>
              </a:rPr>
              <a:t>CFT + </a:t>
            </a:r>
            <a:r>
              <a:rPr lang="es-ES" sz="2800" i="1" dirty="0" err="1" smtClean="0">
                <a:solidFill>
                  <a:schemeClr val="accent6">
                    <a:lumMod val="50000"/>
                  </a:schemeClr>
                </a:solidFill>
              </a:rPr>
              <a:t>CVu</a:t>
            </a:r>
            <a:r>
              <a:rPr lang="es-ES" sz="2800" i="1" dirty="0" smtClean="0">
                <a:solidFill>
                  <a:schemeClr val="accent6">
                    <a:lumMod val="50000"/>
                  </a:schemeClr>
                </a:solidFill>
              </a:rPr>
              <a:t> x Q</a:t>
            </a:r>
            <a:r>
              <a:rPr lang="es-ES" sz="2800" dirty="0" smtClean="0"/>
              <a:t>	y son también </a:t>
            </a:r>
            <a:r>
              <a:rPr lang="es-ES" sz="2800" b="1" i="1" dirty="0" smtClean="0"/>
              <a:t>IT</a:t>
            </a:r>
            <a:r>
              <a:rPr lang="es-ES" sz="2800" dirty="0" smtClean="0"/>
              <a:t> = </a:t>
            </a:r>
            <a:r>
              <a:rPr lang="es-ES" sz="2800" i="1" dirty="0" smtClean="0">
                <a:solidFill>
                  <a:schemeClr val="accent3">
                    <a:lumMod val="50000"/>
                  </a:schemeClr>
                </a:solidFill>
              </a:rPr>
              <a:t>PV</a:t>
            </a:r>
            <a:r>
              <a:rPr lang="es-ES" sz="2800" i="1" baseline="300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es-ES" sz="2800" i="1" baseline="5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s-ES" sz="2800" i="1" dirty="0" smtClean="0">
                <a:solidFill>
                  <a:schemeClr val="accent3">
                    <a:lumMod val="50000"/>
                  </a:schemeClr>
                </a:solidFill>
              </a:rPr>
              <a:t> x Q</a:t>
            </a:r>
          </a:p>
          <a:p>
            <a:pPr marL="0" indent="0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endParaRPr lang="es-ES" sz="2800" dirty="0"/>
          </a:p>
          <a:p>
            <a:pPr marL="0" indent="0">
              <a:spcBef>
                <a:spcPts val="600"/>
              </a:spcBef>
              <a:buNone/>
              <a:tabLst>
                <a:tab pos="3860800" algn="ctr"/>
                <a:tab pos="7899400" algn="r"/>
              </a:tabLst>
            </a:pPr>
            <a:r>
              <a:rPr lang="es-ES" sz="2800" i="1" dirty="0" smtClean="0">
                <a:solidFill>
                  <a:schemeClr val="accent3">
                    <a:lumMod val="50000"/>
                  </a:schemeClr>
                </a:solidFill>
              </a:rPr>
              <a:t>	PV</a:t>
            </a:r>
            <a:r>
              <a:rPr lang="es-ES" sz="2800" i="1" baseline="30000" dirty="0" smtClean="0">
                <a:solidFill>
                  <a:schemeClr val="accent3">
                    <a:lumMod val="50000"/>
                  </a:schemeClr>
                </a:solidFill>
              </a:rPr>
              <a:t>*2</a:t>
            </a:r>
            <a:r>
              <a:rPr lang="es-ES" sz="2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800" i="1" dirty="0">
                <a:solidFill>
                  <a:schemeClr val="accent3">
                    <a:lumMod val="50000"/>
                  </a:schemeClr>
                </a:solidFill>
              </a:rPr>
              <a:t>x Q </a:t>
            </a:r>
            <a:r>
              <a:rPr lang="es-ES" sz="2800" dirty="0" smtClean="0"/>
              <a:t>= </a:t>
            </a:r>
            <a:r>
              <a:rPr lang="es-ES" sz="2800" i="1" dirty="0">
                <a:solidFill>
                  <a:schemeClr val="accent6">
                    <a:lumMod val="50000"/>
                  </a:schemeClr>
                </a:solidFill>
              </a:rPr>
              <a:t>CF + </a:t>
            </a:r>
            <a:r>
              <a:rPr lang="es-ES" sz="2800" b="1" i="1" dirty="0" err="1">
                <a:solidFill>
                  <a:schemeClr val="accent6">
                    <a:lumMod val="50000"/>
                  </a:schemeClr>
                </a:solidFill>
              </a:rPr>
              <a:t>CVu</a:t>
            </a:r>
            <a:r>
              <a:rPr lang="es-ES" sz="2800" b="1" i="1" dirty="0">
                <a:solidFill>
                  <a:schemeClr val="accent6">
                    <a:lumMod val="50000"/>
                  </a:schemeClr>
                </a:solidFill>
              </a:rPr>
              <a:t> x Q</a:t>
            </a:r>
            <a:r>
              <a:rPr lang="es-ES" sz="2800" dirty="0" smtClean="0"/>
              <a:t>	entonces</a:t>
            </a:r>
          </a:p>
          <a:p>
            <a:pPr marL="0" indent="0" algn="r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endParaRPr lang="es-ES" dirty="0" smtClean="0"/>
          </a:p>
          <a:p>
            <a:pPr marL="0" indent="0" algn="ctr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r>
              <a:rPr lang="es-ES" sz="2800" i="1" dirty="0">
                <a:solidFill>
                  <a:schemeClr val="accent3">
                    <a:lumMod val="50000"/>
                  </a:schemeClr>
                </a:solidFill>
              </a:rPr>
              <a:t>PV</a:t>
            </a:r>
            <a:r>
              <a:rPr lang="es-ES" sz="2600" i="1" baseline="30000" dirty="0">
                <a:solidFill>
                  <a:schemeClr val="accent3">
                    <a:lumMod val="50000"/>
                  </a:schemeClr>
                </a:solidFill>
              </a:rPr>
              <a:t>*2</a:t>
            </a:r>
            <a:r>
              <a:rPr lang="es-ES" sz="2800" i="1" dirty="0">
                <a:solidFill>
                  <a:schemeClr val="accent3">
                    <a:lumMod val="50000"/>
                  </a:schemeClr>
                </a:solidFill>
              </a:rPr>
              <a:t> x Q </a:t>
            </a:r>
            <a:r>
              <a:rPr lang="es-ES" dirty="0" smtClean="0"/>
              <a:t>– </a:t>
            </a:r>
            <a:r>
              <a:rPr lang="es-ES" sz="2800" b="1" i="1" dirty="0" err="1">
                <a:solidFill>
                  <a:schemeClr val="accent6">
                    <a:lumMod val="50000"/>
                  </a:schemeClr>
                </a:solidFill>
              </a:rPr>
              <a:t>Cvu</a:t>
            </a:r>
            <a:r>
              <a:rPr lang="es-ES" sz="2800" b="1" i="1" dirty="0">
                <a:solidFill>
                  <a:schemeClr val="accent6">
                    <a:lumMod val="50000"/>
                  </a:schemeClr>
                </a:solidFill>
              </a:rPr>
              <a:t> x Q </a:t>
            </a:r>
            <a:r>
              <a:rPr lang="es-ES" dirty="0" smtClean="0"/>
              <a:t>= </a:t>
            </a:r>
            <a:r>
              <a:rPr lang="es-ES" sz="2800" i="1" dirty="0">
                <a:solidFill>
                  <a:schemeClr val="accent6">
                    <a:lumMod val="50000"/>
                  </a:schemeClr>
                </a:solidFill>
              </a:rPr>
              <a:t>CFT</a:t>
            </a:r>
          </a:p>
          <a:p>
            <a:pPr marL="0" indent="0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endParaRPr lang="es-ES" dirty="0"/>
          </a:p>
          <a:p>
            <a:pPr marL="0" indent="0" algn="r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r>
              <a:rPr lang="es-ES" sz="2800" baseline="30000" dirty="0"/>
              <a:t>*2</a:t>
            </a:r>
            <a:r>
              <a:rPr lang="es-ES" sz="2800" dirty="0"/>
              <a:t> </a:t>
            </a:r>
            <a:r>
              <a:rPr lang="es-ES" sz="2800" dirty="0" smtClean="0"/>
              <a:t>siendo PV </a:t>
            </a:r>
            <a:r>
              <a:rPr lang="es-ES" sz="2800" dirty="0"/>
              <a:t>el </a:t>
            </a:r>
            <a:r>
              <a:rPr lang="es-ES" sz="2800" dirty="0" smtClean="0"/>
              <a:t>precio de ventas.</a:t>
            </a:r>
          </a:p>
          <a:p>
            <a:pPr marL="0" indent="0" algn="r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endParaRPr lang="es-ES" sz="2800" dirty="0"/>
          </a:p>
          <a:p>
            <a:pPr marL="0" indent="0" algn="ctr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r>
              <a:rPr lang="es-ES" sz="2800" b="1" i="1" dirty="0">
                <a:solidFill>
                  <a:schemeClr val="accent6">
                    <a:lumMod val="50000"/>
                  </a:schemeClr>
                </a:solidFill>
              </a:rPr>
              <a:t>Q</a:t>
            </a:r>
            <a:r>
              <a:rPr lang="es-ES" sz="2800" dirty="0" smtClean="0"/>
              <a:t> = </a:t>
            </a:r>
            <a:r>
              <a:rPr lang="es-ES" sz="2800" i="1" dirty="0">
                <a:solidFill>
                  <a:schemeClr val="accent6">
                    <a:lumMod val="50000"/>
                  </a:schemeClr>
                </a:solidFill>
              </a:rPr>
              <a:t>CFT </a:t>
            </a:r>
            <a:r>
              <a:rPr lang="es-ES" sz="2800" dirty="0" smtClean="0"/>
              <a:t>/ </a:t>
            </a:r>
            <a:r>
              <a:rPr lang="es-ES" sz="2800" i="1" dirty="0" smtClean="0">
                <a:solidFill>
                  <a:schemeClr val="accent3">
                    <a:lumMod val="50000"/>
                  </a:schemeClr>
                </a:solidFill>
              </a:rPr>
              <a:t>PV</a:t>
            </a:r>
            <a:r>
              <a:rPr lang="es-ES" sz="2800" baseline="30000" dirty="0" smtClean="0"/>
              <a:t> </a:t>
            </a:r>
            <a:r>
              <a:rPr lang="es-ES" sz="2600" i="1" baseline="30000" dirty="0">
                <a:solidFill>
                  <a:schemeClr val="accent3">
                    <a:lumMod val="50000"/>
                  </a:schemeClr>
                </a:solidFill>
              </a:rPr>
              <a:t>*2 </a:t>
            </a:r>
            <a:r>
              <a:rPr lang="es-ES" sz="2800" dirty="0" smtClean="0"/>
              <a:t>- </a:t>
            </a:r>
            <a:r>
              <a:rPr lang="es-ES" sz="2800" b="1" i="1" dirty="0" err="1">
                <a:solidFill>
                  <a:schemeClr val="accent6">
                    <a:lumMod val="50000"/>
                  </a:schemeClr>
                </a:solidFill>
              </a:rPr>
              <a:t>CVu</a:t>
            </a:r>
          </a:p>
          <a:p>
            <a:pPr marL="0" indent="0">
              <a:spcBef>
                <a:spcPts val="600"/>
              </a:spcBef>
              <a:buNone/>
              <a:tabLst>
                <a:tab pos="355600" algn="l"/>
                <a:tab pos="7899400" algn="r"/>
              </a:tabLst>
            </a:pP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CÁLCULO DE UNIDADES TOTALES PRODUCIDAS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es-ES" b="1" i="1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r>
              <a:rPr lang="es-ES" dirty="0" smtClean="0"/>
              <a:t> = 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CFT </a:t>
            </a:r>
            <a:r>
              <a:rPr lang="es-ES" dirty="0" smtClean="0"/>
              <a:t>/ </a:t>
            </a:r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</a:rPr>
              <a:t>PV</a:t>
            </a:r>
            <a:r>
              <a:rPr lang="es-ES" baseline="30000" dirty="0" smtClean="0"/>
              <a:t> </a:t>
            </a:r>
            <a:r>
              <a:rPr lang="es-ES" i="1" baseline="50000" dirty="0" smtClean="0">
                <a:solidFill>
                  <a:schemeClr val="accent3">
                    <a:lumMod val="50000"/>
                  </a:schemeClr>
                </a:solidFill>
              </a:rPr>
              <a:t>*2</a:t>
            </a:r>
            <a:r>
              <a:rPr lang="es-ES" i="1" baseline="30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smtClean="0"/>
              <a:t>- </a:t>
            </a:r>
            <a:r>
              <a:rPr lang="es-ES" b="1" i="1" dirty="0" err="1" smtClean="0">
                <a:solidFill>
                  <a:schemeClr val="accent6">
                    <a:lumMod val="50000"/>
                  </a:schemeClr>
                </a:solidFill>
              </a:rPr>
              <a:t>CVu</a:t>
            </a:r>
            <a:endParaRPr lang="es-E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s-ES" dirty="0" smtClean="0"/>
              <a:t>El cálculo de unidades total a producir necesaria será por tanto el resultado de obtener el Coste Total Fijo dividido por el Precio de Venta menos la resta por el Coste Variable Unitario de cada producto.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CASO PRÁCTICO DE </a:t>
            </a:r>
            <a:r>
              <a:rPr lang="es-ES" sz="3200" i="1" dirty="0" smtClean="0"/>
              <a:t>Q</a:t>
            </a:r>
            <a:r>
              <a:rPr lang="es-ES" sz="3200" i="1" baseline="30000" dirty="0" smtClean="0"/>
              <a:t> </a:t>
            </a:r>
            <a:r>
              <a:rPr lang="es-ES" sz="3200" i="1" baseline="50000" dirty="0" smtClean="0"/>
              <a:t>*1</a:t>
            </a:r>
            <a:endParaRPr lang="es-ES" sz="3200" i="1" baseline="50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302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RESULTADO DEL CASO PRÁCTICO DE </a:t>
            </a:r>
            <a:r>
              <a:rPr lang="es-ES" sz="3200" i="1" dirty="0" smtClean="0"/>
              <a:t>Q</a:t>
            </a:r>
            <a:r>
              <a:rPr lang="es-ES" sz="3200" i="1" baseline="30000" dirty="0" smtClean="0"/>
              <a:t> </a:t>
            </a:r>
            <a:r>
              <a:rPr lang="es-ES" sz="3200" i="1" baseline="50000" dirty="0" smtClean="0"/>
              <a:t>*1</a:t>
            </a:r>
            <a:endParaRPr lang="es-ES" sz="3200" i="1" baseline="50000" dirty="0"/>
          </a:p>
        </p:txBody>
      </p:sp>
      <p:pic>
        <p:nvPicPr>
          <p:cNvPr id="3074" name="Picture 2" descr="C:\Users\dasfo\Pictures\contabilidad\infografias\solución al caso practico de Q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865" y="1484784"/>
            <a:ext cx="9036671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2" y="2852936"/>
            <a:ext cx="4005064" cy="40050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79199" y="2852936"/>
            <a:ext cx="57606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s-ES" sz="3200" dirty="0"/>
              <a:t>…es aquello que se ofrece en el mercado para satisfacer una necesidad o deseo. Dentro de este concepto se engloban los bienes materiales; por ejemplo, los bultos; y los </a:t>
            </a:r>
            <a:r>
              <a:rPr lang="es-ES" sz="3200" dirty="0" smtClean="0"/>
              <a:t>servicios.</a:t>
            </a:r>
          </a:p>
          <a:p>
            <a:pPr algn="r">
              <a:spcBef>
                <a:spcPts val="600"/>
              </a:spcBef>
            </a:pPr>
            <a:endParaRPr lang="es-ES" dirty="0"/>
          </a:p>
          <a:p>
            <a:pPr algn="r">
              <a:spcBef>
                <a:spcPts val="600"/>
              </a:spcBef>
            </a:pPr>
            <a:r>
              <a:rPr lang="es-ES" dirty="0" smtClean="0"/>
              <a:t>Por ejemplo</a:t>
            </a:r>
            <a:r>
              <a:rPr lang="es-ES" dirty="0"/>
              <a:t>, un porte.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13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cap="all" dirty="0"/>
              <a:t>PROCESO DE PRODUCCIÓN</a:t>
            </a:r>
            <a:endParaRPr lang="es-ES" sz="4000" b="1" cap="al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9778"/>
            <a:ext cx="6660232" cy="5599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PROCESO DE PRODUCCIÓN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dirty="0" smtClean="0"/>
              <a:t>… es </a:t>
            </a:r>
            <a:r>
              <a:rPr lang="es-ES" dirty="0"/>
              <a:t>el conjunto de acciones </a:t>
            </a:r>
            <a:r>
              <a:rPr lang="es-ES" dirty="0" smtClean="0"/>
              <a:t>interrelacionadas y </a:t>
            </a:r>
            <a:r>
              <a:rPr lang="es-ES" dirty="0"/>
              <a:t>secuenciadas mediante las cuales la empresa </a:t>
            </a:r>
            <a:r>
              <a:rPr lang="es-ES" dirty="0" smtClean="0"/>
              <a:t>transforma un </a:t>
            </a:r>
            <a:r>
              <a:rPr lang="es-ES" dirty="0"/>
              <a:t>conjunto de insumos (factores de producción</a:t>
            </a:r>
            <a:r>
              <a:rPr lang="es-ES" dirty="0" smtClean="0"/>
              <a:t>)...</a:t>
            </a:r>
          </a:p>
          <a:p>
            <a:pPr marL="0" indent="0" algn="r">
              <a:lnSpc>
                <a:spcPct val="300000"/>
              </a:lnSpc>
              <a:spcBef>
                <a:spcPts val="600"/>
              </a:spcBef>
              <a:buNone/>
            </a:pPr>
            <a:r>
              <a:rPr lang="es-ES" sz="2800" b="1" i="1" dirty="0" smtClean="0"/>
              <a:t>Empresa e iniciativa emprendedora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MacMillán</a:t>
            </a:r>
            <a:endParaRPr lang="es-ES" sz="2800" i="1" dirty="0"/>
          </a:p>
        </p:txBody>
      </p:sp>
    </p:spTree>
    <p:extLst>
      <p:ext uri="{BB962C8B-B14F-4D97-AF65-F5344CB8AC3E}">
        <p14:creationId xmlns:p14="http://schemas.microsoft.com/office/powerpoint/2010/main" val="3184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833"/>
            <a:ext cx="9144000" cy="64671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…en un </a:t>
            </a:r>
            <a:r>
              <a:rPr lang="es-ES" dirty="0" smtClean="0">
                <a:hlinkClick r:id="rId3" action="ppaction://hlinksldjump"/>
              </a:rPr>
              <a:t>PRODUCTO </a:t>
            </a:r>
            <a:r>
              <a:rPr lang="es-ES" dirty="0" smtClean="0"/>
              <a:t>FINAL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2" action="ppaction://hlinksldjump"/>
              </a:rPr>
              <a:t>PRODUCTO </a:t>
            </a:r>
            <a:r>
              <a:rPr lang="es-ES" dirty="0" smtClean="0"/>
              <a:t>FINAL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sz="2800" dirty="0"/>
              <a:t>… </a:t>
            </a:r>
            <a:r>
              <a:rPr lang="es-ES" sz="2800" dirty="0" smtClean="0"/>
              <a:t>cuyo </a:t>
            </a:r>
            <a:r>
              <a:rPr lang="es-ES" sz="2800" dirty="0"/>
              <a:t>valor es superior al de los factores utilizados durante </a:t>
            </a:r>
            <a:r>
              <a:rPr lang="es-ES" sz="2800" dirty="0" smtClean="0"/>
              <a:t>la transformación en bienes y servicios.</a:t>
            </a:r>
            <a:endParaRPr lang="es-ES" sz="2800" dirty="0"/>
          </a:p>
        </p:txBody>
      </p:sp>
      <p:pic>
        <p:nvPicPr>
          <p:cNvPr id="1026" name="Picture 2" descr="C:\Users\dasfo\Pictures\contabilidad\infografias\insumos &amp; outpu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2640013"/>
            <a:ext cx="5657850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9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PRODUCTIVIDAD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dirty="0"/>
              <a:t>es la </a:t>
            </a:r>
            <a:r>
              <a:rPr lang="es-ES" b="1" dirty="0"/>
              <a:t>relación</a:t>
            </a:r>
            <a:r>
              <a:rPr lang="es-ES" dirty="0"/>
              <a:t> </a:t>
            </a:r>
            <a:r>
              <a:rPr lang="es-ES" dirty="0" smtClean="0"/>
              <a:t>que existe </a:t>
            </a:r>
            <a:r>
              <a:rPr lang="es-ES" b="1" dirty="0"/>
              <a:t>entre el valor </a:t>
            </a:r>
            <a:r>
              <a:rPr lang="es-ES" dirty="0"/>
              <a:t>de la </a:t>
            </a:r>
            <a:r>
              <a:rPr lang="es-ES" dirty="0" smtClean="0">
                <a:hlinkClick r:id="rId2" action="ppaction://hlinksldjump"/>
              </a:rPr>
              <a:t>producción</a:t>
            </a:r>
            <a:r>
              <a:rPr lang="es-ES" dirty="0" smtClean="0"/>
              <a:t> </a:t>
            </a:r>
            <a:r>
              <a:rPr lang="es-ES" b="1" dirty="0" smtClean="0"/>
              <a:t>y </a:t>
            </a:r>
            <a:r>
              <a:rPr lang="es-ES" b="1" dirty="0"/>
              <a:t>l</a:t>
            </a:r>
            <a:r>
              <a:rPr lang="es-ES" b="1" dirty="0" smtClean="0"/>
              <a:t>os </a:t>
            </a:r>
            <a:r>
              <a:rPr lang="es-ES" b="1" dirty="0"/>
              <a:t>costes de los recursos </a:t>
            </a:r>
            <a:r>
              <a:rPr lang="es-ES" dirty="0" smtClean="0">
                <a:hlinkClick r:id="rId3" action="ppaction://hlinksldjump"/>
              </a:rPr>
              <a:t>productivos</a:t>
            </a:r>
            <a:r>
              <a:rPr lang="es-ES" dirty="0" smtClean="0"/>
              <a:t> </a:t>
            </a:r>
            <a:r>
              <a:rPr lang="es-ES" b="1" dirty="0" smtClean="0"/>
              <a:t>empleados</a:t>
            </a:r>
            <a:r>
              <a:rPr lang="es-ES" dirty="0" smtClean="0"/>
              <a:t> </a:t>
            </a:r>
            <a:r>
              <a:rPr lang="es-ES" dirty="0"/>
              <a:t>para su obtención.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1392</Words>
  <Application>Microsoft Office PowerPoint</Application>
  <PresentationFormat>Presentación en pantalla (4:3)</PresentationFormat>
  <Paragraphs>128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Gestión comercial y financiera de la empresa</vt:lpstr>
      <vt:lpstr>INTRODUCCIÓN</vt:lpstr>
      <vt:lpstr>PRODUCTO</vt:lpstr>
      <vt:lpstr>Presentación de PowerPoint</vt:lpstr>
      <vt:lpstr>PROCESO DE PRODUCCIÓN</vt:lpstr>
      <vt:lpstr>PROCESO DE PRODUCCIÓN</vt:lpstr>
      <vt:lpstr>…en un PRODUCTO FINAL</vt:lpstr>
      <vt:lpstr>PRODUCTO FINAL</vt:lpstr>
      <vt:lpstr>PRODUCTIVIDAD</vt:lpstr>
      <vt:lpstr>REQUISITOS del proceso de producción</vt:lpstr>
      <vt:lpstr>REQUISITOS del proceso de producción</vt:lpstr>
      <vt:lpstr>REQUISITOS del proceso de producción</vt:lpstr>
      <vt:lpstr>CONCEPTOS básicos</vt:lpstr>
      <vt:lpstr>PLAN DE PRODUCCIÓN</vt:lpstr>
      <vt:lpstr>INFRAESTRUCTURAS</vt:lpstr>
      <vt:lpstr>INFRAESTRUCTURAS</vt:lpstr>
      <vt:lpstr>APROVISIONAMIENTO</vt:lpstr>
      <vt:lpstr>PROVEEDORES</vt:lpstr>
      <vt:lpstr>PROVEEDORES</vt:lpstr>
      <vt:lpstr>COSTES DE PRODUCCIÓN</vt:lpstr>
      <vt:lpstr>CLASIFICACIÓN DE LOS COSTES</vt:lpstr>
      <vt:lpstr>COSTE FIJO</vt:lpstr>
      <vt:lpstr>COSTE FIJO UNITARIO</vt:lpstr>
      <vt:lpstr>DIFERENCIA ENTRE COSTE FIJO Y VARIABLE</vt:lpstr>
      <vt:lpstr>COSTE VARIABLE</vt:lpstr>
      <vt:lpstr>COSTE VARIABLE UNITARIO</vt:lpstr>
      <vt:lpstr>COSTE TOTAL DE PRODUCCIÓN</vt:lpstr>
      <vt:lpstr>UMBRAL DE RENTABILIDAD</vt:lpstr>
      <vt:lpstr>P.M. ó UMBRAL DE RENTABILIDAD</vt:lpstr>
      <vt:lpstr>DIFERENCIA DE INGRESOS Y COSTES</vt:lpstr>
      <vt:lpstr>DIFERENCIA DE GASTO, PAGO Y COSTE</vt:lpstr>
      <vt:lpstr>OTROS FORMULAS DE INGRESOS Y COSTES</vt:lpstr>
      <vt:lpstr>CÁLCULO DE UNIDADES TOTALES PRODUCIDAS</vt:lpstr>
      <vt:lpstr>CASO PRÁCTICO DE Q *1</vt:lpstr>
      <vt:lpstr>RESULTADO DEL CASO PRÁCTICO DE Q *1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comercial y financiera de la empresa</dc:title>
  <dc:creator>dasformacio@hotmail.com</dc:creator>
  <cp:lastModifiedBy>kdsbrdr</cp:lastModifiedBy>
  <cp:revision>44</cp:revision>
  <dcterms:created xsi:type="dcterms:W3CDTF">2017-02-06T06:31:39Z</dcterms:created>
  <dcterms:modified xsi:type="dcterms:W3CDTF">2017-02-12T23:57:26Z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373824B8-9AE1-45E8-A8A9-9AA6F73EDB19</vt:lpwstr>
  </property>
  <property fmtid="{D5CDD505-2E9C-101B-9397-08002B2CF9AE}" pid="3" name="ArticulatePath">
    <vt:lpwstr>Presentation1</vt:lpwstr>
  </property>
</Properties>
</file>