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993AC-0314-472F-AF5E-0B1EC4B08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7815" y="862871"/>
            <a:ext cx="10018713" cy="990600"/>
          </a:xfrm>
        </p:spPr>
        <p:txBody>
          <a:bodyPr>
            <a:noAutofit/>
          </a:bodyPr>
          <a:lstStyle/>
          <a:p>
            <a:pPr algn="l"/>
            <a:r>
              <a:rPr lang="en-TT" sz="24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 OF 2% LIDOCAINE ADMINISTERED:</a:t>
            </a:r>
            <a:br>
              <a:rPr lang="en-TT" sz="24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TT" sz="24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TT" sz="2400" b="1" u="sng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1C97D-A61F-4518-B4FF-8369570B2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357" y="2503487"/>
            <a:ext cx="10018713" cy="3124201"/>
          </a:xfrm>
        </p:spPr>
        <p:txBody>
          <a:bodyPr>
            <a:normAutofit/>
          </a:bodyPr>
          <a:lstStyle/>
          <a:p>
            <a:r>
              <a:rPr lang="en-T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Toxic dose of Lidocaine: 10mg/kg, however half the toxic dose was used (5mg/kg)</a:t>
            </a:r>
          </a:p>
          <a:p>
            <a:r>
              <a:rPr lang="en-T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 of cow: 600kg</a:t>
            </a:r>
          </a:p>
          <a:p>
            <a:r>
              <a:rPr lang="en-T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Concentration of Lidocaine: 2% = 20mg/ml</a:t>
            </a:r>
          </a:p>
          <a:p>
            <a:r>
              <a:rPr lang="en-T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 of drug:			                     (5mg/kg x 600kg)/ 2mg/ml = 6ml of 2% Lidocaine</a:t>
            </a:r>
          </a:p>
          <a:p>
            <a:endParaRPr lang="en-T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T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1ml of Lidocaine was used initially to desensitize the skin the total amount of Lidocaine in the syringe before administration was 7ml.</a:t>
            </a:r>
          </a:p>
          <a:p>
            <a:endParaRPr lang="en-T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243B99C-7C34-4E1B-ABB1-0C0D6C9E21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390301"/>
              </p:ext>
            </p:extLst>
          </p:nvPr>
        </p:nvGraphicFramePr>
        <p:xfrm>
          <a:off x="2579438" y="3485070"/>
          <a:ext cx="1258888" cy="1161034"/>
        </p:xfrm>
        <a:graphic>
          <a:graphicData uri="http://schemas.openxmlformats.org/drawingml/2006/table">
            <a:tbl>
              <a:tblPr/>
              <a:tblGrid>
                <a:gridCol w="1258888">
                  <a:extLst>
                    <a:ext uri="{9D8B030D-6E8A-4147-A177-3AD203B41FA5}">
                      <a16:colId xmlns:a16="http://schemas.microsoft.com/office/drawing/2014/main" val="237747854"/>
                    </a:ext>
                  </a:extLst>
                </a:gridCol>
              </a:tblGrid>
              <a:tr h="4785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TT" sz="12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TT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TT" sz="120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TT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TT" sz="120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Dosage x Weight </a:t>
                      </a:r>
                      <a:endParaRPr lang="en-TT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TT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  Concentration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TT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TT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8984999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9EBBBFA3-D05E-4931-92BB-638117EFD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4700" y="38369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TT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4C1A87A2-80FB-427F-A984-A8984650190E}"/>
              </a:ext>
            </a:extLst>
          </p:cNvPr>
          <p:cNvSpPr/>
          <p:nvPr/>
        </p:nvSpPr>
        <p:spPr>
          <a:xfrm>
            <a:off x="3970478" y="3881460"/>
            <a:ext cx="482447" cy="1841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T"/>
          </a:p>
        </p:txBody>
      </p:sp>
      <p:pic>
        <p:nvPicPr>
          <p:cNvPr id="7171" name="Picture 3" descr="Related image">
            <a:extLst>
              <a:ext uri="{FF2B5EF4-FFF2-40B4-BE49-F238E27FC236}">
                <a16:creationId xmlns:a16="http://schemas.microsoft.com/office/drawing/2014/main" id="{4C9C8F71-9FE9-44CD-88DA-B032378B81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-37793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4090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47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Trebuchet MS</vt:lpstr>
      <vt:lpstr>Wingdings 3</vt:lpstr>
      <vt:lpstr>Facet</vt:lpstr>
      <vt:lpstr>VOLUME OF 2% LIDOCAINE ADMINISTERED: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VOLUME OF 2% LIDOCAINE ADMINISTERED:  </dc:title>
  <dc:creator>c m</dc:creator>
  <cp:lastModifiedBy>c m</cp:lastModifiedBy>
  <cp:revision>1</cp:revision>
  <dcterms:created xsi:type="dcterms:W3CDTF">2017-09-24T10:11:25Z</dcterms:created>
  <dcterms:modified xsi:type="dcterms:W3CDTF">2017-09-24T10:12:23Z</dcterms:modified>
</cp:coreProperties>
</file>