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60" r:id="rId4"/>
    <p:sldId id="262"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9/24/2017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9/24/2017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9/24/2017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65D0E-7F81-489F-A783-0CE7288DA027}"/>
              </a:ext>
            </a:extLst>
          </p:cNvPr>
          <p:cNvSpPr>
            <a:spLocks noGrp="1"/>
          </p:cNvSpPr>
          <p:nvPr>
            <p:ph type="title"/>
          </p:nvPr>
        </p:nvSpPr>
        <p:spPr>
          <a:xfrm>
            <a:off x="318118" y="265044"/>
            <a:ext cx="10018713" cy="1752599"/>
          </a:xfrm>
        </p:spPr>
        <p:txBody>
          <a:bodyPr>
            <a:normAutofit/>
          </a:bodyPr>
          <a:lstStyle/>
          <a:p>
            <a:pPr algn="l"/>
            <a:r>
              <a:rPr lang="en-TT" sz="2400" b="1" u="sng" dirty="0">
                <a:solidFill>
                  <a:schemeClr val="accent1"/>
                </a:solidFill>
                <a:latin typeface="Times New Roman" panose="02020603050405020304" pitchFamily="18" charset="0"/>
                <a:cs typeface="Times New Roman" panose="02020603050405020304" pitchFamily="18" charset="0"/>
              </a:rPr>
              <a:t>INDICATION:</a:t>
            </a:r>
          </a:p>
        </p:txBody>
      </p:sp>
      <p:sp>
        <p:nvSpPr>
          <p:cNvPr id="3" name="Content Placeholder 2">
            <a:extLst>
              <a:ext uri="{FF2B5EF4-FFF2-40B4-BE49-F238E27FC236}">
                <a16:creationId xmlns:a16="http://schemas.microsoft.com/office/drawing/2014/main" id="{1509883F-1042-4B4E-B553-1370C636607C}"/>
              </a:ext>
            </a:extLst>
          </p:cNvPr>
          <p:cNvSpPr>
            <a:spLocks noGrp="1"/>
          </p:cNvSpPr>
          <p:nvPr>
            <p:ph idx="1"/>
          </p:nvPr>
        </p:nvSpPr>
        <p:spPr>
          <a:xfrm>
            <a:off x="26570" y="1272208"/>
            <a:ext cx="10018712" cy="4631761"/>
          </a:xfrm>
        </p:spPr>
        <p:txBody>
          <a:bodyPr>
            <a:normAutofit/>
          </a:bodyPr>
          <a:lstStyle/>
          <a:p>
            <a:pPr algn="just"/>
            <a:r>
              <a:rPr lang="en-TT" sz="2000" dirty="0">
                <a:latin typeface="Times New Roman" panose="02020603050405020304" pitchFamily="18" charset="0"/>
                <a:cs typeface="Times New Roman" panose="02020603050405020304" pitchFamily="18" charset="0"/>
              </a:rPr>
              <a:t>Ruminants are poor candidates for general anesthesia because of the increased risk of complications such as regurgitation, bloating, and muscle damage. Therefore, surgical interventions under local anesthesia in standing animals are preferred.</a:t>
            </a:r>
          </a:p>
          <a:p>
            <a:pPr algn="just"/>
            <a:r>
              <a:rPr lang="en-TT" sz="2000" dirty="0">
                <a:latin typeface="Times New Roman" panose="02020603050405020304" pitchFamily="18" charset="0"/>
                <a:cs typeface="Times New Roman" panose="02020603050405020304" pitchFamily="18" charset="0"/>
              </a:rPr>
              <a:t> Paravertebral nerve block, local infiltration of anesthetic agents, intravenous regional limb perfusion, and epidural anesthesia are commonly used in ruminant surgery.</a:t>
            </a:r>
          </a:p>
          <a:p>
            <a:pPr algn="just"/>
            <a:r>
              <a:rPr lang="en-TT" sz="2000" dirty="0">
                <a:latin typeface="Times New Roman" panose="02020603050405020304" pitchFamily="18" charset="0"/>
                <a:cs typeface="Times New Roman" panose="02020603050405020304" pitchFamily="18" charset="0"/>
              </a:rPr>
              <a:t> Various obstetrical operations, surgical procedures of the anus, vulva, perineum, caudal udder, and scrotum are performed under epidural analgesia. Epidural analgesia is also used as an adjunct for the treatment and control of tenesmus</a:t>
            </a:r>
          </a:p>
        </p:txBody>
      </p:sp>
    </p:spTree>
    <p:extLst>
      <p:ext uri="{BB962C8B-B14F-4D97-AF65-F5344CB8AC3E}">
        <p14:creationId xmlns:p14="http://schemas.microsoft.com/office/powerpoint/2010/main" val="933888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367105B3-BD5F-4E4A-B033-BB2B9B420E23}"/>
              </a:ext>
            </a:extLst>
          </p:cNvPr>
          <p:cNvSpPr txBox="1">
            <a:spLocks/>
          </p:cNvSpPr>
          <p:nvPr/>
        </p:nvSpPr>
        <p:spPr>
          <a:xfrm>
            <a:off x="2862400" y="3866321"/>
            <a:ext cx="10018713" cy="3124201"/>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endParaRPr lang="en-TT" dirty="0"/>
          </a:p>
        </p:txBody>
      </p:sp>
      <p:sp>
        <p:nvSpPr>
          <p:cNvPr id="6" name="Content Placeholder 2">
            <a:extLst>
              <a:ext uri="{FF2B5EF4-FFF2-40B4-BE49-F238E27FC236}">
                <a16:creationId xmlns:a16="http://schemas.microsoft.com/office/drawing/2014/main" id="{C49A7EB9-5930-48D8-B9C6-249F66B8C47C}"/>
              </a:ext>
            </a:extLst>
          </p:cNvPr>
          <p:cNvSpPr txBox="1">
            <a:spLocks/>
          </p:cNvSpPr>
          <p:nvPr/>
        </p:nvSpPr>
        <p:spPr>
          <a:xfrm>
            <a:off x="-92766" y="1590261"/>
            <a:ext cx="9945892" cy="3585541"/>
          </a:xfrm>
          <a:prstGeom prst="rect">
            <a:avLst/>
          </a:prstGeom>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lgn="just"/>
            <a:r>
              <a:rPr lang="en-TT" sz="1800" dirty="0">
                <a:latin typeface="Times New Roman" panose="02020603050405020304" pitchFamily="18" charset="0"/>
                <a:cs typeface="Times New Roman" panose="02020603050405020304" pitchFamily="18" charset="0"/>
              </a:rPr>
              <a:t>Caudal epidurals can either be high or low.</a:t>
            </a:r>
          </a:p>
          <a:p>
            <a:pPr lvl="1" algn="just"/>
            <a:r>
              <a:rPr lang="en-TT" sz="1800" dirty="0">
                <a:latin typeface="Times New Roman" panose="02020603050405020304" pitchFamily="18" charset="0"/>
                <a:cs typeface="Times New Roman" panose="02020603050405020304" pitchFamily="18" charset="0"/>
              </a:rPr>
              <a:t>High caudal epidural analgesia involves the administration of a relatively large volume of local anesthetic to provide analgesia to more cranial body regions and is used for performing hindlimb and flank surgery. </a:t>
            </a:r>
          </a:p>
          <a:p>
            <a:pPr lvl="1" algn="just"/>
            <a:r>
              <a:rPr lang="en-TT" sz="1800" dirty="0">
                <a:latin typeface="Times New Roman" panose="02020603050405020304" pitchFamily="18" charset="0"/>
                <a:cs typeface="Times New Roman" panose="02020603050405020304" pitchFamily="18" charset="0"/>
              </a:rPr>
              <a:t>Low caudal epidural analgesia is more frequently used than the high epidural technique and differs only in the volume of the local anesthetic solution injected. Areas blocked: anus, perineum, vulva and vagina. Nerves blocked: coccygeal and posterior sacral nerves. </a:t>
            </a:r>
          </a:p>
          <a:p>
            <a:pPr marL="0" indent="0">
              <a:buFont typeface="Arial"/>
              <a:buNone/>
            </a:pPr>
            <a:r>
              <a:rPr lang="en-TT" sz="1800" dirty="0">
                <a:latin typeface="Times New Roman" panose="02020603050405020304" pitchFamily="18" charset="0"/>
                <a:cs typeface="Times New Roman" panose="02020603050405020304" pitchFamily="18" charset="0"/>
              </a:rPr>
              <a:t>            </a:t>
            </a:r>
          </a:p>
          <a:p>
            <a:pPr marL="0" indent="0">
              <a:buFont typeface="Arial"/>
              <a:buNone/>
            </a:pPr>
            <a:endParaRPr lang="en-TT" sz="1800" dirty="0">
              <a:latin typeface="Times New Roman" panose="02020603050405020304" pitchFamily="18" charset="0"/>
              <a:cs typeface="Times New Roman" panose="02020603050405020304" pitchFamily="18" charset="0"/>
            </a:endParaRPr>
          </a:p>
          <a:p>
            <a:pPr marL="457200" lvl="1" indent="0" algn="just">
              <a:lnSpc>
                <a:spcPct val="110000"/>
              </a:lnSpc>
              <a:buFont typeface="Arial"/>
              <a:buNone/>
            </a:pPr>
            <a:r>
              <a:rPr lang="en-TT" sz="1800" dirty="0">
                <a:latin typeface="Times New Roman" panose="02020603050405020304" pitchFamily="18" charset="0"/>
                <a:cs typeface="Times New Roman" panose="02020603050405020304" pitchFamily="18" charset="0"/>
              </a:rPr>
              <a:t>     </a:t>
            </a:r>
            <a:endParaRPr lang="en-TT" sz="1800" dirty="0"/>
          </a:p>
        </p:txBody>
      </p:sp>
    </p:spTree>
    <p:extLst>
      <p:ext uri="{BB962C8B-B14F-4D97-AF65-F5344CB8AC3E}">
        <p14:creationId xmlns:p14="http://schemas.microsoft.com/office/powerpoint/2010/main" val="1698100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216C05A-CA90-48AA-AD07-DB015F079262}"/>
              </a:ext>
            </a:extLst>
          </p:cNvPr>
          <p:cNvGraphicFramePr>
            <a:graphicFrameLocks noGrp="1"/>
          </p:cNvGraphicFramePr>
          <p:nvPr>
            <p:ph idx="1"/>
            <p:extLst>
              <p:ext uri="{D42A27DB-BD31-4B8C-83A1-F6EECF244321}">
                <p14:modId xmlns:p14="http://schemas.microsoft.com/office/powerpoint/2010/main" val="4113687049"/>
              </p:ext>
            </p:extLst>
          </p:nvPr>
        </p:nvGraphicFramePr>
        <p:xfrm>
          <a:off x="993913" y="795130"/>
          <a:ext cx="8110330" cy="5340628"/>
        </p:xfrm>
        <a:graphic>
          <a:graphicData uri="http://schemas.openxmlformats.org/drawingml/2006/table">
            <a:tbl>
              <a:tblPr firstRow="1" firstCol="1" bandRow="1">
                <a:tableStyleId>{5C22544A-7EE6-4342-B048-85BDC9FD1C3A}</a:tableStyleId>
              </a:tblPr>
              <a:tblGrid>
                <a:gridCol w="4052998">
                  <a:extLst>
                    <a:ext uri="{9D8B030D-6E8A-4147-A177-3AD203B41FA5}">
                      <a16:colId xmlns:a16="http://schemas.microsoft.com/office/drawing/2014/main" val="3928464594"/>
                    </a:ext>
                  </a:extLst>
                </a:gridCol>
                <a:gridCol w="4057332">
                  <a:extLst>
                    <a:ext uri="{9D8B030D-6E8A-4147-A177-3AD203B41FA5}">
                      <a16:colId xmlns:a16="http://schemas.microsoft.com/office/drawing/2014/main" val="2471278943"/>
                    </a:ext>
                  </a:extLst>
                </a:gridCol>
              </a:tblGrid>
              <a:tr h="761671">
                <a:tc>
                  <a:txBody>
                    <a:bodyPr/>
                    <a:lstStyle/>
                    <a:p>
                      <a:pPr algn="ctr">
                        <a:lnSpc>
                          <a:spcPct val="107000"/>
                        </a:lnSpc>
                        <a:spcAft>
                          <a:spcPts val="0"/>
                        </a:spcAft>
                      </a:pPr>
                      <a:r>
                        <a:rPr lang="en-TT" sz="2000" dirty="0">
                          <a:effectLst/>
                          <a:latin typeface="Times New Roman" panose="02020603050405020304" pitchFamily="18" charset="0"/>
                          <a:cs typeface="Times New Roman" panose="02020603050405020304" pitchFamily="18" charset="0"/>
                        </a:rPr>
                        <a:t>ADVANTAGES</a:t>
                      </a:r>
                    </a:p>
                    <a:p>
                      <a:pPr algn="ctr">
                        <a:lnSpc>
                          <a:spcPct val="107000"/>
                        </a:lnSpc>
                        <a:spcAft>
                          <a:spcPts val="0"/>
                        </a:spcAft>
                      </a:pPr>
                      <a:r>
                        <a:rPr lang="en-TT" sz="2000" dirty="0">
                          <a:effectLst/>
                          <a:latin typeface="Times New Roman" panose="02020603050405020304" pitchFamily="18" charset="0"/>
                          <a:cs typeface="Times New Roman" panose="02020603050405020304" pitchFamily="18" charset="0"/>
                        </a:rPr>
                        <a:t> </a:t>
                      </a:r>
                      <a:endParaRPr lang="en-TT"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TT" sz="2000">
                          <a:effectLst/>
                          <a:latin typeface="Times New Roman" panose="02020603050405020304" pitchFamily="18" charset="0"/>
                          <a:cs typeface="Times New Roman" panose="02020603050405020304" pitchFamily="18" charset="0"/>
                        </a:rPr>
                        <a:t>DISADVANTAGES</a:t>
                      </a:r>
                      <a:endParaRPr lang="en-TT"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93630431"/>
                  </a:ext>
                </a:extLst>
              </a:tr>
              <a:tr h="841184">
                <a:tc>
                  <a:txBody>
                    <a:bodyPr/>
                    <a:lstStyle/>
                    <a:p>
                      <a:pPr>
                        <a:lnSpc>
                          <a:spcPct val="107000"/>
                        </a:lnSpc>
                        <a:spcAft>
                          <a:spcPts val="0"/>
                        </a:spcAft>
                      </a:pPr>
                      <a:r>
                        <a:rPr lang="en-TT" sz="2000">
                          <a:effectLst/>
                          <a:latin typeface="Times New Roman" panose="02020603050405020304" pitchFamily="18" charset="0"/>
                          <a:cs typeface="Times New Roman" panose="02020603050405020304" pitchFamily="18" charset="0"/>
                        </a:rPr>
                        <a:t>Minimal effect on cardiovascular and respiratory systems.</a:t>
                      </a:r>
                      <a:endParaRPr lang="en-TT"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TT" sz="2000">
                          <a:effectLst/>
                          <a:latin typeface="Times New Roman" panose="02020603050405020304" pitchFamily="18" charset="0"/>
                          <a:cs typeface="Times New Roman" panose="02020603050405020304" pitchFamily="18" charset="0"/>
                        </a:rPr>
                        <a:t>Technically difficult if Co 1 and Co 2 interspace is not identified.</a:t>
                      </a:r>
                      <a:endParaRPr lang="en-TT"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62431582"/>
                  </a:ext>
                </a:extLst>
              </a:tr>
              <a:tr h="1271287">
                <a:tc>
                  <a:txBody>
                    <a:bodyPr/>
                    <a:lstStyle/>
                    <a:p>
                      <a:pPr>
                        <a:lnSpc>
                          <a:spcPct val="107000"/>
                        </a:lnSpc>
                        <a:spcAft>
                          <a:spcPts val="0"/>
                        </a:spcAft>
                      </a:pPr>
                      <a:r>
                        <a:rPr lang="en-TT" sz="2000">
                          <a:effectLst/>
                          <a:latin typeface="Times New Roman" panose="02020603050405020304" pitchFamily="18" charset="0"/>
                          <a:cs typeface="Times New Roman" panose="02020603050405020304" pitchFamily="18" charset="0"/>
                        </a:rPr>
                        <a:t>Little effect on organ systems.</a:t>
                      </a:r>
                      <a:endParaRPr lang="en-TT"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TT" sz="2000" dirty="0">
                          <a:effectLst/>
                          <a:latin typeface="Times New Roman" panose="02020603050405020304" pitchFamily="18" charset="0"/>
                          <a:cs typeface="Times New Roman" panose="02020603050405020304" pitchFamily="18" charset="0"/>
                        </a:rPr>
                        <a:t>Technically difficult if the sacrococcygeal interspace is ossified in older cows.</a:t>
                      </a:r>
                      <a:endParaRPr lang="en-TT"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62944885"/>
                  </a:ext>
                </a:extLst>
              </a:tr>
              <a:tr h="411081">
                <a:tc>
                  <a:txBody>
                    <a:bodyPr/>
                    <a:lstStyle/>
                    <a:p>
                      <a:pPr>
                        <a:lnSpc>
                          <a:spcPct val="107000"/>
                        </a:lnSpc>
                        <a:spcAft>
                          <a:spcPts val="0"/>
                        </a:spcAft>
                      </a:pPr>
                      <a:r>
                        <a:rPr lang="en-TT" sz="2000" dirty="0">
                          <a:effectLst/>
                          <a:latin typeface="Times New Roman" panose="02020603050405020304" pitchFamily="18" charset="0"/>
                          <a:cs typeface="Times New Roman" panose="02020603050405020304" pitchFamily="18" charset="0"/>
                        </a:rPr>
                        <a:t>Little problem with toxicity.</a:t>
                      </a:r>
                      <a:endParaRPr lang="en-TT"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TT" sz="2000" dirty="0">
                          <a:effectLst/>
                          <a:latin typeface="Times New Roman" panose="02020603050405020304" pitchFamily="18" charset="0"/>
                          <a:cs typeface="Times New Roman" panose="02020603050405020304" pitchFamily="18" charset="0"/>
                        </a:rPr>
                        <a:t> </a:t>
                      </a:r>
                      <a:endParaRPr lang="en-TT"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044472021"/>
                  </a:ext>
                </a:extLst>
              </a:tr>
              <a:tr h="411081">
                <a:tc>
                  <a:txBody>
                    <a:bodyPr/>
                    <a:lstStyle/>
                    <a:p>
                      <a:pPr>
                        <a:lnSpc>
                          <a:spcPct val="107000"/>
                        </a:lnSpc>
                        <a:spcAft>
                          <a:spcPts val="0"/>
                        </a:spcAft>
                      </a:pPr>
                      <a:r>
                        <a:rPr lang="en-TT" sz="2000">
                          <a:effectLst/>
                          <a:latin typeface="Times New Roman" panose="02020603050405020304" pitchFamily="18" charset="0"/>
                          <a:cs typeface="Times New Roman" panose="02020603050405020304" pitchFamily="18" charset="0"/>
                        </a:rPr>
                        <a:t>Good muscle relaxation.</a:t>
                      </a:r>
                      <a:endParaRPr lang="en-TT"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TT" sz="2000" dirty="0">
                          <a:effectLst/>
                          <a:latin typeface="Times New Roman" panose="02020603050405020304" pitchFamily="18" charset="0"/>
                          <a:cs typeface="Times New Roman" panose="02020603050405020304" pitchFamily="18" charset="0"/>
                        </a:rPr>
                        <a:t> </a:t>
                      </a:r>
                      <a:endParaRPr lang="en-TT"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012877113"/>
                  </a:ext>
                </a:extLst>
              </a:tr>
              <a:tr h="411081">
                <a:tc>
                  <a:txBody>
                    <a:bodyPr/>
                    <a:lstStyle/>
                    <a:p>
                      <a:pPr>
                        <a:lnSpc>
                          <a:spcPct val="107000"/>
                        </a:lnSpc>
                        <a:spcAft>
                          <a:spcPts val="0"/>
                        </a:spcAft>
                      </a:pPr>
                      <a:r>
                        <a:rPr lang="en-TT" sz="2000">
                          <a:effectLst/>
                          <a:latin typeface="Times New Roman" panose="02020603050405020304" pitchFamily="18" charset="0"/>
                          <a:cs typeface="Times New Roman" panose="02020603050405020304" pitchFamily="18" charset="0"/>
                        </a:rPr>
                        <a:t>Good postoperative analgesia</a:t>
                      </a:r>
                      <a:endParaRPr lang="en-TT"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TT" sz="2000" dirty="0">
                          <a:effectLst/>
                          <a:latin typeface="Times New Roman" panose="02020603050405020304" pitchFamily="18" charset="0"/>
                          <a:cs typeface="Times New Roman" panose="02020603050405020304" pitchFamily="18" charset="0"/>
                        </a:rPr>
                        <a:t> </a:t>
                      </a:r>
                      <a:endParaRPr lang="en-TT"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189926384"/>
                  </a:ext>
                </a:extLst>
              </a:tr>
              <a:tr h="411081">
                <a:tc>
                  <a:txBody>
                    <a:bodyPr/>
                    <a:lstStyle/>
                    <a:p>
                      <a:pPr>
                        <a:lnSpc>
                          <a:spcPct val="107000"/>
                        </a:lnSpc>
                        <a:spcAft>
                          <a:spcPts val="0"/>
                        </a:spcAft>
                      </a:pPr>
                      <a:r>
                        <a:rPr lang="en-TT" sz="2000" dirty="0">
                          <a:effectLst/>
                          <a:latin typeface="Times New Roman" panose="02020603050405020304" pitchFamily="18" charset="0"/>
                          <a:cs typeface="Times New Roman" panose="02020603050405020304" pitchFamily="18" charset="0"/>
                        </a:rPr>
                        <a:t>Rapid recovery</a:t>
                      </a:r>
                      <a:endParaRPr lang="en-TT"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TT" sz="2000" dirty="0">
                          <a:effectLst/>
                          <a:latin typeface="Times New Roman" panose="02020603050405020304" pitchFamily="18" charset="0"/>
                          <a:cs typeface="Times New Roman" panose="02020603050405020304" pitchFamily="18" charset="0"/>
                        </a:rPr>
                        <a:t> </a:t>
                      </a:r>
                      <a:endParaRPr lang="en-TT"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670318763"/>
                  </a:ext>
                </a:extLst>
              </a:tr>
              <a:tr h="411081">
                <a:tc>
                  <a:txBody>
                    <a:bodyPr/>
                    <a:lstStyle/>
                    <a:p>
                      <a:pPr>
                        <a:lnSpc>
                          <a:spcPct val="107000"/>
                        </a:lnSpc>
                        <a:spcAft>
                          <a:spcPts val="0"/>
                        </a:spcAft>
                      </a:pPr>
                      <a:r>
                        <a:rPr lang="en-TT" sz="2000">
                          <a:effectLst/>
                          <a:latin typeface="Times New Roman" panose="02020603050405020304" pitchFamily="18" charset="0"/>
                          <a:cs typeface="Times New Roman" panose="02020603050405020304" pitchFamily="18" charset="0"/>
                        </a:rPr>
                        <a:t>Relatively simple</a:t>
                      </a:r>
                      <a:endParaRPr lang="en-TT"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TT" sz="2000" dirty="0">
                          <a:effectLst/>
                          <a:latin typeface="Times New Roman" panose="02020603050405020304" pitchFamily="18" charset="0"/>
                          <a:cs typeface="Times New Roman" panose="02020603050405020304" pitchFamily="18" charset="0"/>
                        </a:rPr>
                        <a:t> </a:t>
                      </a:r>
                      <a:endParaRPr lang="en-TT"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7577069"/>
                  </a:ext>
                </a:extLst>
              </a:tr>
              <a:tr h="411081">
                <a:tc>
                  <a:txBody>
                    <a:bodyPr/>
                    <a:lstStyle/>
                    <a:p>
                      <a:pPr>
                        <a:lnSpc>
                          <a:spcPct val="107000"/>
                        </a:lnSpc>
                        <a:spcAft>
                          <a:spcPts val="0"/>
                        </a:spcAft>
                      </a:pPr>
                      <a:r>
                        <a:rPr lang="en-TT" sz="2000" dirty="0">
                          <a:effectLst/>
                          <a:latin typeface="Times New Roman" panose="02020603050405020304" pitchFamily="18" charset="0"/>
                          <a:cs typeface="Times New Roman" panose="02020603050405020304" pitchFamily="18" charset="0"/>
                        </a:rPr>
                        <a:t>Inexpensive </a:t>
                      </a:r>
                      <a:endParaRPr lang="en-TT"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TT" sz="2000" dirty="0">
                          <a:effectLst/>
                          <a:latin typeface="Times New Roman" panose="02020603050405020304" pitchFamily="18" charset="0"/>
                          <a:cs typeface="Times New Roman" panose="02020603050405020304" pitchFamily="18" charset="0"/>
                        </a:rPr>
                        <a:t> </a:t>
                      </a:r>
                      <a:endParaRPr lang="en-TT"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022397299"/>
                  </a:ext>
                </a:extLst>
              </a:tr>
            </a:tbl>
          </a:graphicData>
        </a:graphic>
      </p:graphicFrame>
    </p:spTree>
    <p:extLst>
      <p:ext uri="{BB962C8B-B14F-4D97-AF65-F5344CB8AC3E}">
        <p14:creationId xmlns:p14="http://schemas.microsoft.com/office/powerpoint/2010/main" val="1584667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507DE2-5D5B-4D2A-AA3C-77B075900AF2}"/>
              </a:ext>
            </a:extLst>
          </p:cNvPr>
          <p:cNvSpPr>
            <a:spLocks noGrp="1"/>
          </p:cNvSpPr>
          <p:nvPr>
            <p:ph idx="1"/>
          </p:nvPr>
        </p:nvSpPr>
        <p:spPr>
          <a:xfrm>
            <a:off x="0" y="1623391"/>
            <a:ext cx="10018713" cy="5234609"/>
          </a:xfrm>
        </p:spPr>
        <p:txBody>
          <a:bodyPr>
            <a:normAutofit fontScale="77500" lnSpcReduction="20000"/>
          </a:bodyPr>
          <a:lstStyle/>
          <a:p>
            <a:pPr lvl="1" algn="just"/>
            <a:r>
              <a:rPr lang="en-TT" sz="2900" dirty="0">
                <a:latin typeface="Times New Roman" panose="02020603050405020304" pitchFamily="18" charset="0"/>
                <a:cs typeface="Times New Roman" panose="02020603050405020304" pitchFamily="18" charset="0"/>
              </a:rPr>
              <a:t>The recommended dose for adult cattle:</a:t>
            </a:r>
          </a:p>
          <a:p>
            <a:pPr marL="457200" lvl="1" indent="0" algn="just">
              <a:buNone/>
            </a:pPr>
            <a:r>
              <a:rPr lang="en-TT" sz="2900" dirty="0">
                <a:latin typeface="Times New Roman" panose="02020603050405020304" pitchFamily="18" charset="0"/>
                <a:cs typeface="Times New Roman" panose="02020603050405020304" pitchFamily="18" charset="0"/>
              </a:rPr>
              <a:t>     5-7ml of 2% Lidocaine.</a:t>
            </a:r>
          </a:p>
          <a:p>
            <a:pPr marL="457200" lvl="1" indent="0" algn="just">
              <a:buNone/>
            </a:pPr>
            <a:endParaRPr lang="en-TT" sz="2900" dirty="0">
              <a:latin typeface="Times New Roman" panose="02020603050405020304" pitchFamily="18" charset="0"/>
              <a:cs typeface="Times New Roman" panose="02020603050405020304" pitchFamily="18" charset="0"/>
            </a:endParaRPr>
          </a:p>
          <a:p>
            <a:pPr lvl="1" algn="just"/>
            <a:r>
              <a:rPr lang="en-TT" sz="2900" dirty="0">
                <a:latin typeface="Times New Roman" panose="02020603050405020304" pitchFamily="18" charset="0"/>
                <a:cs typeface="Times New Roman" panose="02020603050405020304" pitchFamily="18" charset="0"/>
              </a:rPr>
              <a:t>This technique produces analgesia restricted to the</a:t>
            </a:r>
          </a:p>
          <a:p>
            <a:pPr marL="457200" lvl="1" indent="0" algn="just">
              <a:buNone/>
            </a:pPr>
            <a:r>
              <a:rPr lang="en-TT" sz="2900" dirty="0">
                <a:latin typeface="Times New Roman" panose="02020603050405020304" pitchFamily="18" charset="0"/>
                <a:cs typeface="Times New Roman" panose="02020603050405020304" pitchFamily="18" charset="0"/>
              </a:rPr>
              <a:t>    caudal perianal region and is useful for several</a:t>
            </a:r>
          </a:p>
          <a:p>
            <a:pPr marL="457200" lvl="1" indent="0" algn="just">
              <a:buNone/>
            </a:pPr>
            <a:r>
              <a:rPr lang="en-TT" sz="2900" dirty="0">
                <a:latin typeface="Times New Roman" panose="02020603050405020304" pitchFamily="18" charset="0"/>
                <a:cs typeface="Times New Roman" panose="02020603050405020304" pitchFamily="18" charset="0"/>
              </a:rPr>
              <a:t>    diagnostic and surgical procedures.</a:t>
            </a:r>
          </a:p>
          <a:p>
            <a:pPr marL="457200" lvl="1" indent="0" algn="just">
              <a:buNone/>
            </a:pPr>
            <a:endParaRPr lang="en-TT" sz="2900" dirty="0">
              <a:latin typeface="Times New Roman" panose="02020603050405020304" pitchFamily="18" charset="0"/>
              <a:cs typeface="Times New Roman" panose="02020603050405020304" pitchFamily="18" charset="0"/>
            </a:endParaRPr>
          </a:p>
          <a:p>
            <a:pPr lvl="1" algn="just"/>
            <a:r>
              <a:rPr lang="en-TT" sz="2900" dirty="0">
                <a:latin typeface="Times New Roman" panose="02020603050405020304" pitchFamily="18" charset="0"/>
                <a:cs typeface="Times New Roman" panose="02020603050405020304" pitchFamily="18" charset="0"/>
              </a:rPr>
              <a:t>The number of ascending nerve blocked depends on dose </a:t>
            </a:r>
          </a:p>
          <a:p>
            <a:pPr marL="457200" lvl="1" indent="0" algn="just">
              <a:buNone/>
            </a:pPr>
            <a:r>
              <a:rPr lang="en-TT" sz="2900" dirty="0">
                <a:latin typeface="Times New Roman" panose="02020603050405020304" pitchFamily="18" charset="0"/>
                <a:cs typeface="Times New Roman" panose="02020603050405020304" pitchFamily="18" charset="0"/>
              </a:rPr>
              <a:t>    administered. Sacral nerves blocked are S5, S4 and S3. Lumbar nerves are left</a:t>
            </a:r>
          </a:p>
          <a:p>
            <a:pPr marL="457200" lvl="1" indent="0" algn="just">
              <a:buNone/>
            </a:pPr>
            <a:r>
              <a:rPr lang="en-TT" sz="2900" dirty="0">
                <a:latin typeface="Times New Roman" panose="02020603050405020304" pitchFamily="18" charset="0"/>
                <a:cs typeface="Times New Roman" panose="02020603050405020304" pitchFamily="18" charset="0"/>
              </a:rPr>
              <a:t>    unblocked to avoid issues associated with patient’s locomotion and </a:t>
            </a:r>
          </a:p>
          <a:p>
            <a:pPr marL="457200" lvl="1" indent="0" algn="just">
              <a:buNone/>
            </a:pPr>
            <a:r>
              <a:rPr lang="en-TT" sz="2900" dirty="0">
                <a:latin typeface="Times New Roman" panose="02020603050405020304" pitchFamily="18" charset="0"/>
                <a:cs typeface="Times New Roman" panose="02020603050405020304" pitchFamily="18" charset="0"/>
              </a:rPr>
              <a:t>    hind limb function.</a:t>
            </a:r>
          </a:p>
          <a:p>
            <a:pPr lvl="1" algn="just"/>
            <a:endParaRPr lang="en-TT" sz="2900" dirty="0">
              <a:latin typeface="Times New Roman" panose="02020603050405020304" pitchFamily="18" charset="0"/>
              <a:cs typeface="Times New Roman" panose="02020603050405020304" pitchFamily="18" charset="0"/>
            </a:endParaRPr>
          </a:p>
          <a:p>
            <a:pPr marL="457200" lvl="1" indent="0" algn="just">
              <a:buNone/>
            </a:pPr>
            <a:r>
              <a:rPr lang="en-TT" sz="2900" dirty="0">
                <a:latin typeface="Times New Roman" panose="02020603050405020304" pitchFamily="18" charset="0"/>
                <a:cs typeface="Times New Roman" panose="02020603050405020304" pitchFamily="18" charset="0"/>
              </a:rPr>
              <a:t>     </a:t>
            </a:r>
          </a:p>
          <a:p>
            <a:endParaRPr lang="en-TT" dirty="0"/>
          </a:p>
        </p:txBody>
      </p:sp>
      <p:pic>
        <p:nvPicPr>
          <p:cNvPr id="4" name="Picture 2" descr="Image result for lidocaine 2%">
            <a:extLst>
              <a:ext uri="{FF2B5EF4-FFF2-40B4-BE49-F238E27FC236}">
                <a16:creationId xmlns:a16="http://schemas.microsoft.com/office/drawing/2014/main" id="{6B56F088-C546-4308-B635-F45630F275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17331" y="988943"/>
            <a:ext cx="2845904" cy="28459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451810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18</TotalTime>
  <Words>332</Words>
  <Application>Microsoft Office PowerPoint</Application>
  <PresentationFormat>Widescreen</PresentationFormat>
  <Paragraphs>42</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Times New Roman</vt:lpstr>
      <vt:lpstr>Trebuchet MS</vt:lpstr>
      <vt:lpstr>Wingdings 3</vt:lpstr>
      <vt:lpstr>Facet</vt:lpstr>
      <vt:lpstr>INDICATION: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c m</dc:creator>
  <cp:lastModifiedBy>c m</cp:lastModifiedBy>
  <cp:revision>3</cp:revision>
  <dcterms:created xsi:type="dcterms:W3CDTF">2017-09-24T10:03:19Z</dcterms:created>
  <dcterms:modified xsi:type="dcterms:W3CDTF">2017-09-24T10:41:27Z</dcterms:modified>
</cp:coreProperties>
</file>