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7" r:id="rId2"/>
    <p:sldId id="258" r:id="rId3"/>
    <p:sldId id="259" r:id="rId4"/>
    <p:sldId id="260"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10"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9/24/2017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9/24/2017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s://www.youtube.com/watch?v=rbe9B5tFBF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9E858B-9676-41EB-953E-A49AB9589B43}"/>
              </a:ext>
            </a:extLst>
          </p:cNvPr>
          <p:cNvSpPr>
            <a:spLocks noGrp="1"/>
          </p:cNvSpPr>
          <p:nvPr>
            <p:ph type="title"/>
          </p:nvPr>
        </p:nvSpPr>
        <p:spPr>
          <a:xfrm>
            <a:off x="551009" y="537202"/>
            <a:ext cx="10018713" cy="1752599"/>
          </a:xfrm>
        </p:spPr>
        <p:txBody>
          <a:bodyPr>
            <a:normAutofit/>
          </a:bodyPr>
          <a:lstStyle/>
          <a:p>
            <a:pPr algn="l"/>
            <a:r>
              <a:rPr lang="en-TT" sz="2400" b="1" u="sng" dirty="0">
                <a:solidFill>
                  <a:schemeClr val="accent1"/>
                </a:solidFill>
                <a:latin typeface="Times New Roman" panose="02020603050405020304" pitchFamily="18" charset="0"/>
                <a:cs typeface="Times New Roman" panose="02020603050405020304" pitchFamily="18" charset="0"/>
              </a:rPr>
              <a:t>METHOD:</a:t>
            </a:r>
          </a:p>
        </p:txBody>
      </p:sp>
      <p:sp>
        <p:nvSpPr>
          <p:cNvPr id="3" name="Content Placeholder 2">
            <a:extLst>
              <a:ext uri="{FF2B5EF4-FFF2-40B4-BE49-F238E27FC236}">
                <a16:creationId xmlns:a16="http://schemas.microsoft.com/office/drawing/2014/main" id="{6249C9EA-FB66-4316-9A7A-EE6B3E5005DC}"/>
              </a:ext>
            </a:extLst>
          </p:cNvPr>
          <p:cNvSpPr>
            <a:spLocks noGrp="1"/>
          </p:cNvSpPr>
          <p:nvPr>
            <p:ph idx="1"/>
          </p:nvPr>
        </p:nvSpPr>
        <p:spPr>
          <a:xfrm>
            <a:off x="219704" y="1413501"/>
            <a:ext cx="10018714" cy="4062335"/>
          </a:xfrm>
        </p:spPr>
        <p:txBody>
          <a:bodyPr>
            <a:normAutofit/>
          </a:bodyPr>
          <a:lstStyle/>
          <a:p>
            <a:r>
              <a:rPr lang="en-TT" dirty="0">
                <a:latin typeface="Times New Roman" panose="02020603050405020304" pitchFamily="18" charset="0"/>
                <a:cs typeface="Times New Roman" panose="02020603050405020304" pitchFamily="18" charset="0"/>
              </a:rPr>
              <a:t>Locate the first intercoccygeal space by either: </a:t>
            </a:r>
          </a:p>
          <a:p>
            <a:pPr marL="914400" lvl="1" indent="-457200">
              <a:buFont typeface="+mj-lt"/>
              <a:buAutoNum type="arabicPeriod"/>
            </a:pPr>
            <a:r>
              <a:rPr lang="en-TT" dirty="0">
                <a:latin typeface="Times New Roman" panose="02020603050405020304" pitchFamily="18" charset="0"/>
                <a:cs typeface="Times New Roman" panose="02020603050405020304" pitchFamily="18" charset="0"/>
              </a:rPr>
              <a:t>Raising and lowering the tail and palpating the depression and movement between the first and second coccygeal vertebrae: the first intercoccygeal space is the first obvious articulation caudal to the sacrum.</a:t>
            </a:r>
          </a:p>
          <a:p>
            <a:pPr marL="914400" lvl="1" indent="-457200">
              <a:buFont typeface="+mj-lt"/>
              <a:buAutoNum type="arabicPeriod"/>
            </a:pPr>
            <a:r>
              <a:rPr lang="en-TT" dirty="0">
                <a:latin typeface="Times New Roman" panose="02020603050405020304" pitchFamily="18" charset="0"/>
                <a:cs typeface="Times New Roman" panose="02020603050405020304" pitchFamily="18" charset="0"/>
              </a:rPr>
              <a:t>Standing to one side of the animal, along the line of the croup observe the prominence of the sacrum and caudal to this the next prominence which is the spine of the first coccygeal vertebra; the first intervertebral space is the depression immediately behind this prominence. </a:t>
            </a:r>
          </a:p>
          <a:p>
            <a:pPr marL="914400" lvl="1" indent="-457200">
              <a:buFont typeface="+mj-lt"/>
              <a:buAutoNum type="arabicPeriod"/>
            </a:pPr>
            <a:r>
              <a:rPr lang="en-TT" dirty="0">
                <a:latin typeface="Times New Roman" panose="02020603050405020304" pitchFamily="18" charset="0"/>
                <a:cs typeface="Times New Roman" panose="02020603050405020304" pitchFamily="18" charset="0"/>
              </a:rPr>
              <a:t>Palpate the caudal prominence of the tuberosity of the ischium and move about 10-11 cm forwards in a medium sized cow. A line drawn over the animal at this point will pass through the depression between the first and second coccygeal spines.</a:t>
            </a:r>
          </a:p>
        </p:txBody>
      </p:sp>
    </p:spTree>
    <p:extLst>
      <p:ext uri="{BB962C8B-B14F-4D97-AF65-F5344CB8AC3E}">
        <p14:creationId xmlns:p14="http://schemas.microsoft.com/office/powerpoint/2010/main" val="41341339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Image result for caudal epidural in cows CLIPART">
            <a:extLst>
              <a:ext uri="{FF2B5EF4-FFF2-40B4-BE49-F238E27FC236}">
                <a16:creationId xmlns:a16="http://schemas.microsoft.com/office/drawing/2014/main" id="{CDB5653A-78F4-43A8-8B8D-85AC629773E9}"/>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966834" y="479371"/>
            <a:ext cx="3682703" cy="3016967"/>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descr="https://i.ytimg.com/vi/5yqbP5P0U4k/hqdefault.jpg">
            <a:extLst>
              <a:ext uri="{FF2B5EF4-FFF2-40B4-BE49-F238E27FC236}">
                <a16:creationId xmlns:a16="http://schemas.microsoft.com/office/drawing/2014/main" id="{C667D614-476B-432B-A953-EAA41F25949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865" y="479371"/>
            <a:ext cx="3679545" cy="3016967"/>
          </a:xfrm>
          <a:prstGeom prst="rect">
            <a:avLst/>
          </a:prstGeom>
          <a:noFill/>
          <a:extLst>
            <a:ext uri="{909E8E84-426E-40DD-AFC4-6F175D3DCCD1}">
              <a14:hiddenFill xmlns:a14="http://schemas.microsoft.com/office/drawing/2010/main">
                <a:solidFill>
                  <a:srgbClr val="FFFFFF"/>
                </a:solidFill>
              </a14:hiddenFill>
            </a:ext>
          </a:extLst>
        </p:spPr>
      </p:pic>
      <p:sp>
        <p:nvSpPr>
          <p:cNvPr id="6" name="Arrow: Right 5">
            <a:extLst>
              <a:ext uri="{FF2B5EF4-FFF2-40B4-BE49-F238E27FC236}">
                <a16:creationId xmlns:a16="http://schemas.microsoft.com/office/drawing/2014/main" id="{ED0A5D18-A1C5-4930-9269-66EE5FCE2C24}"/>
              </a:ext>
            </a:extLst>
          </p:cNvPr>
          <p:cNvSpPr/>
          <p:nvPr/>
        </p:nvSpPr>
        <p:spPr>
          <a:xfrm>
            <a:off x="4524918" y="194432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11" name="Content Placeholder 2">
            <a:extLst>
              <a:ext uri="{FF2B5EF4-FFF2-40B4-BE49-F238E27FC236}">
                <a16:creationId xmlns:a16="http://schemas.microsoft.com/office/drawing/2014/main" id="{B9AF7BE2-45FE-4970-B54D-B6D3E0E2DE7F}"/>
              </a:ext>
            </a:extLst>
          </p:cNvPr>
          <p:cNvSpPr txBox="1">
            <a:spLocks/>
          </p:cNvSpPr>
          <p:nvPr/>
        </p:nvSpPr>
        <p:spPr>
          <a:xfrm>
            <a:off x="97158" y="4044459"/>
            <a:ext cx="10337509" cy="2508740"/>
          </a:xfrm>
          <a:prstGeom prst="rect">
            <a:avLst/>
          </a:prstGeom>
        </p:spPr>
        <p:txBody>
          <a:bodyPr vert="horz" lIns="91440" tIns="45720" rIns="91440" bIns="45720" rtlCol="0" anchor="ctr">
            <a:normAutofit fontScale="92500" lnSpcReduction="20000"/>
          </a:bodyPr>
          <a:lst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a:lstStyle>
          <a:p>
            <a:pPr lvl="1"/>
            <a:endParaRPr lang="en-TT" dirty="0"/>
          </a:p>
          <a:p>
            <a:pPr lvl="1" algn="just"/>
            <a:r>
              <a:rPr lang="en-TT" dirty="0">
                <a:latin typeface="Times New Roman" panose="02020603050405020304" pitchFamily="18" charset="0"/>
                <a:cs typeface="Times New Roman" panose="02020603050405020304" pitchFamily="18" charset="0"/>
              </a:rPr>
              <a:t>To administer the local anesthesia either of two methods can be used: Hanging drop or Lack of resistance technique. </a:t>
            </a:r>
          </a:p>
          <a:p>
            <a:pPr lvl="1" algn="just"/>
            <a:r>
              <a:rPr lang="en-TT" dirty="0">
                <a:latin typeface="Times New Roman" panose="02020603050405020304" pitchFamily="18" charset="0"/>
                <a:cs typeface="Times New Roman" panose="02020603050405020304" pitchFamily="18" charset="0"/>
              </a:rPr>
              <a:t>First, disinfect the skin over the first intercoccygeal space using 70% Isopropyl alcohol.</a:t>
            </a:r>
          </a:p>
          <a:p>
            <a:pPr lvl="1" algn="just"/>
            <a:r>
              <a:rPr lang="en-TT" dirty="0">
                <a:latin typeface="Times New Roman" panose="02020603050405020304" pitchFamily="18" charset="0"/>
                <a:cs typeface="Times New Roman" panose="02020603050405020304" pitchFamily="18" charset="0"/>
              </a:rPr>
              <a:t>Inject a small amount of 2% Lidocaine; local anaesthetic to desensitise the skin over the injection site and minimise reaction during insertion of the needle.</a:t>
            </a:r>
          </a:p>
          <a:p>
            <a:pPr lvl="1" algn="just"/>
            <a:r>
              <a:rPr lang="en-TT" dirty="0">
                <a:latin typeface="Times New Roman" panose="02020603050405020304" pitchFamily="18" charset="0"/>
                <a:cs typeface="Times New Roman" panose="02020603050405020304" pitchFamily="18" charset="0"/>
                <a:hlinkClick r:id="rId4"/>
              </a:rPr>
              <a:t>https://www.youtube.com/watch?v=rbe9B5tFBF0</a:t>
            </a:r>
            <a:endParaRPr lang="en-TT" dirty="0">
              <a:latin typeface="Times New Roman" panose="02020603050405020304" pitchFamily="18" charset="0"/>
              <a:cs typeface="Times New Roman" panose="02020603050405020304" pitchFamily="18" charset="0"/>
            </a:endParaRPr>
          </a:p>
          <a:p>
            <a:pPr marL="0" indent="0">
              <a:buFont typeface="Arial"/>
              <a:buNone/>
            </a:pPr>
            <a:endParaRPr lang="en-TT" dirty="0"/>
          </a:p>
        </p:txBody>
      </p:sp>
    </p:spTree>
    <p:extLst>
      <p:ext uri="{BB962C8B-B14F-4D97-AF65-F5344CB8AC3E}">
        <p14:creationId xmlns:p14="http://schemas.microsoft.com/office/powerpoint/2010/main" val="1846502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58746F5-41EF-4B0D-A13C-DA19B2A65991}"/>
              </a:ext>
            </a:extLst>
          </p:cNvPr>
          <p:cNvSpPr>
            <a:spLocks noGrp="1"/>
          </p:cNvSpPr>
          <p:nvPr>
            <p:ph idx="1"/>
          </p:nvPr>
        </p:nvSpPr>
        <p:spPr>
          <a:xfrm>
            <a:off x="0" y="218915"/>
            <a:ext cx="10018713" cy="3124201"/>
          </a:xfrm>
        </p:spPr>
        <p:txBody>
          <a:bodyPr>
            <a:noAutofit/>
          </a:bodyPr>
          <a:lstStyle/>
          <a:p>
            <a:pPr algn="just"/>
            <a:endParaRPr lang="en-TT" sz="2000" dirty="0">
              <a:latin typeface="Times New Roman" panose="02020603050405020304" pitchFamily="18" charset="0"/>
              <a:cs typeface="Times New Roman" panose="02020603050405020304" pitchFamily="18" charset="0"/>
            </a:endParaRPr>
          </a:p>
          <a:p>
            <a:pPr algn="just"/>
            <a:endParaRPr lang="en-TT" sz="2000" dirty="0">
              <a:latin typeface="Times New Roman" panose="02020603050405020304" pitchFamily="18" charset="0"/>
              <a:cs typeface="Times New Roman" panose="02020603050405020304" pitchFamily="18" charset="0"/>
            </a:endParaRPr>
          </a:p>
          <a:p>
            <a:pPr algn="just"/>
            <a:r>
              <a:rPr lang="en-TT" sz="2000" dirty="0">
                <a:latin typeface="Times New Roman" panose="02020603050405020304" pitchFamily="18" charset="0"/>
                <a:cs typeface="Times New Roman" panose="02020603050405020304" pitchFamily="18" charset="0"/>
              </a:rPr>
              <a:t>An 18-Gauge, 1 1/2ʺ needle is used to penetrate the intervertebral space . The needle is usually directed slightly at 45° in a cranial direction and advanced slowly ventrally and cranially until the needle touches the floor of the spinal canal. A “popping” sensation may be felt as the needle penetrates the dura.</a:t>
            </a:r>
          </a:p>
          <a:p>
            <a:pPr algn="just"/>
            <a:r>
              <a:rPr lang="en-TT" sz="2000" dirty="0">
                <a:latin typeface="Times New Roman" panose="02020603050405020304" pitchFamily="18" charset="0"/>
                <a:cs typeface="Times New Roman" panose="02020603050405020304" pitchFamily="18" charset="0"/>
              </a:rPr>
              <a:t> Correct placement of the needle can be checked by the Hanging drop technique which can be performed by placing few drops of sterile water or lidocaine into the needle hub during insertion.</a:t>
            </a:r>
          </a:p>
          <a:p>
            <a:pPr algn="just"/>
            <a:r>
              <a:rPr lang="en-TT" sz="2000" dirty="0">
                <a:latin typeface="Times New Roman" panose="02020603050405020304" pitchFamily="18" charset="0"/>
                <a:cs typeface="Times New Roman" panose="02020603050405020304" pitchFamily="18" charset="0"/>
              </a:rPr>
              <a:t>When the needle enters the correct space, the drop of Lidocaine is observed to be aspirated under the effect of the negative pressure in the epidural space. This is called the Lack of resistance technique.</a:t>
            </a:r>
          </a:p>
          <a:p>
            <a:pPr algn="just"/>
            <a:r>
              <a:rPr lang="en-TT" sz="2000" dirty="0">
                <a:latin typeface="Times New Roman" panose="02020603050405020304" pitchFamily="18" charset="0"/>
                <a:cs typeface="Times New Roman" panose="02020603050405020304" pitchFamily="18" charset="0"/>
              </a:rPr>
              <a:t>Furthermore before injection of the drug, negative pressure is applied by the syringe to ensure blood or spinal fluid is not aspirated. In which case, the needle must be withdrawn and adjusted slightly and negative pressure is applied again.</a:t>
            </a:r>
          </a:p>
        </p:txBody>
      </p:sp>
    </p:spTree>
    <p:extLst>
      <p:ext uri="{BB962C8B-B14F-4D97-AF65-F5344CB8AC3E}">
        <p14:creationId xmlns:p14="http://schemas.microsoft.com/office/powerpoint/2010/main" val="705702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5118D9-B1BB-4D98-992F-3030BB3262EF}"/>
              </a:ext>
            </a:extLst>
          </p:cNvPr>
          <p:cNvSpPr>
            <a:spLocks noGrp="1"/>
          </p:cNvSpPr>
          <p:nvPr>
            <p:ph type="title"/>
          </p:nvPr>
        </p:nvSpPr>
        <p:spPr>
          <a:xfrm>
            <a:off x="230039" y="616514"/>
            <a:ext cx="9465043" cy="767862"/>
          </a:xfrm>
        </p:spPr>
        <p:txBody>
          <a:bodyPr>
            <a:normAutofit/>
          </a:bodyPr>
          <a:lstStyle/>
          <a:p>
            <a:pPr algn="l"/>
            <a:r>
              <a:rPr lang="en-TT" sz="1600" b="1" dirty="0">
                <a:solidFill>
                  <a:schemeClr val="accent1"/>
                </a:solidFill>
                <a:latin typeface="Times New Roman" panose="02020603050405020304" pitchFamily="18" charset="0"/>
                <a:cs typeface="Times New Roman" panose="02020603050405020304" pitchFamily="18" charset="0"/>
              </a:rPr>
              <a:t>            </a:t>
            </a:r>
            <a:r>
              <a:rPr lang="en-TT" sz="1600" b="1" u="sng" dirty="0">
                <a:solidFill>
                  <a:schemeClr val="accent1"/>
                </a:solidFill>
                <a:latin typeface="Times New Roman" panose="02020603050405020304" pitchFamily="18" charset="0"/>
                <a:cs typeface="Times New Roman" panose="02020603050405020304" pitchFamily="18" charset="0"/>
              </a:rPr>
              <a:t>HANGING DROP METHOD</a:t>
            </a:r>
          </a:p>
        </p:txBody>
      </p:sp>
      <p:pic>
        <p:nvPicPr>
          <p:cNvPr id="4" name="Picture 4" descr="Image result for hang drop method caudal epidural cattle">
            <a:extLst>
              <a:ext uri="{FF2B5EF4-FFF2-40B4-BE49-F238E27FC236}">
                <a16:creationId xmlns:a16="http://schemas.microsoft.com/office/drawing/2014/main" id="{9EDBF9F7-2EB7-4BAE-B1D6-B3818AB793B0}"/>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03057" y="1738064"/>
            <a:ext cx="4559504" cy="3423202"/>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Image result for caudal epidural in cattle">
            <a:extLst>
              <a:ext uri="{FF2B5EF4-FFF2-40B4-BE49-F238E27FC236}">
                <a16:creationId xmlns:a16="http://schemas.microsoft.com/office/drawing/2014/main" id="{5AA4DA59-B12A-4D50-A0B0-0A7440DE9E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05670" y="2330371"/>
            <a:ext cx="3871164" cy="3295331"/>
          </a:xfrm>
          <a:prstGeom prst="rect">
            <a:avLst/>
          </a:prstGeom>
          <a:noFill/>
          <a:extLst>
            <a:ext uri="{909E8E84-426E-40DD-AFC4-6F175D3DCCD1}">
              <a14:hiddenFill xmlns:a14="http://schemas.microsoft.com/office/drawing/2010/main">
                <a:solidFill>
                  <a:srgbClr val="FFFFFF"/>
                </a:solidFill>
              </a14:hiddenFill>
            </a:ext>
          </a:extLst>
        </p:spPr>
      </p:pic>
      <p:sp>
        <p:nvSpPr>
          <p:cNvPr id="28" name="Title 1">
            <a:extLst>
              <a:ext uri="{FF2B5EF4-FFF2-40B4-BE49-F238E27FC236}">
                <a16:creationId xmlns:a16="http://schemas.microsoft.com/office/drawing/2014/main" id="{EA003D10-CF54-4E29-82CA-841387E34E8E}"/>
              </a:ext>
            </a:extLst>
          </p:cNvPr>
          <p:cNvSpPr txBox="1">
            <a:spLocks/>
          </p:cNvSpPr>
          <p:nvPr/>
        </p:nvSpPr>
        <p:spPr>
          <a:xfrm>
            <a:off x="0" y="5952645"/>
            <a:ext cx="9465043" cy="767862"/>
          </a:xfrm>
          <a:prstGeom prst="rect">
            <a:avLst/>
          </a:prstGeom>
          <a:effectLst/>
        </p:spPr>
        <p:txBody>
          <a:bodyPr vert="horz" lIns="91440" tIns="45720" rIns="91440" bIns="45720" rtlCol="0" anchor="ctr">
            <a:normAutofit/>
          </a:bodyPr>
          <a:lst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l"/>
            <a:r>
              <a:rPr lang="en-TT" dirty="0"/>
              <a:t>											   </a:t>
            </a:r>
            <a:r>
              <a:rPr lang="en-TT" sz="1600" b="1" u="sng" dirty="0">
                <a:solidFill>
                  <a:schemeClr val="accent1"/>
                </a:solidFill>
                <a:latin typeface="Times New Roman" panose="02020603050405020304" pitchFamily="18" charset="0"/>
                <a:cs typeface="Times New Roman" panose="02020603050405020304" pitchFamily="18" charset="0"/>
              </a:rPr>
              <a:t>LACK OF RESISTANCE TECHNIQUE</a:t>
            </a:r>
          </a:p>
        </p:txBody>
      </p:sp>
      <p:sp>
        <p:nvSpPr>
          <p:cNvPr id="5" name="Arrow: Down 4">
            <a:extLst>
              <a:ext uri="{FF2B5EF4-FFF2-40B4-BE49-F238E27FC236}">
                <a16:creationId xmlns:a16="http://schemas.microsoft.com/office/drawing/2014/main" id="{6E3D6C4A-DDAE-4450-B402-0DD9A05001C3}"/>
              </a:ext>
            </a:extLst>
          </p:cNvPr>
          <p:cNvSpPr/>
          <p:nvPr/>
        </p:nvSpPr>
        <p:spPr>
          <a:xfrm>
            <a:off x="1969477" y="1131394"/>
            <a:ext cx="484632" cy="4454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
        <p:nvSpPr>
          <p:cNvPr id="6" name="Arrow: Up 5">
            <a:extLst>
              <a:ext uri="{FF2B5EF4-FFF2-40B4-BE49-F238E27FC236}">
                <a16:creationId xmlns:a16="http://schemas.microsoft.com/office/drawing/2014/main" id="{C6247D2F-8131-460A-A140-99EF22CAEABB}"/>
              </a:ext>
            </a:extLst>
          </p:cNvPr>
          <p:cNvSpPr/>
          <p:nvPr/>
        </p:nvSpPr>
        <p:spPr>
          <a:xfrm>
            <a:off x="7298936" y="5734623"/>
            <a:ext cx="484632" cy="50995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TT"/>
          </a:p>
        </p:txBody>
      </p:sp>
    </p:spTree>
    <p:extLst>
      <p:ext uri="{BB962C8B-B14F-4D97-AF65-F5344CB8AC3E}">
        <p14:creationId xmlns:p14="http://schemas.microsoft.com/office/powerpoint/2010/main" val="27275927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TotalTime>
  <Words>393</Words>
  <Application>Microsoft Office PowerPoint</Application>
  <PresentationFormat>Widescreen</PresentationFormat>
  <Paragraphs>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Times New Roman</vt:lpstr>
      <vt:lpstr>Trebuchet MS</vt:lpstr>
      <vt:lpstr>Wingdings 3</vt:lpstr>
      <vt:lpstr>Facet</vt:lpstr>
      <vt:lpstr>METHOD:</vt:lpstr>
      <vt:lpstr>PowerPoint Presentation</vt:lpstr>
      <vt:lpstr>PowerPoint Presentation</vt:lpstr>
      <vt:lpstr>            HANGING DROP METHOD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METHOD:</dc:title>
  <dc:creator>c m</dc:creator>
  <cp:lastModifiedBy>c m</cp:lastModifiedBy>
  <cp:revision>1</cp:revision>
  <dcterms:created xsi:type="dcterms:W3CDTF">2017-09-24T10:48:05Z</dcterms:created>
  <dcterms:modified xsi:type="dcterms:W3CDTF">2017-09-24T10:51:33Z</dcterms:modified>
</cp:coreProperties>
</file>