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0" r:id="rId2"/>
    <p:sldId id="261" r:id="rId3"/>
    <p:sldId id="263" r:id="rId4"/>
    <p:sldId id="264"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9/24/2017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9/24/2017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Image result for lidocaine">
            <a:extLst>
              <a:ext uri="{FF2B5EF4-FFF2-40B4-BE49-F238E27FC236}">
                <a16:creationId xmlns:a16="http://schemas.microsoft.com/office/drawing/2014/main" id="{A30E14C0-8B19-4CAE-B95D-CE10D2C5524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6520" y="603574"/>
            <a:ext cx="2095500" cy="1729125"/>
          </a:xfrm>
          <a:prstGeom prst="rect">
            <a:avLst/>
          </a:prstGeom>
          <a:noFill/>
          <a:ln>
            <a:noFill/>
          </a:ln>
        </p:spPr>
      </p:pic>
      <p:sp>
        <p:nvSpPr>
          <p:cNvPr id="17" name="Rectangle 16">
            <a:extLst>
              <a:ext uri="{FF2B5EF4-FFF2-40B4-BE49-F238E27FC236}">
                <a16:creationId xmlns:a16="http://schemas.microsoft.com/office/drawing/2014/main" id="{04682188-9040-440A-AB3D-B8830CF0530D}"/>
              </a:ext>
            </a:extLst>
          </p:cNvPr>
          <p:cNvSpPr/>
          <p:nvPr/>
        </p:nvSpPr>
        <p:spPr>
          <a:xfrm>
            <a:off x="225287" y="541696"/>
            <a:ext cx="7460973" cy="1791003"/>
          </a:xfrm>
          <a:prstGeom prst="rect">
            <a:avLst/>
          </a:prstGeom>
        </p:spPr>
        <p:txBody>
          <a:bodyPr wrap="square">
            <a:spAutoFit/>
          </a:bodyPr>
          <a:lstStyle/>
          <a:p>
            <a:pPr algn="just">
              <a:lnSpc>
                <a:spcPct val="107000"/>
              </a:lnSpc>
              <a:spcAft>
                <a:spcPts val="800"/>
              </a:spcAft>
            </a:pPr>
            <a:r>
              <a:rPr lang="en-TT" sz="1200" dirty="0">
                <a:latin typeface="Times New Roman" panose="02020603050405020304" pitchFamily="18" charset="0"/>
                <a:ea typeface="Calibri" panose="020F0502020204030204" pitchFamily="34" charset="0"/>
                <a:cs typeface="Times New Roman" panose="02020603050405020304" pitchFamily="18" charset="0"/>
              </a:rPr>
              <a:t> </a:t>
            </a:r>
            <a:endParaRPr lang="en-TT" sz="1100" dirty="0">
              <a:latin typeface="Calibri" panose="020F0502020204030204" pitchFamily="34" charset="0"/>
              <a:ea typeface="Calibri" panose="020F0502020204030204" pitchFamily="34" charset="0"/>
              <a:cs typeface="Times New Roman" panose="02020603050405020304" pitchFamily="18" charset="0"/>
            </a:endParaRPr>
          </a:p>
          <a:p>
            <a:pPr marL="1371600" indent="457200" algn="just">
              <a:lnSpc>
                <a:spcPct val="107000"/>
              </a:lnSpc>
              <a:spcAft>
                <a:spcPts val="800"/>
              </a:spcAft>
            </a:pPr>
            <a:r>
              <a:rPr lang="en-TT" sz="1200" b="1" dirty="0">
                <a:latin typeface="Times New Roman" panose="02020603050405020304" pitchFamily="18" charset="0"/>
                <a:ea typeface="Calibri" panose="020F0502020204030204" pitchFamily="34" charset="0"/>
                <a:cs typeface="Times New Roman" panose="02020603050405020304" pitchFamily="18" charset="0"/>
              </a:rPr>
              <a:t>AGENT:	</a:t>
            </a:r>
            <a:r>
              <a:rPr lang="en-TT" sz="1200" dirty="0">
                <a:latin typeface="Times New Roman" panose="02020603050405020304" pitchFamily="18" charset="0"/>
                <a:ea typeface="Calibri" panose="020F0502020204030204" pitchFamily="34" charset="0"/>
                <a:cs typeface="Times New Roman" panose="02020603050405020304" pitchFamily="18" charset="0"/>
              </a:rPr>
              <a:t>	         Lidocaine HCL 2%</a:t>
            </a:r>
            <a:endParaRPr lang="en-TT"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TT" sz="1200" dirty="0">
                <a:latin typeface="Times New Roman" panose="02020603050405020304" pitchFamily="18" charset="0"/>
                <a:ea typeface="Calibri" panose="020F0502020204030204" pitchFamily="34" charset="0"/>
                <a:cs typeface="Times New Roman" panose="02020603050405020304" pitchFamily="18" charset="0"/>
              </a:rPr>
              <a:t>				</a:t>
            </a:r>
            <a:r>
              <a:rPr lang="en-TT" sz="1200" b="1" dirty="0">
                <a:latin typeface="Times New Roman" panose="02020603050405020304" pitchFamily="18" charset="0"/>
                <a:ea typeface="Calibri" panose="020F0502020204030204" pitchFamily="34" charset="0"/>
                <a:cs typeface="Times New Roman" panose="02020603050405020304" pitchFamily="18" charset="0"/>
              </a:rPr>
              <a:t>TRADE NAME</a:t>
            </a:r>
            <a:r>
              <a:rPr lang="en-TT" sz="1200" dirty="0">
                <a:latin typeface="Times New Roman" panose="02020603050405020304" pitchFamily="18" charset="0"/>
                <a:ea typeface="Calibri" panose="020F0502020204030204" pitchFamily="34" charset="0"/>
                <a:cs typeface="Times New Roman" panose="02020603050405020304" pitchFamily="18" charset="0"/>
              </a:rPr>
              <a:t>:	         Xylocaine			</a:t>
            </a:r>
            <a:endParaRPr lang="en-TT"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TT" sz="1200" dirty="0">
                <a:latin typeface="Times New Roman" panose="02020603050405020304" pitchFamily="18" charset="0"/>
                <a:ea typeface="Calibri" panose="020F0502020204030204" pitchFamily="34" charset="0"/>
                <a:cs typeface="Times New Roman" panose="02020603050405020304" pitchFamily="18" charset="0"/>
              </a:rPr>
              <a:t>				</a:t>
            </a:r>
            <a:r>
              <a:rPr lang="en-TT" sz="1200" b="1" dirty="0">
                <a:latin typeface="Times New Roman" panose="02020603050405020304" pitchFamily="18" charset="0"/>
                <a:ea typeface="Calibri" panose="020F0502020204030204" pitchFamily="34" charset="0"/>
                <a:cs typeface="Times New Roman" panose="02020603050405020304" pitchFamily="18" charset="0"/>
              </a:rPr>
              <a:t>CHEMICAL NAME</a:t>
            </a:r>
            <a:r>
              <a:rPr lang="en-TT" sz="1200" dirty="0">
                <a:latin typeface="Times New Roman" panose="02020603050405020304" pitchFamily="18" charset="0"/>
                <a:ea typeface="Calibri" panose="020F0502020204030204" pitchFamily="34" charset="0"/>
                <a:cs typeface="Times New Roman" panose="02020603050405020304" pitchFamily="18" charset="0"/>
              </a:rPr>
              <a:t>:        Diethylaminoacet -2,6 xylidiide</a:t>
            </a:r>
            <a:endParaRPr lang="en-TT"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TT" sz="1200" dirty="0">
                <a:latin typeface="Times New Roman" panose="02020603050405020304" pitchFamily="18" charset="0"/>
                <a:ea typeface="Calibri" panose="020F0502020204030204" pitchFamily="34" charset="0"/>
                <a:cs typeface="Times New Roman" panose="02020603050405020304" pitchFamily="18" charset="0"/>
              </a:rPr>
              <a:t>				</a:t>
            </a:r>
            <a:r>
              <a:rPr lang="en-TT" sz="1200" b="1" dirty="0">
                <a:latin typeface="Times New Roman" panose="02020603050405020304" pitchFamily="18" charset="0"/>
                <a:ea typeface="Calibri" panose="020F0502020204030204" pitchFamily="34" charset="0"/>
                <a:cs typeface="Times New Roman" panose="02020603050405020304" pitchFamily="18" charset="0"/>
              </a:rPr>
              <a:t>ONSET:	</a:t>
            </a:r>
            <a:r>
              <a:rPr lang="en-TT" sz="1200" dirty="0">
                <a:latin typeface="Times New Roman" panose="02020603050405020304" pitchFamily="18" charset="0"/>
                <a:ea typeface="Calibri" panose="020F0502020204030204" pitchFamily="34" charset="0"/>
                <a:cs typeface="Times New Roman" panose="02020603050405020304" pitchFamily="18" charset="0"/>
              </a:rPr>
              <a:t>	         Rapid (5-10 minutes)</a:t>
            </a:r>
            <a:endParaRPr lang="en-TT"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TT" sz="1200" dirty="0">
                <a:latin typeface="Times New Roman" panose="02020603050405020304" pitchFamily="18" charset="0"/>
                <a:ea typeface="Calibri" panose="020F0502020204030204" pitchFamily="34" charset="0"/>
                <a:cs typeface="Times New Roman" panose="02020603050405020304" pitchFamily="18" charset="0"/>
              </a:rPr>
              <a:t>				</a:t>
            </a:r>
            <a:r>
              <a:rPr lang="en-TT" sz="1200" b="1" dirty="0">
                <a:latin typeface="Times New Roman" panose="02020603050405020304" pitchFamily="18" charset="0"/>
                <a:ea typeface="Calibri" panose="020F0502020204030204" pitchFamily="34" charset="0"/>
                <a:cs typeface="Times New Roman" panose="02020603050405020304" pitchFamily="18" charset="0"/>
              </a:rPr>
              <a:t>DURATION:	</a:t>
            </a:r>
            <a:r>
              <a:rPr lang="en-TT" sz="1200" dirty="0">
                <a:latin typeface="Times New Roman" panose="02020603050405020304" pitchFamily="18" charset="0"/>
                <a:ea typeface="Calibri" panose="020F0502020204030204" pitchFamily="34" charset="0"/>
                <a:cs typeface="Times New Roman" panose="02020603050405020304" pitchFamily="18" charset="0"/>
              </a:rPr>
              <a:t>	         Intermediate (60-90 minutes)</a:t>
            </a:r>
            <a:endParaRPr lang="en-TT" dirty="0"/>
          </a:p>
        </p:txBody>
      </p:sp>
      <p:sp>
        <p:nvSpPr>
          <p:cNvPr id="19" name="Rectangle 18">
            <a:extLst>
              <a:ext uri="{FF2B5EF4-FFF2-40B4-BE49-F238E27FC236}">
                <a16:creationId xmlns:a16="http://schemas.microsoft.com/office/drawing/2014/main" id="{E692BD7F-9BB2-4FF4-8ACC-837C9E9EA85C}"/>
              </a:ext>
            </a:extLst>
          </p:cNvPr>
          <p:cNvSpPr/>
          <p:nvPr/>
        </p:nvSpPr>
        <p:spPr>
          <a:xfrm>
            <a:off x="390939" y="2579093"/>
            <a:ext cx="8222973" cy="3383106"/>
          </a:xfrm>
          <a:prstGeom prst="rect">
            <a:avLst/>
          </a:prstGeom>
        </p:spPr>
        <p:txBody>
          <a:bodyPr wrap="square">
            <a:spAutoFit/>
          </a:bodyPr>
          <a:lstStyle/>
          <a:p>
            <a:pPr algn="just">
              <a:lnSpc>
                <a:spcPct val="107000"/>
              </a:lnSpc>
              <a:spcAft>
                <a:spcPts val="800"/>
              </a:spcAft>
            </a:pPr>
            <a:r>
              <a:rPr lang="en-TT" sz="1600" b="1" u="sng" dirty="0">
                <a:latin typeface="Times New Roman" panose="02020603050405020304" pitchFamily="18" charset="0"/>
                <a:ea typeface="Calibri" panose="020F0502020204030204" pitchFamily="34" charset="0"/>
                <a:cs typeface="Times New Roman" panose="02020603050405020304" pitchFamily="18" charset="0"/>
              </a:rPr>
              <a:t>INDICATIONS:</a:t>
            </a:r>
            <a:endParaRPr lang="en-TT" sz="16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1200"/>
              </a:spcAft>
            </a:pPr>
            <a:r>
              <a:rPr lang="en-TT" sz="1600" dirty="0">
                <a:latin typeface="Times New Roman" panose="02020603050405020304" pitchFamily="18" charset="0"/>
                <a:ea typeface="Times New Roman" panose="02020603050405020304" pitchFamily="18" charset="0"/>
                <a:cs typeface="Times New Roman" panose="02020603050405020304" pitchFamily="18" charset="0"/>
              </a:rPr>
              <a:t>Lidocaine </a:t>
            </a:r>
            <a:r>
              <a:rPr lang="en-TT" sz="1600" dirty="0" err="1">
                <a:latin typeface="Times New Roman" panose="02020603050405020304" pitchFamily="18" charset="0"/>
                <a:ea typeface="Times New Roman" panose="02020603050405020304" pitchFamily="18" charset="0"/>
                <a:cs typeface="Times New Roman" panose="02020603050405020304" pitchFamily="18" charset="0"/>
              </a:rPr>
              <a:t>HCl</a:t>
            </a:r>
            <a:r>
              <a:rPr lang="en-TT" sz="1600" dirty="0">
                <a:latin typeface="Times New Roman" panose="02020603050405020304" pitchFamily="18" charset="0"/>
                <a:ea typeface="Times New Roman" panose="02020603050405020304" pitchFamily="18" charset="0"/>
                <a:cs typeface="Times New Roman" panose="02020603050405020304" pitchFamily="18" charset="0"/>
              </a:rPr>
              <a:t> with Epinephrine is a local anesthetic agent which can be used for infiltration or conduction (nerve blocking) anesthesia. It is twice as potent as procaine hydrochloride and produces more prompt, longer lasting and more extensive anesthesia than the latter preparation.</a:t>
            </a:r>
            <a:endParaRPr lang="en-TT" sz="16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1200"/>
              </a:spcAft>
            </a:pPr>
            <a:r>
              <a:rPr lang="en-TT" sz="1600" dirty="0">
                <a:latin typeface="Times New Roman" panose="02020603050405020304" pitchFamily="18" charset="0"/>
                <a:ea typeface="Times New Roman" panose="02020603050405020304" pitchFamily="18" charset="0"/>
                <a:cs typeface="Times New Roman" panose="02020603050405020304" pitchFamily="18" charset="0"/>
              </a:rPr>
              <a:t>Lidocaine </a:t>
            </a:r>
            <a:r>
              <a:rPr lang="en-TT" sz="1600" dirty="0" err="1">
                <a:latin typeface="Times New Roman" panose="02020603050405020304" pitchFamily="18" charset="0"/>
                <a:ea typeface="Times New Roman" panose="02020603050405020304" pitchFamily="18" charset="0"/>
                <a:cs typeface="Times New Roman" panose="02020603050405020304" pitchFamily="18" charset="0"/>
              </a:rPr>
              <a:t>HCl</a:t>
            </a:r>
            <a:r>
              <a:rPr lang="en-TT" sz="1600" dirty="0">
                <a:latin typeface="Times New Roman" panose="02020603050405020304" pitchFamily="18" charset="0"/>
                <a:ea typeface="Times New Roman" panose="02020603050405020304" pitchFamily="18" charset="0"/>
                <a:cs typeface="Times New Roman" panose="02020603050405020304" pitchFamily="18" charset="0"/>
              </a:rPr>
              <a:t> is stable and non-irritating and although it is highly effective without an accompanying </a:t>
            </a:r>
            <a:r>
              <a:rPr lang="en-TT" sz="1600" dirty="0" err="1">
                <a:latin typeface="Times New Roman" panose="02020603050405020304" pitchFamily="18" charset="0"/>
                <a:ea typeface="Times New Roman" panose="02020603050405020304" pitchFamily="18" charset="0"/>
                <a:cs typeface="Times New Roman" panose="02020603050405020304" pitchFamily="18" charset="0"/>
              </a:rPr>
              <a:t>vaso</a:t>
            </a:r>
            <a:r>
              <a:rPr lang="en-TT" sz="1600" dirty="0">
                <a:latin typeface="Times New Roman" panose="02020603050405020304" pitchFamily="18" charset="0"/>
                <a:ea typeface="Times New Roman" panose="02020603050405020304" pitchFamily="18" charset="0"/>
                <a:cs typeface="Times New Roman" panose="02020603050405020304" pitchFamily="18" charset="0"/>
              </a:rPr>
              <a:t>-constrictor, epinephrine (1:100,000) has been included to lengthen the duration of anesthesia.</a:t>
            </a:r>
            <a:r>
              <a:rPr lang="en-TT" sz="1600" dirty="0">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spcAft>
                <a:spcPts val="1200"/>
              </a:spcAft>
            </a:pPr>
            <a:r>
              <a:rPr lang="en-TT" sz="1600" dirty="0">
                <a:latin typeface="Times New Roman" panose="02020603050405020304" pitchFamily="18" charset="0"/>
                <a:ea typeface="Calibri" panose="020F0502020204030204" pitchFamily="34" charset="0"/>
                <a:cs typeface="Times New Roman" panose="02020603050405020304" pitchFamily="18" charset="0"/>
              </a:rPr>
              <a:t>It is compatible with most commonly used IV infusion solutions. Compatibility is dependent upon factors, such as pH, concentration, temperature, and dilutants used. It is considered to be a class IB (membrane-stabilizing) anti-dysrhythmic agent. It is use as a local and topical anesthetic, lidocaine is used to treat ventricular arrhythmias. </a:t>
            </a:r>
            <a:endParaRPr lang="en-TT"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808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6094853-4275-418F-97AD-8F81CF22127C}"/>
              </a:ext>
            </a:extLst>
          </p:cNvPr>
          <p:cNvPicPr>
            <a:picLocks noChangeAspect="1"/>
          </p:cNvPicPr>
          <p:nvPr/>
        </p:nvPicPr>
        <p:blipFill>
          <a:blip r:embed="rId2"/>
          <a:stretch>
            <a:fillRect/>
          </a:stretch>
        </p:blipFill>
        <p:spPr>
          <a:xfrm>
            <a:off x="1199081" y="2756452"/>
            <a:ext cx="6797984" cy="1644065"/>
          </a:xfrm>
          <a:prstGeom prst="rect">
            <a:avLst/>
          </a:prstGeom>
        </p:spPr>
      </p:pic>
      <p:pic>
        <p:nvPicPr>
          <p:cNvPr id="4" name="Picture 3">
            <a:extLst>
              <a:ext uri="{FF2B5EF4-FFF2-40B4-BE49-F238E27FC236}">
                <a16:creationId xmlns:a16="http://schemas.microsoft.com/office/drawing/2014/main" id="{C40F0CF2-811F-43D6-AFFC-48592A4A95B7}"/>
              </a:ext>
            </a:extLst>
          </p:cNvPr>
          <p:cNvPicPr>
            <a:picLocks noChangeAspect="1"/>
          </p:cNvPicPr>
          <p:nvPr/>
        </p:nvPicPr>
        <p:blipFill>
          <a:blip r:embed="rId3"/>
          <a:stretch>
            <a:fillRect/>
          </a:stretch>
        </p:blipFill>
        <p:spPr>
          <a:xfrm>
            <a:off x="1199081" y="689113"/>
            <a:ext cx="7600901" cy="1974573"/>
          </a:xfrm>
          <a:prstGeom prst="rect">
            <a:avLst/>
          </a:prstGeom>
        </p:spPr>
      </p:pic>
    </p:spTree>
    <p:extLst>
      <p:ext uri="{BB962C8B-B14F-4D97-AF65-F5344CB8AC3E}">
        <p14:creationId xmlns:p14="http://schemas.microsoft.com/office/powerpoint/2010/main" val="4293323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E624E-4A37-4706-96FA-1633BC0327C9}"/>
              </a:ext>
            </a:extLst>
          </p:cNvPr>
          <p:cNvSpPr>
            <a:spLocks noGrp="1"/>
          </p:cNvSpPr>
          <p:nvPr>
            <p:ph type="title"/>
          </p:nvPr>
        </p:nvSpPr>
        <p:spPr>
          <a:xfrm>
            <a:off x="530087" y="685799"/>
            <a:ext cx="8693563" cy="2017644"/>
          </a:xfrm>
        </p:spPr>
        <p:txBody>
          <a:bodyPr>
            <a:normAutofit/>
          </a:bodyPr>
          <a:lstStyle/>
          <a:p>
            <a:pPr algn="l"/>
            <a:r>
              <a:rPr lang="en-TT" sz="2400" b="1" u="sng" dirty="0">
                <a:solidFill>
                  <a:schemeClr val="accent1"/>
                </a:solidFill>
                <a:latin typeface="Times New Roman" panose="02020603050405020304" pitchFamily="18" charset="0"/>
                <a:cs typeface="Times New Roman" panose="02020603050405020304" pitchFamily="18" charset="0"/>
              </a:rPr>
              <a:t>Alternative Drugs</a:t>
            </a:r>
          </a:p>
        </p:txBody>
      </p:sp>
      <p:sp>
        <p:nvSpPr>
          <p:cNvPr id="3" name="Content Placeholder 2">
            <a:extLst>
              <a:ext uri="{FF2B5EF4-FFF2-40B4-BE49-F238E27FC236}">
                <a16:creationId xmlns:a16="http://schemas.microsoft.com/office/drawing/2014/main" id="{2328F907-9298-4E8D-9BD4-934B33D7C212}"/>
              </a:ext>
            </a:extLst>
          </p:cNvPr>
          <p:cNvSpPr>
            <a:spLocks noGrp="1"/>
          </p:cNvSpPr>
          <p:nvPr>
            <p:ph idx="1"/>
          </p:nvPr>
        </p:nvSpPr>
        <p:spPr>
          <a:xfrm>
            <a:off x="159026" y="1257300"/>
            <a:ext cx="10018713" cy="5539409"/>
          </a:xfrm>
        </p:spPr>
        <p:txBody>
          <a:bodyPr>
            <a:normAutofit fontScale="32500" lnSpcReduction="20000"/>
          </a:bodyPr>
          <a:lstStyle/>
          <a:p>
            <a:pPr marL="0" indent="0">
              <a:buNone/>
            </a:pPr>
            <a:endParaRPr lang="en-TT" sz="5500" dirty="0">
              <a:latin typeface="Times New Roman" panose="02020603050405020304" pitchFamily="18" charset="0"/>
              <a:cs typeface="Times New Roman" panose="02020603050405020304" pitchFamily="18" charset="0"/>
            </a:endParaRPr>
          </a:p>
          <a:p>
            <a:r>
              <a:rPr lang="en-TT" sz="5500" dirty="0">
                <a:latin typeface="Times New Roman" panose="02020603050405020304" pitchFamily="18" charset="0"/>
                <a:cs typeface="Times New Roman" panose="02020603050405020304" pitchFamily="18" charset="0"/>
              </a:rPr>
              <a:t>Xylazine 0.05 mg/kg. Inject after diluting to 5ml in 0.9% saline. Provides analgesia of the perineum and reduces straining during parturition.</a:t>
            </a:r>
          </a:p>
          <a:p>
            <a:pPr lvl="1"/>
            <a:r>
              <a:rPr lang="en-TT" sz="5500" dirty="0">
                <a:latin typeface="Times New Roman" panose="02020603050405020304" pitchFamily="18" charset="0"/>
                <a:cs typeface="Times New Roman" panose="02020603050405020304" pitchFamily="18" charset="0"/>
              </a:rPr>
              <a:t>Analgesia develops by 20 minutes after injection and lasts for about two hours. </a:t>
            </a:r>
          </a:p>
          <a:p>
            <a:pPr lvl="1"/>
            <a:r>
              <a:rPr lang="en-TT" sz="5500" dirty="0">
                <a:latin typeface="Times New Roman" panose="02020603050405020304" pitchFamily="18" charset="0"/>
                <a:cs typeface="Times New Roman" panose="02020603050405020304" pitchFamily="18" charset="0"/>
              </a:rPr>
              <a:t>Tail is flaccid, mild ataxia may occur.</a:t>
            </a:r>
          </a:p>
          <a:p>
            <a:pPr lvl="1"/>
            <a:r>
              <a:rPr lang="en-TT" sz="5500" dirty="0">
                <a:latin typeface="Times New Roman" panose="02020603050405020304" pitchFamily="18" charset="0"/>
                <a:cs typeface="Times New Roman" panose="02020603050405020304" pitchFamily="18" charset="0"/>
              </a:rPr>
              <a:t>Also mild sedation, decreased ruminal motility (therefore bloat), bradycardia and decreased mean arterial pressure, due to some systemic absorption. </a:t>
            </a:r>
          </a:p>
          <a:p>
            <a:endParaRPr lang="en-TT" sz="5500" dirty="0">
              <a:latin typeface="Times New Roman" panose="02020603050405020304" pitchFamily="18" charset="0"/>
              <a:cs typeface="Times New Roman" panose="02020603050405020304" pitchFamily="18" charset="0"/>
            </a:endParaRPr>
          </a:p>
          <a:p>
            <a:r>
              <a:rPr lang="en-TT" sz="5500" dirty="0">
                <a:latin typeface="Times New Roman" panose="02020603050405020304" pitchFamily="18" charset="0"/>
                <a:cs typeface="Times New Roman" panose="02020603050405020304" pitchFamily="18" charset="0"/>
              </a:rPr>
              <a:t>Medetomidine 0.015 mg/kg diluted to 5ml in 0.9% saline.</a:t>
            </a:r>
          </a:p>
          <a:p>
            <a:pPr lvl="1"/>
            <a:r>
              <a:rPr lang="en-TT" sz="5500" dirty="0">
                <a:latin typeface="Times New Roman" panose="02020603050405020304" pitchFamily="18" charset="0"/>
                <a:cs typeface="Times New Roman" panose="02020603050405020304" pitchFamily="18" charset="0"/>
              </a:rPr>
              <a:t>Analgesia induced within 10 minutes and lasting for 412 +/-156 minutes (mean and standard deviation).</a:t>
            </a:r>
          </a:p>
          <a:p>
            <a:pPr lvl="1"/>
            <a:r>
              <a:rPr lang="en-TT" sz="5500" dirty="0">
                <a:latin typeface="Times New Roman" panose="02020603050405020304" pitchFamily="18" charset="0"/>
                <a:cs typeface="Times New Roman" panose="02020603050405020304" pitchFamily="18" charset="0"/>
              </a:rPr>
              <a:t>Mild to moderate sedation and mild ataxia due to some systemic absorption. (B205.12.w12)</a:t>
            </a:r>
          </a:p>
          <a:p>
            <a:endParaRPr lang="en-TT" sz="5500" dirty="0">
              <a:latin typeface="Times New Roman" panose="02020603050405020304" pitchFamily="18" charset="0"/>
              <a:cs typeface="Times New Roman" panose="02020603050405020304" pitchFamily="18" charset="0"/>
            </a:endParaRPr>
          </a:p>
          <a:p>
            <a:r>
              <a:rPr lang="en-TT" sz="5500" dirty="0">
                <a:latin typeface="Times New Roman" panose="02020603050405020304" pitchFamily="18" charset="0"/>
                <a:cs typeface="Times New Roman" panose="02020603050405020304" pitchFamily="18" charset="0"/>
              </a:rPr>
              <a:t>Combined lidocaine and xylazine. 2% lidocaine at 0.22 mg/kg together with 10% xylazine at 0.05 mg/kg, combined into a total volume of 5.7 ml per 500 kg bodyweight, produced analgesia from the coccyx to T13, with faster onset than administration of xylazine (0.05 mg/kg) alone and longer lasting than lidocaine (0.22 mg/kg) alone.</a:t>
            </a:r>
          </a:p>
          <a:p>
            <a:pPr marL="0" indent="0">
              <a:buNone/>
            </a:pPr>
            <a:endParaRPr lang="en-TT" dirty="0"/>
          </a:p>
        </p:txBody>
      </p:sp>
    </p:spTree>
    <p:extLst>
      <p:ext uri="{BB962C8B-B14F-4D97-AF65-F5344CB8AC3E}">
        <p14:creationId xmlns:p14="http://schemas.microsoft.com/office/powerpoint/2010/main" val="1862303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4C93F6-643F-4AD8-8BC5-1EEEA5A8000B}"/>
              </a:ext>
            </a:extLst>
          </p:cNvPr>
          <p:cNvSpPr>
            <a:spLocks noGrp="1"/>
          </p:cNvSpPr>
          <p:nvPr>
            <p:ph idx="1"/>
          </p:nvPr>
        </p:nvSpPr>
        <p:spPr>
          <a:xfrm>
            <a:off x="730343" y="1113667"/>
            <a:ext cx="8596668" cy="5340142"/>
          </a:xfrm>
        </p:spPr>
        <p:txBody>
          <a:bodyPr>
            <a:normAutofit/>
          </a:bodyPr>
          <a:lstStyle/>
          <a:p>
            <a:endParaRPr lang="en-TT" dirty="0"/>
          </a:p>
          <a:p>
            <a:endParaRPr lang="en-TT" dirty="0"/>
          </a:p>
          <a:p>
            <a:endParaRPr lang="en-TT" dirty="0"/>
          </a:p>
          <a:p>
            <a:r>
              <a:rPr lang="en-TT" dirty="0"/>
              <a:t>Table1: Application of low dose epidural anesthesia in cattle and the most common drugs used for the different applications.</a:t>
            </a:r>
          </a:p>
          <a:p>
            <a:endParaRPr lang="en-TT" dirty="0"/>
          </a:p>
          <a:p>
            <a:r>
              <a:rPr lang="en-TT" dirty="0"/>
              <a:t>The choice of drug depends on the desired effect. In castrations analgesia is required, not only during the procedure but also during recovery.                    A combination of xylazine and lidocaine is therefore the best option. For caesarean sections and fetotomies it is necessary that the animal stops straining during the procedure. Lidocaine on its own can be sufficient in these cases depending on the length of the procedure. However, it is essential to ensure flank anaesthesia in addition to the epidural anaesthesia – epidurals do not fully anaesthetise the flank skin, muscles or peritoneum</a:t>
            </a:r>
          </a:p>
        </p:txBody>
      </p:sp>
      <p:graphicFrame>
        <p:nvGraphicFramePr>
          <p:cNvPr id="4" name="Table 3">
            <a:extLst>
              <a:ext uri="{FF2B5EF4-FFF2-40B4-BE49-F238E27FC236}">
                <a16:creationId xmlns:a16="http://schemas.microsoft.com/office/drawing/2014/main" id="{3F97B8FA-BAA4-4D58-BADA-862428C2FE54}"/>
              </a:ext>
            </a:extLst>
          </p:cNvPr>
          <p:cNvGraphicFramePr>
            <a:graphicFrameLocks noGrp="1"/>
          </p:cNvGraphicFramePr>
          <p:nvPr>
            <p:extLst>
              <p:ext uri="{D42A27DB-BD31-4B8C-83A1-F6EECF244321}">
                <p14:modId xmlns:p14="http://schemas.microsoft.com/office/powerpoint/2010/main" val="3473983928"/>
              </p:ext>
            </p:extLst>
          </p:nvPr>
        </p:nvGraphicFramePr>
        <p:xfrm>
          <a:off x="1437549" y="291548"/>
          <a:ext cx="6593268" cy="1914367"/>
        </p:xfrm>
        <a:graphic>
          <a:graphicData uri="http://schemas.openxmlformats.org/drawingml/2006/table">
            <a:tbl>
              <a:tblPr firstRow="1" firstCol="1" bandRow="1"/>
              <a:tblGrid>
                <a:gridCol w="2197286">
                  <a:extLst>
                    <a:ext uri="{9D8B030D-6E8A-4147-A177-3AD203B41FA5}">
                      <a16:colId xmlns:a16="http://schemas.microsoft.com/office/drawing/2014/main" val="1081776913"/>
                    </a:ext>
                  </a:extLst>
                </a:gridCol>
                <a:gridCol w="2197991">
                  <a:extLst>
                    <a:ext uri="{9D8B030D-6E8A-4147-A177-3AD203B41FA5}">
                      <a16:colId xmlns:a16="http://schemas.microsoft.com/office/drawing/2014/main" val="843661305"/>
                    </a:ext>
                  </a:extLst>
                </a:gridCol>
                <a:gridCol w="2197991">
                  <a:extLst>
                    <a:ext uri="{9D8B030D-6E8A-4147-A177-3AD203B41FA5}">
                      <a16:colId xmlns:a16="http://schemas.microsoft.com/office/drawing/2014/main" val="862065389"/>
                    </a:ext>
                  </a:extLst>
                </a:gridCol>
              </a:tblGrid>
              <a:tr h="273481">
                <a:tc>
                  <a:txBody>
                    <a:bodyPr/>
                    <a:lstStyle/>
                    <a:p>
                      <a:pPr>
                        <a:lnSpc>
                          <a:spcPct val="107000"/>
                        </a:lnSpc>
                        <a:spcAft>
                          <a:spcPts val="0"/>
                        </a:spcAft>
                      </a:pPr>
                      <a:r>
                        <a:rPr lang="en-TT"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T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TT" sz="1400" b="1">
                          <a:effectLst/>
                          <a:latin typeface="Times New Roman" panose="02020603050405020304" pitchFamily="18" charset="0"/>
                          <a:ea typeface="Calibri" panose="020F0502020204030204" pitchFamily="34" charset="0"/>
                          <a:cs typeface="Times New Roman" panose="02020603050405020304" pitchFamily="18" charset="0"/>
                        </a:rPr>
                        <a:t>Lidocaine</a:t>
                      </a:r>
                      <a:endParaRPr lang="en-T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TT" sz="1400" b="1">
                          <a:effectLst/>
                          <a:latin typeface="Times New Roman" panose="02020603050405020304" pitchFamily="18" charset="0"/>
                          <a:ea typeface="Calibri" panose="020F0502020204030204" pitchFamily="34" charset="0"/>
                          <a:cs typeface="Times New Roman" panose="02020603050405020304" pitchFamily="18" charset="0"/>
                        </a:rPr>
                        <a:t>Lidocaine/Xylazine</a:t>
                      </a:r>
                      <a:endParaRPr lang="en-T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9364373"/>
                  </a:ext>
                </a:extLst>
              </a:tr>
              <a:tr h="273481">
                <a:tc>
                  <a:txBody>
                    <a:bodyPr/>
                    <a:lstStyle/>
                    <a:p>
                      <a:pPr>
                        <a:lnSpc>
                          <a:spcPct val="107000"/>
                        </a:lnSpc>
                        <a:spcAft>
                          <a:spcPts val="0"/>
                        </a:spcAft>
                      </a:pPr>
                      <a:r>
                        <a:rPr lang="en-TT" sz="1400">
                          <a:effectLst/>
                          <a:latin typeface="Times New Roman" panose="02020603050405020304" pitchFamily="18" charset="0"/>
                          <a:ea typeface="Calibri" panose="020F0502020204030204" pitchFamily="34" charset="0"/>
                          <a:cs typeface="Times New Roman" panose="02020603050405020304" pitchFamily="18" charset="0"/>
                        </a:rPr>
                        <a:t>Castration</a:t>
                      </a:r>
                      <a:endParaRPr lang="en-T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TT" sz="1400">
                          <a:effectLst/>
                          <a:latin typeface="Times New Roman" panose="02020603050405020304" pitchFamily="18" charset="0"/>
                          <a:ea typeface="Calibri" panose="020F0502020204030204" pitchFamily="34" charset="0"/>
                          <a:cs typeface="Times New Roman" panose="02020603050405020304" pitchFamily="18" charset="0"/>
                        </a:rPr>
                        <a:t>Common</a:t>
                      </a:r>
                      <a:endParaRPr lang="en-T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TT" sz="1400">
                          <a:effectLst/>
                          <a:latin typeface="Times New Roman" panose="02020603050405020304" pitchFamily="18" charset="0"/>
                          <a:ea typeface="Calibri" panose="020F0502020204030204" pitchFamily="34" charset="0"/>
                          <a:cs typeface="Times New Roman" panose="02020603050405020304" pitchFamily="18" charset="0"/>
                        </a:rPr>
                        <a:t>Most common</a:t>
                      </a:r>
                      <a:endParaRPr lang="en-T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440284"/>
                  </a:ext>
                </a:extLst>
              </a:tr>
              <a:tr h="273481">
                <a:tc>
                  <a:txBody>
                    <a:bodyPr/>
                    <a:lstStyle/>
                    <a:p>
                      <a:pPr>
                        <a:lnSpc>
                          <a:spcPct val="107000"/>
                        </a:lnSpc>
                        <a:spcAft>
                          <a:spcPts val="0"/>
                        </a:spcAft>
                      </a:pPr>
                      <a:r>
                        <a:rPr lang="en-TT" sz="1400">
                          <a:effectLst/>
                          <a:latin typeface="Times New Roman" panose="02020603050405020304" pitchFamily="18" charset="0"/>
                          <a:ea typeface="Calibri" panose="020F0502020204030204" pitchFamily="34" charset="0"/>
                          <a:cs typeface="Times New Roman" panose="02020603050405020304" pitchFamily="18" charset="0"/>
                        </a:rPr>
                        <a:t>Vaginal Prolapse</a:t>
                      </a:r>
                      <a:endParaRPr lang="en-T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TT" sz="1400">
                          <a:effectLst/>
                          <a:latin typeface="Times New Roman" panose="02020603050405020304" pitchFamily="18" charset="0"/>
                          <a:ea typeface="Calibri" panose="020F0502020204030204" pitchFamily="34" charset="0"/>
                          <a:cs typeface="Times New Roman" panose="02020603050405020304" pitchFamily="18" charset="0"/>
                        </a:rPr>
                        <a:t>Common</a:t>
                      </a:r>
                      <a:endParaRPr lang="en-T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TT" sz="1400">
                          <a:effectLst/>
                          <a:latin typeface="Times New Roman" panose="02020603050405020304" pitchFamily="18" charset="0"/>
                          <a:ea typeface="Calibri" panose="020F0502020204030204" pitchFamily="34" charset="0"/>
                          <a:cs typeface="Times New Roman" panose="02020603050405020304" pitchFamily="18" charset="0"/>
                        </a:rPr>
                        <a:t>Common</a:t>
                      </a:r>
                      <a:endParaRPr lang="en-T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3752924"/>
                  </a:ext>
                </a:extLst>
              </a:tr>
              <a:tr h="273481">
                <a:tc>
                  <a:txBody>
                    <a:bodyPr/>
                    <a:lstStyle/>
                    <a:p>
                      <a:pPr>
                        <a:lnSpc>
                          <a:spcPct val="107000"/>
                        </a:lnSpc>
                        <a:spcAft>
                          <a:spcPts val="0"/>
                        </a:spcAft>
                      </a:pPr>
                      <a:r>
                        <a:rPr lang="en-TT" sz="1400">
                          <a:effectLst/>
                          <a:latin typeface="Times New Roman" panose="02020603050405020304" pitchFamily="18" charset="0"/>
                          <a:ea typeface="Calibri" panose="020F0502020204030204" pitchFamily="34" charset="0"/>
                          <a:cs typeface="Times New Roman" panose="02020603050405020304" pitchFamily="18" charset="0"/>
                        </a:rPr>
                        <a:t>Uterine Prolapse</a:t>
                      </a:r>
                      <a:endParaRPr lang="en-T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TT" sz="1400">
                          <a:effectLst/>
                          <a:latin typeface="Times New Roman" panose="02020603050405020304" pitchFamily="18" charset="0"/>
                          <a:ea typeface="Calibri" panose="020F0502020204030204" pitchFamily="34" charset="0"/>
                          <a:cs typeface="Times New Roman" panose="02020603050405020304" pitchFamily="18" charset="0"/>
                        </a:rPr>
                        <a:t>Common</a:t>
                      </a:r>
                      <a:endParaRPr lang="en-T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TT" sz="1400" dirty="0">
                          <a:effectLst/>
                          <a:latin typeface="Times New Roman" panose="02020603050405020304" pitchFamily="18" charset="0"/>
                          <a:ea typeface="Calibri" panose="020F0502020204030204" pitchFamily="34" charset="0"/>
                          <a:cs typeface="Times New Roman" panose="02020603050405020304" pitchFamily="18" charset="0"/>
                        </a:rPr>
                        <a:t>Common</a:t>
                      </a:r>
                      <a:endParaRPr lang="en-T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2908977"/>
                  </a:ext>
                </a:extLst>
              </a:tr>
              <a:tr h="273481">
                <a:tc>
                  <a:txBody>
                    <a:bodyPr/>
                    <a:lstStyle/>
                    <a:p>
                      <a:pPr>
                        <a:lnSpc>
                          <a:spcPct val="107000"/>
                        </a:lnSpc>
                        <a:spcAft>
                          <a:spcPts val="0"/>
                        </a:spcAft>
                      </a:pPr>
                      <a:r>
                        <a:rPr lang="en-TT" sz="1400">
                          <a:effectLst/>
                          <a:latin typeface="Times New Roman" panose="02020603050405020304" pitchFamily="18" charset="0"/>
                          <a:ea typeface="Calibri" panose="020F0502020204030204" pitchFamily="34" charset="0"/>
                          <a:cs typeface="Times New Roman" panose="02020603050405020304" pitchFamily="18" charset="0"/>
                        </a:rPr>
                        <a:t>Foetotomy</a:t>
                      </a:r>
                      <a:endParaRPr lang="en-T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TT" sz="1400">
                          <a:effectLst/>
                          <a:latin typeface="Times New Roman" panose="02020603050405020304" pitchFamily="18" charset="0"/>
                          <a:ea typeface="Calibri" panose="020F0502020204030204" pitchFamily="34" charset="0"/>
                          <a:cs typeface="Times New Roman" panose="02020603050405020304" pitchFamily="18" charset="0"/>
                        </a:rPr>
                        <a:t>Most common</a:t>
                      </a:r>
                      <a:endParaRPr lang="en-T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TT" sz="1400">
                          <a:effectLst/>
                          <a:latin typeface="Times New Roman" panose="02020603050405020304" pitchFamily="18" charset="0"/>
                          <a:ea typeface="Calibri" panose="020F0502020204030204" pitchFamily="34" charset="0"/>
                          <a:cs typeface="Times New Roman" panose="02020603050405020304" pitchFamily="18" charset="0"/>
                        </a:rPr>
                        <a:t> </a:t>
                      </a:r>
                      <a:endParaRPr lang="en-T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1769537"/>
                  </a:ext>
                </a:extLst>
              </a:tr>
              <a:tr h="273481">
                <a:tc>
                  <a:txBody>
                    <a:bodyPr/>
                    <a:lstStyle/>
                    <a:p>
                      <a:pPr>
                        <a:lnSpc>
                          <a:spcPct val="107000"/>
                        </a:lnSpc>
                        <a:spcAft>
                          <a:spcPts val="0"/>
                        </a:spcAft>
                      </a:pPr>
                      <a:r>
                        <a:rPr lang="en-TT" sz="1400">
                          <a:effectLst/>
                          <a:latin typeface="Times New Roman" panose="02020603050405020304" pitchFamily="18" charset="0"/>
                          <a:ea typeface="Calibri" panose="020F0502020204030204" pitchFamily="34" charset="0"/>
                          <a:cs typeface="Times New Roman" panose="02020603050405020304" pitchFamily="18" charset="0"/>
                        </a:rPr>
                        <a:t>Caesarian </a:t>
                      </a:r>
                      <a:endParaRPr lang="en-T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TT" sz="1400">
                          <a:effectLst/>
                          <a:latin typeface="Times New Roman" panose="02020603050405020304" pitchFamily="18" charset="0"/>
                          <a:ea typeface="Calibri" panose="020F0502020204030204" pitchFamily="34" charset="0"/>
                          <a:cs typeface="Times New Roman" panose="02020603050405020304" pitchFamily="18" charset="0"/>
                        </a:rPr>
                        <a:t>Most common</a:t>
                      </a:r>
                      <a:endParaRPr lang="en-T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TT" sz="1400">
                          <a:effectLst/>
                          <a:latin typeface="Times New Roman" panose="02020603050405020304" pitchFamily="18" charset="0"/>
                          <a:ea typeface="Calibri" panose="020F0502020204030204" pitchFamily="34" charset="0"/>
                          <a:cs typeface="Times New Roman" panose="02020603050405020304" pitchFamily="18" charset="0"/>
                        </a:rPr>
                        <a:t> </a:t>
                      </a:r>
                      <a:endParaRPr lang="en-T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1962194"/>
                  </a:ext>
                </a:extLst>
              </a:tr>
              <a:tr h="273481">
                <a:tc>
                  <a:txBody>
                    <a:bodyPr/>
                    <a:lstStyle/>
                    <a:p>
                      <a:pPr>
                        <a:lnSpc>
                          <a:spcPct val="107000"/>
                        </a:lnSpc>
                        <a:spcAft>
                          <a:spcPts val="0"/>
                        </a:spcAft>
                      </a:pPr>
                      <a:r>
                        <a:rPr lang="en-TT" sz="1400">
                          <a:effectLst/>
                          <a:latin typeface="Times New Roman" panose="02020603050405020304" pitchFamily="18" charset="0"/>
                          <a:ea typeface="Calibri" panose="020F0502020204030204" pitchFamily="34" charset="0"/>
                          <a:cs typeface="Times New Roman" panose="02020603050405020304" pitchFamily="18" charset="0"/>
                        </a:rPr>
                        <a:t> </a:t>
                      </a:r>
                      <a:endParaRPr lang="en-T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TT" sz="1400">
                          <a:effectLst/>
                          <a:latin typeface="Times New Roman" panose="02020603050405020304" pitchFamily="18" charset="0"/>
                          <a:ea typeface="Calibri" panose="020F0502020204030204" pitchFamily="34" charset="0"/>
                          <a:cs typeface="Times New Roman" panose="02020603050405020304" pitchFamily="18" charset="0"/>
                        </a:rPr>
                        <a:t> </a:t>
                      </a:r>
                      <a:endParaRPr lang="en-T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TT"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T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1414290"/>
                  </a:ext>
                </a:extLst>
              </a:tr>
            </a:tbl>
          </a:graphicData>
        </a:graphic>
      </p:graphicFrame>
    </p:spTree>
    <p:extLst>
      <p:ext uri="{BB962C8B-B14F-4D97-AF65-F5344CB8AC3E}">
        <p14:creationId xmlns:p14="http://schemas.microsoft.com/office/powerpoint/2010/main" val="118343885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25</TotalTime>
  <Words>485</Words>
  <Application>Microsoft Office PowerPoint</Application>
  <PresentationFormat>Widescreen</PresentationFormat>
  <Paragraphs>49</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Times New Roman</vt:lpstr>
      <vt:lpstr>Trebuchet MS</vt:lpstr>
      <vt:lpstr>Wingdings 3</vt:lpstr>
      <vt:lpstr>Facet</vt:lpstr>
      <vt:lpstr>PowerPoint Presentation</vt:lpstr>
      <vt:lpstr>PowerPoint Presentation</vt:lpstr>
      <vt:lpstr>Alternative Drugs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m</dc:creator>
  <cp:lastModifiedBy>c m</cp:lastModifiedBy>
  <cp:revision>4</cp:revision>
  <dcterms:created xsi:type="dcterms:W3CDTF">2017-09-24T10:52:59Z</dcterms:created>
  <dcterms:modified xsi:type="dcterms:W3CDTF">2017-09-24T11:40:09Z</dcterms:modified>
</cp:coreProperties>
</file>