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2" d="100"/>
          <a:sy n="72"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9/24/2017</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9/24/2017</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0106B4A3-4212-4E39-93DE-E053E8F69C28}" type="datetimeFigureOut">
              <a:rPr lang="en-US" smtClean="0"/>
              <a:t>9/24/2017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9/24/2017</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Bell MT" panose="02020503060305020303" pitchFamily="18" charset="0"/>
              </a:rPr>
              <a:t>AURICULOPALPEBRAL NERVE BLOCK</a:t>
            </a:r>
          </a:p>
        </p:txBody>
      </p:sp>
      <p:sp>
        <p:nvSpPr>
          <p:cNvPr id="3" name="Subtitle 2"/>
          <p:cNvSpPr>
            <a:spLocks noGrp="1"/>
          </p:cNvSpPr>
          <p:nvPr>
            <p:ph type="subTitle" idx="1"/>
          </p:nvPr>
        </p:nvSpPr>
        <p:spPr>
          <a:xfrm>
            <a:off x="673066" y="2740610"/>
            <a:ext cx="8062912" cy="1752600"/>
          </a:xfrm>
        </p:spPr>
        <p:txBody>
          <a:bodyPr/>
          <a:lstStyle/>
          <a:p>
            <a:r>
              <a:rPr lang="en-US" b="1" dirty="0">
                <a:latin typeface="Bell MT" panose="02020503060305020303" pitchFamily="18" charset="0"/>
              </a:rPr>
              <a:t>DRUG USED: </a:t>
            </a:r>
          </a:p>
          <a:p>
            <a:r>
              <a:rPr lang="en-US" b="1" dirty="0">
                <a:latin typeface="Bell MT" panose="02020503060305020303" pitchFamily="18" charset="0"/>
              </a:rPr>
              <a:t>LIDOCAINE HCL 2%</a:t>
            </a:r>
          </a:p>
        </p:txBody>
      </p:sp>
    </p:spTree>
    <p:extLst>
      <p:ext uri="{BB962C8B-B14F-4D97-AF65-F5344CB8AC3E}">
        <p14:creationId xmlns:p14="http://schemas.microsoft.com/office/powerpoint/2010/main" val="304054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Image result for lidocaine">
            <a:extLst>
              <a:ext uri="{FF2B5EF4-FFF2-40B4-BE49-F238E27FC236}">
                <a16:creationId xmlns:a16="http://schemas.microsoft.com/office/drawing/2014/main" id="{A30E14C0-8B19-4CAE-B95D-CE10D2C5524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4106" y="538553"/>
            <a:ext cx="1945998" cy="1846837"/>
          </a:xfrm>
          <a:prstGeom prst="rect">
            <a:avLst/>
          </a:prstGeom>
          <a:noFill/>
          <a:ln>
            <a:noFill/>
          </a:ln>
        </p:spPr>
      </p:pic>
      <p:sp>
        <p:nvSpPr>
          <p:cNvPr id="19" name="Rectangle 18">
            <a:extLst>
              <a:ext uri="{FF2B5EF4-FFF2-40B4-BE49-F238E27FC236}">
                <a16:creationId xmlns:a16="http://schemas.microsoft.com/office/drawing/2014/main" id="{E692BD7F-9BB2-4FF4-8ACC-837C9E9EA85C}"/>
              </a:ext>
            </a:extLst>
          </p:cNvPr>
          <p:cNvSpPr/>
          <p:nvPr/>
        </p:nvSpPr>
        <p:spPr>
          <a:xfrm>
            <a:off x="346214" y="2606040"/>
            <a:ext cx="6167230" cy="4082271"/>
          </a:xfrm>
          <a:prstGeom prst="rect">
            <a:avLst/>
          </a:prstGeom>
        </p:spPr>
        <p:txBody>
          <a:bodyPr wrap="square">
            <a:spAutoFit/>
          </a:bodyPr>
          <a:lstStyle/>
          <a:p>
            <a:pPr algn="just">
              <a:lnSpc>
                <a:spcPct val="107000"/>
              </a:lnSpc>
              <a:spcAft>
                <a:spcPts val="600"/>
              </a:spcAft>
            </a:pPr>
            <a:r>
              <a:rPr lang="en-TT" sz="1600" b="1" u="sng" dirty="0">
                <a:latin typeface="Bell MT" panose="02020503060305020303" pitchFamily="18" charset="0"/>
                <a:ea typeface="Calibri" panose="020F0502020204030204" pitchFamily="34" charset="0"/>
                <a:cs typeface="Times New Roman" panose="02020603050405020304" pitchFamily="18" charset="0"/>
              </a:rPr>
              <a:t>INDICATIONS:</a:t>
            </a:r>
            <a:endParaRPr lang="en-TT" sz="1600" dirty="0">
              <a:latin typeface="Bell MT" panose="02020503060305020303" pitchFamily="18" charset="0"/>
              <a:ea typeface="Calibri" panose="020F0502020204030204" pitchFamily="34" charset="0"/>
              <a:cs typeface="Times New Roman" panose="02020603050405020304" pitchFamily="18" charset="0"/>
            </a:endParaRPr>
          </a:p>
          <a:p>
            <a:pPr algn="just">
              <a:lnSpc>
                <a:spcPct val="107000"/>
              </a:lnSpc>
              <a:spcAft>
                <a:spcPts val="900"/>
              </a:spcAft>
            </a:pPr>
            <a:r>
              <a:rPr lang="en-TT" sz="1600" dirty="0">
                <a:latin typeface="Bell MT" panose="02020503060305020303" pitchFamily="18" charset="0"/>
                <a:ea typeface="Times New Roman" panose="02020603050405020304" pitchFamily="18" charset="0"/>
                <a:cs typeface="Times New Roman" panose="02020603050405020304" pitchFamily="18" charset="0"/>
              </a:rPr>
              <a:t>Lidocaine </a:t>
            </a:r>
            <a:r>
              <a:rPr lang="en-TT" sz="1600" dirty="0" err="1">
                <a:latin typeface="Bell MT" panose="02020503060305020303" pitchFamily="18" charset="0"/>
                <a:ea typeface="Times New Roman" panose="02020603050405020304" pitchFamily="18" charset="0"/>
                <a:cs typeface="Times New Roman" panose="02020603050405020304" pitchFamily="18" charset="0"/>
              </a:rPr>
              <a:t>HCl</a:t>
            </a:r>
            <a:r>
              <a:rPr lang="en-TT" sz="1600" dirty="0">
                <a:latin typeface="Bell MT" panose="02020503060305020303" pitchFamily="18" charset="0"/>
                <a:ea typeface="Times New Roman" panose="02020603050405020304" pitchFamily="18" charset="0"/>
                <a:cs typeface="Times New Roman" panose="02020603050405020304" pitchFamily="18" charset="0"/>
              </a:rPr>
              <a:t> with Epinephrine is a local anesthetic agent which can be used for infiltration or conduction (nerve blocking) anesthesia. It is twice as potent as procaine hydrochloride and produces more prompt, longer lasting and more extensive anesthesia than the latter preparation.</a:t>
            </a:r>
            <a:endParaRPr lang="en-TT" sz="1600" dirty="0">
              <a:latin typeface="Bell MT" panose="02020503060305020303" pitchFamily="18" charset="0"/>
              <a:ea typeface="Calibri" panose="020F0502020204030204" pitchFamily="34" charset="0"/>
              <a:cs typeface="Times New Roman" panose="02020603050405020304" pitchFamily="18" charset="0"/>
            </a:endParaRPr>
          </a:p>
          <a:p>
            <a:pPr algn="just">
              <a:lnSpc>
                <a:spcPct val="107000"/>
              </a:lnSpc>
              <a:spcAft>
                <a:spcPts val="900"/>
              </a:spcAft>
            </a:pPr>
            <a:r>
              <a:rPr lang="en-TT" sz="1600" dirty="0">
                <a:latin typeface="Bell MT" panose="02020503060305020303" pitchFamily="18" charset="0"/>
                <a:ea typeface="Times New Roman" panose="02020603050405020304" pitchFamily="18" charset="0"/>
                <a:cs typeface="Times New Roman" panose="02020603050405020304" pitchFamily="18" charset="0"/>
              </a:rPr>
              <a:t>Lidocaine </a:t>
            </a:r>
            <a:r>
              <a:rPr lang="en-TT" sz="1600" dirty="0" err="1">
                <a:latin typeface="Bell MT" panose="02020503060305020303" pitchFamily="18" charset="0"/>
                <a:ea typeface="Times New Roman" panose="02020603050405020304" pitchFamily="18" charset="0"/>
                <a:cs typeface="Times New Roman" panose="02020603050405020304" pitchFamily="18" charset="0"/>
              </a:rPr>
              <a:t>HCl</a:t>
            </a:r>
            <a:r>
              <a:rPr lang="en-TT" sz="1600" dirty="0">
                <a:latin typeface="Bell MT" panose="02020503060305020303" pitchFamily="18" charset="0"/>
                <a:ea typeface="Times New Roman" panose="02020603050405020304" pitchFamily="18" charset="0"/>
                <a:cs typeface="Times New Roman" panose="02020603050405020304" pitchFamily="18" charset="0"/>
              </a:rPr>
              <a:t> is stable and non-irritating and although it is highly effective without an accompanying </a:t>
            </a:r>
            <a:r>
              <a:rPr lang="en-TT" sz="1600" dirty="0" err="1">
                <a:latin typeface="Bell MT" panose="02020503060305020303" pitchFamily="18" charset="0"/>
                <a:ea typeface="Times New Roman" panose="02020603050405020304" pitchFamily="18" charset="0"/>
                <a:cs typeface="Times New Roman" panose="02020603050405020304" pitchFamily="18" charset="0"/>
              </a:rPr>
              <a:t>vaso</a:t>
            </a:r>
            <a:r>
              <a:rPr lang="en-TT" sz="1600" dirty="0">
                <a:latin typeface="Bell MT" panose="02020503060305020303" pitchFamily="18" charset="0"/>
                <a:ea typeface="Times New Roman" panose="02020603050405020304" pitchFamily="18" charset="0"/>
                <a:cs typeface="Times New Roman" panose="02020603050405020304" pitchFamily="18" charset="0"/>
              </a:rPr>
              <a:t>-constrictor, epinephrine (1:100,000) has been included to lengthen the duration of anesthesia.</a:t>
            </a:r>
            <a:r>
              <a:rPr lang="en-TT" sz="1600" dirty="0">
                <a:latin typeface="Bell MT" panose="02020503060305020303" pitchFamily="18" charset="0"/>
                <a:ea typeface="Calibri" panose="020F0502020204030204" pitchFamily="34" charset="0"/>
                <a:cs typeface="Times New Roman" panose="02020603050405020304" pitchFamily="18" charset="0"/>
              </a:rPr>
              <a:t> </a:t>
            </a:r>
          </a:p>
          <a:p>
            <a:pPr algn="just">
              <a:lnSpc>
                <a:spcPct val="107000"/>
              </a:lnSpc>
              <a:spcAft>
                <a:spcPts val="900"/>
              </a:spcAft>
            </a:pPr>
            <a:r>
              <a:rPr lang="en-TT" sz="1600" dirty="0">
                <a:latin typeface="Bell MT" panose="02020503060305020303" pitchFamily="18" charset="0"/>
                <a:ea typeface="Calibri" panose="020F0502020204030204" pitchFamily="34" charset="0"/>
                <a:cs typeface="Times New Roman" panose="02020603050405020304" pitchFamily="18" charset="0"/>
              </a:rPr>
              <a:t>It is compatible with most commonly used IV infusion solutions. Compatibility is dependent upon factors, such as pH, concentration, temperature, and dilutants used. It is considered to be a class IB (membrane-stabilizing) anti-dysrhythmic agent. It is use as a local and topical anesthetic, lidocaine is used to treat ventricular arrhythmias. </a:t>
            </a:r>
          </a:p>
        </p:txBody>
      </p:sp>
      <p:sp>
        <p:nvSpPr>
          <p:cNvPr id="6" name="Rectangle 5">
            <a:extLst>
              <a:ext uri="{FF2B5EF4-FFF2-40B4-BE49-F238E27FC236}">
                <a16:creationId xmlns:a16="http://schemas.microsoft.com/office/drawing/2014/main" id="{A73E2428-92A7-41F1-BD2D-C1A3907B3255}"/>
              </a:ext>
            </a:extLst>
          </p:cNvPr>
          <p:cNvSpPr/>
          <p:nvPr/>
        </p:nvSpPr>
        <p:spPr>
          <a:xfrm>
            <a:off x="914400" y="594387"/>
            <a:ext cx="6414052" cy="1791003"/>
          </a:xfrm>
          <a:prstGeom prst="rect">
            <a:avLst/>
          </a:prstGeom>
        </p:spPr>
        <p:txBody>
          <a:bodyPr wrap="square">
            <a:spAutoFit/>
          </a:bodyPr>
          <a:lstStyle/>
          <a:p>
            <a:pPr algn="just" defTabSz="457200">
              <a:lnSpc>
                <a:spcPct val="107000"/>
              </a:lnSpc>
              <a:spcAft>
                <a:spcPts val="800"/>
              </a:spcAft>
            </a:pPr>
            <a:r>
              <a:rPr lang="en-TT"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endParaRPr lang="en-TT" sz="1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371600" indent="457200" algn="just" defTabSz="457200">
              <a:lnSpc>
                <a:spcPct val="107000"/>
              </a:lnSpc>
              <a:spcAft>
                <a:spcPts val="800"/>
              </a:spcAft>
            </a:pPr>
            <a:r>
              <a:rPr lang="en-TT" sz="1200" b="1" dirty="0">
                <a:latin typeface="Bell MT" panose="02020503060305020303" pitchFamily="18" charset="0"/>
                <a:ea typeface="Calibri" panose="020F0502020204030204" pitchFamily="34" charset="0"/>
                <a:cs typeface="Times New Roman" panose="02020603050405020304" pitchFamily="18" charset="0"/>
              </a:rPr>
              <a:t>AGENT:	</a:t>
            </a:r>
            <a:r>
              <a:rPr lang="en-TT" sz="1200" dirty="0">
                <a:latin typeface="Bell MT" panose="02020503060305020303" pitchFamily="18" charset="0"/>
                <a:ea typeface="Calibri" panose="020F0502020204030204" pitchFamily="34" charset="0"/>
                <a:cs typeface="Times New Roman" panose="02020603050405020304" pitchFamily="18" charset="0"/>
              </a:rPr>
              <a:t>	         Lidocaine HCL 2%</a:t>
            </a:r>
          </a:p>
          <a:p>
            <a:pPr algn="just" defTabSz="457200">
              <a:lnSpc>
                <a:spcPct val="107000"/>
              </a:lnSpc>
              <a:spcAft>
                <a:spcPts val="800"/>
              </a:spcAft>
            </a:pPr>
            <a:r>
              <a:rPr lang="en-TT" sz="1200" dirty="0">
                <a:latin typeface="Bell MT" panose="02020503060305020303" pitchFamily="18" charset="0"/>
                <a:ea typeface="Calibri" panose="020F0502020204030204" pitchFamily="34" charset="0"/>
                <a:cs typeface="Times New Roman" panose="02020603050405020304" pitchFamily="18" charset="0"/>
              </a:rPr>
              <a:t>				</a:t>
            </a:r>
            <a:r>
              <a:rPr lang="en-TT" sz="1200" b="1" dirty="0">
                <a:latin typeface="Bell MT" panose="02020503060305020303" pitchFamily="18" charset="0"/>
                <a:ea typeface="Calibri" panose="020F0502020204030204" pitchFamily="34" charset="0"/>
                <a:cs typeface="Times New Roman" panose="02020603050405020304" pitchFamily="18" charset="0"/>
              </a:rPr>
              <a:t>TRADE NAME</a:t>
            </a:r>
            <a:r>
              <a:rPr lang="en-TT" sz="1200" dirty="0">
                <a:latin typeface="Bell MT" panose="02020503060305020303" pitchFamily="18" charset="0"/>
                <a:ea typeface="Calibri" panose="020F0502020204030204" pitchFamily="34" charset="0"/>
                <a:cs typeface="Times New Roman" panose="02020603050405020304" pitchFamily="18" charset="0"/>
              </a:rPr>
              <a:t>:	         Xylocaine			</a:t>
            </a:r>
          </a:p>
          <a:p>
            <a:pPr algn="just" defTabSz="457200">
              <a:lnSpc>
                <a:spcPct val="107000"/>
              </a:lnSpc>
              <a:spcAft>
                <a:spcPts val="800"/>
              </a:spcAft>
            </a:pPr>
            <a:r>
              <a:rPr lang="en-TT" sz="1200" dirty="0">
                <a:latin typeface="Bell MT" panose="02020503060305020303" pitchFamily="18" charset="0"/>
                <a:ea typeface="Calibri" panose="020F0502020204030204" pitchFamily="34" charset="0"/>
                <a:cs typeface="Times New Roman" panose="02020603050405020304" pitchFamily="18" charset="0"/>
              </a:rPr>
              <a:t>				</a:t>
            </a:r>
            <a:r>
              <a:rPr lang="en-TT" sz="1200" b="1" dirty="0">
                <a:latin typeface="Bell MT" panose="02020503060305020303" pitchFamily="18" charset="0"/>
                <a:ea typeface="Calibri" panose="020F0502020204030204" pitchFamily="34" charset="0"/>
                <a:cs typeface="Times New Roman" panose="02020603050405020304" pitchFamily="18" charset="0"/>
              </a:rPr>
              <a:t>CHEMICAL NAME</a:t>
            </a:r>
            <a:r>
              <a:rPr lang="en-TT" sz="1200" dirty="0">
                <a:latin typeface="Bell MT" panose="02020503060305020303" pitchFamily="18" charset="0"/>
                <a:ea typeface="Calibri" panose="020F0502020204030204" pitchFamily="34" charset="0"/>
                <a:cs typeface="Times New Roman" panose="02020603050405020304" pitchFamily="18" charset="0"/>
              </a:rPr>
              <a:t>:        Diethylaminoacet -2,6 xylidiide</a:t>
            </a:r>
          </a:p>
          <a:p>
            <a:pPr algn="just" defTabSz="457200">
              <a:lnSpc>
                <a:spcPct val="107000"/>
              </a:lnSpc>
              <a:spcAft>
                <a:spcPts val="800"/>
              </a:spcAft>
            </a:pPr>
            <a:r>
              <a:rPr lang="en-TT" sz="1200" dirty="0">
                <a:latin typeface="Bell MT" panose="02020503060305020303" pitchFamily="18" charset="0"/>
                <a:ea typeface="Calibri" panose="020F0502020204030204" pitchFamily="34" charset="0"/>
                <a:cs typeface="Times New Roman" panose="02020603050405020304" pitchFamily="18" charset="0"/>
              </a:rPr>
              <a:t>				</a:t>
            </a:r>
            <a:r>
              <a:rPr lang="en-TT" sz="1200" b="1" dirty="0">
                <a:latin typeface="Bell MT" panose="02020503060305020303" pitchFamily="18" charset="0"/>
                <a:ea typeface="Calibri" panose="020F0502020204030204" pitchFamily="34" charset="0"/>
                <a:cs typeface="Times New Roman" panose="02020603050405020304" pitchFamily="18" charset="0"/>
              </a:rPr>
              <a:t>ONSET:	</a:t>
            </a:r>
            <a:r>
              <a:rPr lang="en-TT" sz="1200" dirty="0">
                <a:latin typeface="Bell MT" panose="02020503060305020303" pitchFamily="18" charset="0"/>
                <a:ea typeface="Calibri" panose="020F0502020204030204" pitchFamily="34" charset="0"/>
                <a:cs typeface="Times New Roman" panose="02020603050405020304" pitchFamily="18" charset="0"/>
              </a:rPr>
              <a:t>	         Rapid (5-10 minutes)</a:t>
            </a:r>
          </a:p>
          <a:p>
            <a:pPr algn="just" defTabSz="457200">
              <a:lnSpc>
                <a:spcPct val="107000"/>
              </a:lnSpc>
              <a:spcAft>
                <a:spcPts val="800"/>
              </a:spcAft>
            </a:pPr>
            <a:r>
              <a:rPr lang="en-TT" sz="1200" dirty="0">
                <a:latin typeface="Bell MT" panose="02020503060305020303" pitchFamily="18" charset="0"/>
                <a:ea typeface="Calibri" panose="020F0502020204030204" pitchFamily="34" charset="0"/>
                <a:cs typeface="Times New Roman" panose="02020603050405020304" pitchFamily="18" charset="0"/>
              </a:rPr>
              <a:t>				</a:t>
            </a:r>
            <a:r>
              <a:rPr lang="en-TT" sz="1200" b="1" dirty="0">
                <a:latin typeface="Bell MT" panose="02020503060305020303" pitchFamily="18" charset="0"/>
                <a:ea typeface="Calibri" panose="020F0502020204030204" pitchFamily="34" charset="0"/>
                <a:cs typeface="Times New Roman" panose="02020603050405020304" pitchFamily="18" charset="0"/>
              </a:rPr>
              <a:t>DURATION:	</a:t>
            </a:r>
            <a:r>
              <a:rPr lang="en-TT" sz="1200" dirty="0">
                <a:latin typeface="Bell MT" panose="02020503060305020303" pitchFamily="18" charset="0"/>
                <a:ea typeface="Calibri" panose="020F0502020204030204" pitchFamily="34" charset="0"/>
                <a:cs typeface="Times New Roman" panose="02020603050405020304" pitchFamily="18" charset="0"/>
              </a:rPr>
              <a:t>	         Intermediate (60-90 minutes)</a:t>
            </a:r>
            <a:endParaRPr lang="en-TT" sz="1200" dirty="0">
              <a:latin typeface="Bell MT" panose="02020503060305020303" pitchFamily="18" charset="0"/>
            </a:endParaRPr>
          </a:p>
        </p:txBody>
      </p:sp>
    </p:spTree>
    <p:extLst>
      <p:ext uri="{BB962C8B-B14F-4D97-AF65-F5344CB8AC3E}">
        <p14:creationId xmlns:p14="http://schemas.microsoft.com/office/powerpoint/2010/main" val="3880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6094853-4275-418F-97AD-8F81CF22127C}"/>
              </a:ext>
            </a:extLst>
          </p:cNvPr>
          <p:cNvPicPr>
            <a:picLocks noChangeAspect="1"/>
          </p:cNvPicPr>
          <p:nvPr/>
        </p:nvPicPr>
        <p:blipFill>
          <a:blip r:embed="rId2"/>
          <a:stretch>
            <a:fillRect/>
          </a:stretch>
        </p:blipFill>
        <p:spPr>
          <a:xfrm>
            <a:off x="899311" y="2961032"/>
            <a:ext cx="6373452" cy="1541394"/>
          </a:xfrm>
          <a:prstGeom prst="rect">
            <a:avLst/>
          </a:prstGeom>
        </p:spPr>
      </p:pic>
      <p:pic>
        <p:nvPicPr>
          <p:cNvPr id="4" name="Picture 3">
            <a:extLst>
              <a:ext uri="{FF2B5EF4-FFF2-40B4-BE49-F238E27FC236}">
                <a16:creationId xmlns:a16="http://schemas.microsoft.com/office/drawing/2014/main" id="{C40F0CF2-811F-43D6-AFFC-48592A4A95B7}"/>
              </a:ext>
            </a:extLst>
          </p:cNvPr>
          <p:cNvPicPr>
            <a:picLocks noChangeAspect="1"/>
          </p:cNvPicPr>
          <p:nvPr/>
        </p:nvPicPr>
        <p:blipFill>
          <a:blip r:embed="rId3"/>
          <a:stretch>
            <a:fillRect/>
          </a:stretch>
        </p:blipFill>
        <p:spPr>
          <a:xfrm>
            <a:off x="899311" y="1007165"/>
            <a:ext cx="7113094" cy="1847850"/>
          </a:xfrm>
          <a:prstGeom prst="rect">
            <a:avLst/>
          </a:prstGeom>
        </p:spPr>
      </p:pic>
    </p:spTree>
    <p:extLst>
      <p:ext uri="{BB962C8B-B14F-4D97-AF65-F5344CB8AC3E}">
        <p14:creationId xmlns:p14="http://schemas.microsoft.com/office/powerpoint/2010/main" val="4293323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TotalTime>
  <Words>154</Words>
  <Application>Microsoft Office PowerPoint</Application>
  <PresentationFormat>On-screen Show (4:3)</PresentationFormat>
  <Paragraphs>13</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Bell MT</vt:lpstr>
      <vt:lpstr>Calibri</vt:lpstr>
      <vt:lpstr>Century Gothic</vt:lpstr>
      <vt:lpstr>Times New Roman</vt:lpstr>
      <vt:lpstr>Verdana</vt:lpstr>
      <vt:lpstr>Wingdings 2</vt:lpstr>
      <vt:lpstr>Verve</vt:lpstr>
      <vt:lpstr>AURICULOPALPEBRAL NERVE BLOCK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Aliyyah Khan</dc:creator>
  <cp:lastModifiedBy>aliyyah.khan</cp:lastModifiedBy>
  <cp:revision>2</cp:revision>
  <dcterms:created xsi:type="dcterms:W3CDTF">2014-09-16T21:41:32Z</dcterms:created>
  <dcterms:modified xsi:type="dcterms:W3CDTF">2017-09-24T15:41:58Z</dcterms:modified>
</cp:coreProperties>
</file>