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9/24/2017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9/24/2017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0106B4A3-4212-4E39-93DE-E053E8F69C28}" type="datetimeFigureOut">
              <a:rPr lang="en-US" smtClean="0"/>
              <a:t>9/24/2017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9/24/2017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Bell MT" panose="02020503060305020303" pitchFamily="18" charset="0"/>
              </a:rPr>
              <a:t>AURICULOPALPEBRAL NERVE BLOCK</a:t>
            </a:r>
          </a:p>
        </p:txBody>
      </p:sp>
      <p:sp>
        <p:nvSpPr>
          <p:cNvPr id="3" name="Subtitle 2"/>
          <p:cNvSpPr>
            <a:spLocks noGrp="1"/>
          </p:cNvSpPr>
          <p:nvPr>
            <p:ph type="subTitle" idx="1"/>
          </p:nvPr>
        </p:nvSpPr>
        <p:spPr>
          <a:xfrm>
            <a:off x="540544" y="2714106"/>
            <a:ext cx="8062912" cy="1752600"/>
          </a:xfrm>
        </p:spPr>
        <p:txBody>
          <a:bodyPr/>
          <a:lstStyle/>
          <a:p>
            <a:r>
              <a:rPr lang="en-US" b="1" dirty="0">
                <a:latin typeface="Bell MT" panose="02020503060305020303" pitchFamily="18" charset="0"/>
              </a:rPr>
              <a:t>METHOD</a:t>
            </a:r>
          </a:p>
        </p:txBody>
      </p:sp>
    </p:spTree>
    <p:extLst>
      <p:ext uri="{BB962C8B-B14F-4D97-AF65-F5344CB8AC3E}">
        <p14:creationId xmlns:p14="http://schemas.microsoft.com/office/powerpoint/2010/main" val="30405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999B3A-314D-4CAD-89E8-421F5F6602EA}"/>
              </a:ext>
            </a:extLst>
          </p:cNvPr>
          <p:cNvSpPr>
            <a:spLocks noGrp="1"/>
          </p:cNvSpPr>
          <p:nvPr>
            <p:ph idx="1"/>
          </p:nvPr>
        </p:nvSpPr>
        <p:spPr>
          <a:xfrm>
            <a:off x="457200" y="530087"/>
            <a:ext cx="8229600" cy="5924721"/>
          </a:xfrm>
        </p:spPr>
        <p:txBody>
          <a:bodyPr/>
          <a:lstStyle/>
          <a:p>
            <a:r>
              <a:rPr lang="en-GB" b="1" dirty="0">
                <a:latin typeface="Bell MT" panose="02020503060305020303" pitchFamily="18" charset="0"/>
              </a:rPr>
              <a:t>SITE OF BLOCK/ANATOMY: </a:t>
            </a:r>
            <a:endParaRPr lang="en-TT" dirty="0">
              <a:latin typeface="Bell MT" panose="02020503060305020303" pitchFamily="18" charset="0"/>
            </a:endParaRPr>
          </a:p>
          <a:p>
            <a:pPr marL="64008" indent="0">
              <a:buNone/>
            </a:pPr>
            <a:r>
              <a:rPr lang="en-GB" dirty="0">
                <a:latin typeface="Bell MT" panose="02020503060305020303" pitchFamily="18" charset="0"/>
              </a:rPr>
              <a:t>Anaesthesia of the eyelid is accomplished by performing a line block of the eyelid or by blocking the auriculopalpebral branch of the facial nerve. The site is directly at appoint midway between the imaginary line drown from the lateral canthus of the eye and the temporal fossa.</a:t>
            </a:r>
            <a:endParaRPr lang="en-TT" dirty="0">
              <a:latin typeface="Bell MT" panose="02020503060305020303" pitchFamily="18" charset="0"/>
            </a:endParaRPr>
          </a:p>
          <a:p>
            <a:endParaRPr lang="en-TT" dirty="0"/>
          </a:p>
        </p:txBody>
      </p:sp>
    </p:spTree>
    <p:extLst>
      <p:ext uri="{BB962C8B-B14F-4D97-AF65-F5344CB8AC3E}">
        <p14:creationId xmlns:p14="http://schemas.microsoft.com/office/powerpoint/2010/main" val="90916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0685B-E298-4562-ACF4-8F51DBC25C56}"/>
              </a:ext>
            </a:extLst>
          </p:cNvPr>
          <p:cNvSpPr>
            <a:spLocks noGrp="1"/>
          </p:cNvSpPr>
          <p:nvPr>
            <p:ph idx="1"/>
          </p:nvPr>
        </p:nvSpPr>
        <p:spPr>
          <a:xfrm>
            <a:off x="457200" y="132522"/>
            <a:ext cx="8229600" cy="6322286"/>
          </a:xfrm>
        </p:spPr>
        <p:txBody>
          <a:bodyPr/>
          <a:lstStyle/>
          <a:p>
            <a:r>
              <a:rPr lang="en-GB" dirty="0">
                <a:latin typeface="Bell MT" panose="02020503060305020303" pitchFamily="18" charset="0"/>
              </a:rPr>
              <a:t>TECHNIQUE: </a:t>
            </a:r>
            <a:endParaRPr lang="en-TT" dirty="0">
              <a:latin typeface="Bell MT" panose="02020503060305020303" pitchFamily="18" charset="0"/>
            </a:endParaRPr>
          </a:p>
          <a:p>
            <a:pPr marL="64008" indent="0">
              <a:buNone/>
            </a:pPr>
            <a:r>
              <a:rPr lang="en-GB" dirty="0">
                <a:latin typeface="Bell MT" panose="02020503060305020303" pitchFamily="18" charset="0"/>
              </a:rPr>
              <a:t>In bovine a 22- gauge,3-5 cm long needle is inserted subcutaneously at a point midway between the imaginary line drown from the lateral canthus of the eye and the temporal fossa and inject 3-5 ml of 2% Lidocaine HCL is injected </a:t>
            </a:r>
            <a:r>
              <a:rPr lang="en-GB" dirty="0" err="1">
                <a:latin typeface="Bell MT" panose="02020503060305020303" pitchFamily="18" charset="0"/>
              </a:rPr>
              <a:t>subfacially</a:t>
            </a:r>
            <a:r>
              <a:rPr lang="en-GB" dirty="0">
                <a:latin typeface="Bell MT" panose="02020503060305020303" pitchFamily="18" charset="0"/>
              </a:rPr>
              <a:t>. </a:t>
            </a:r>
            <a:endParaRPr lang="en-TT" dirty="0">
              <a:latin typeface="Bell MT" panose="02020503060305020303" pitchFamily="18" charset="0"/>
            </a:endParaRPr>
          </a:p>
          <a:p>
            <a:endParaRPr lang="en-TT" dirty="0"/>
          </a:p>
        </p:txBody>
      </p:sp>
    </p:spTree>
    <p:extLst>
      <p:ext uri="{BB962C8B-B14F-4D97-AF65-F5344CB8AC3E}">
        <p14:creationId xmlns:p14="http://schemas.microsoft.com/office/powerpoint/2010/main" val="276787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liyyah Khan\AppData\Local\Microsoft\Windows\INetCache\Content.Word\Auriculopalpebral nerve block.jpg">
            <a:extLst>
              <a:ext uri="{FF2B5EF4-FFF2-40B4-BE49-F238E27FC236}">
                <a16:creationId xmlns:a16="http://schemas.microsoft.com/office/drawing/2014/main" id="{D6A5E6AB-9C19-4D1F-B603-BF083C6A2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38470" y="463826"/>
            <a:ext cx="5950226" cy="4492487"/>
          </a:xfrm>
          <a:prstGeom prst="rect">
            <a:avLst/>
          </a:prstGeom>
          <a:noFill/>
          <a:ln w="76200">
            <a:solidFill>
              <a:schemeClr val="accent4"/>
            </a:solidFill>
          </a:ln>
        </p:spPr>
      </p:pic>
      <p:sp>
        <p:nvSpPr>
          <p:cNvPr id="5" name="TextBox 4">
            <a:extLst>
              <a:ext uri="{FF2B5EF4-FFF2-40B4-BE49-F238E27FC236}">
                <a16:creationId xmlns:a16="http://schemas.microsoft.com/office/drawing/2014/main" id="{A2F1C865-FEF7-480D-BF6E-9FEBC1B1730A}"/>
              </a:ext>
            </a:extLst>
          </p:cNvPr>
          <p:cNvSpPr txBox="1"/>
          <p:nvPr/>
        </p:nvSpPr>
        <p:spPr>
          <a:xfrm>
            <a:off x="1060174" y="5420139"/>
            <a:ext cx="7195930" cy="1200329"/>
          </a:xfrm>
          <a:prstGeom prst="rect">
            <a:avLst/>
          </a:prstGeom>
          <a:noFill/>
        </p:spPr>
        <p:txBody>
          <a:bodyPr wrap="square" rtlCol="0">
            <a:spAutoFit/>
          </a:bodyPr>
          <a:lstStyle/>
          <a:p>
            <a:r>
              <a:rPr lang="en-GB" b="1" u="sng" dirty="0">
                <a:latin typeface="Bell MT" panose="02020503060305020303" pitchFamily="18" charset="0"/>
              </a:rPr>
              <a:t>FIGURE 1: ILLUSTRATION DEMONSTRATING THE DIRECTION OF INSERTION OF THE NEEDLE INTO THE BRANCHES OF THE FACIAL NERVE TO ACHIEVE THE AURICULOPALPEBRAL NERVE BLOCK.</a:t>
            </a:r>
            <a:endParaRPr lang="en-TT" b="1" u="sng" dirty="0">
              <a:latin typeface="Bell MT" panose="02020503060305020303" pitchFamily="18" charset="0"/>
            </a:endParaRPr>
          </a:p>
        </p:txBody>
      </p:sp>
    </p:spTree>
    <p:extLst>
      <p:ext uri="{BB962C8B-B14F-4D97-AF65-F5344CB8AC3E}">
        <p14:creationId xmlns:p14="http://schemas.microsoft.com/office/powerpoint/2010/main" val="1846231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liyyah Khan\AppData\Local\Microsoft\Windows\INetCache\Content.Word\apn.png">
            <a:extLst>
              <a:ext uri="{FF2B5EF4-FFF2-40B4-BE49-F238E27FC236}">
                <a16:creationId xmlns:a16="http://schemas.microsoft.com/office/drawing/2014/main" id="{8276ABC8-C50B-4E22-A64A-9D525D9B7D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6922" y="490330"/>
            <a:ext cx="7063407" cy="4757530"/>
          </a:xfrm>
          <a:prstGeom prst="rect">
            <a:avLst/>
          </a:prstGeom>
          <a:noFill/>
          <a:ln w="76200">
            <a:solidFill>
              <a:schemeClr val="accent4"/>
            </a:solidFill>
          </a:ln>
        </p:spPr>
      </p:pic>
      <p:sp>
        <p:nvSpPr>
          <p:cNvPr id="5" name="TextBox 4">
            <a:extLst>
              <a:ext uri="{FF2B5EF4-FFF2-40B4-BE49-F238E27FC236}">
                <a16:creationId xmlns:a16="http://schemas.microsoft.com/office/drawing/2014/main" id="{DC5C272D-16D1-45AE-B5EA-38C0EE532174}"/>
              </a:ext>
            </a:extLst>
          </p:cNvPr>
          <p:cNvSpPr txBox="1"/>
          <p:nvPr/>
        </p:nvSpPr>
        <p:spPr>
          <a:xfrm>
            <a:off x="848139" y="5552661"/>
            <a:ext cx="7341704" cy="923330"/>
          </a:xfrm>
          <a:prstGeom prst="rect">
            <a:avLst/>
          </a:prstGeom>
          <a:noFill/>
        </p:spPr>
        <p:txBody>
          <a:bodyPr wrap="square" rtlCol="0">
            <a:spAutoFit/>
          </a:bodyPr>
          <a:lstStyle/>
          <a:p>
            <a:r>
              <a:rPr lang="en-TT" b="1" u="sng" dirty="0">
                <a:latin typeface="Bell MT" panose="02020503060305020303" pitchFamily="18" charset="0"/>
              </a:rPr>
              <a:t>FIGURE 2 SHOWING NEEDLE PLACEMENT FOR DESENSITIZING THE AURICULOPALPEBRAL NERVE IN CATTLE.</a:t>
            </a:r>
          </a:p>
        </p:txBody>
      </p:sp>
    </p:spTree>
    <p:extLst>
      <p:ext uri="{BB962C8B-B14F-4D97-AF65-F5344CB8AC3E}">
        <p14:creationId xmlns:p14="http://schemas.microsoft.com/office/powerpoint/2010/main" val="480211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TotalTime>
  <Words>146</Words>
  <Application>Microsoft Office PowerPoint</Application>
  <PresentationFormat>On-screen Show (4:3)</PresentationFormat>
  <Paragraphs>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Bell MT</vt:lpstr>
      <vt:lpstr>Century Gothic</vt:lpstr>
      <vt:lpstr>Verdana</vt:lpstr>
      <vt:lpstr>Wingdings 2</vt:lpstr>
      <vt:lpstr>Verve</vt:lpstr>
      <vt:lpstr>AURICULOPALPEBRAL NERVE BLOCK</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Aliyyah Khan</dc:creator>
  <cp:lastModifiedBy>aliyyah.khan</cp:lastModifiedBy>
  <cp:revision>2</cp:revision>
  <dcterms:created xsi:type="dcterms:W3CDTF">2014-09-16T21:41:32Z</dcterms:created>
  <dcterms:modified xsi:type="dcterms:W3CDTF">2017-09-24T16:19:54Z</dcterms:modified>
</cp:coreProperties>
</file>