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72" d="100"/>
          <a:sy n="72" d="100"/>
        </p:scale>
        <p:origin x="114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0106B4A3-4212-4E39-93DE-E053E8F69C28}" type="datetimeFigureOut">
              <a:rPr lang="en-US" smtClean="0"/>
              <a:t>9/24/2017</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kumimoji="0"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3DCDF73-85D2-4237-9B32-053DBDB0C312}" type="slidenum">
              <a:rPr kumimoji="0" lang="en-US" smtClean="0"/>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kumimoji="0" lang="en-US"/>
          </a:p>
        </p:txBody>
      </p:sp>
      <p:sp>
        <p:nvSpPr>
          <p:cNvPr id="6" name="Slide Number Placeholder 5"/>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0106B4A3-4212-4E39-93DE-E053E8F69C28}" type="datetimeFigureOut">
              <a:rPr lang="en-US" smtClean="0"/>
              <a:t>9/24/2017</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kumimoji="0" lang="en-US"/>
          </a:p>
        </p:txBody>
      </p:sp>
      <p:sp>
        <p:nvSpPr>
          <p:cNvPr id="6" name="Slide Number Placeholder 5"/>
          <p:cNvSpPr>
            <a:spLocks noGrp="1"/>
          </p:cNvSpPr>
          <p:nvPr>
            <p:ph type="sldNum" sz="quarter" idx="12"/>
          </p:nvPr>
        </p:nvSpPr>
        <p:spPr>
          <a:xfrm>
            <a:off x="8451056" y="809624"/>
            <a:ext cx="502920" cy="300831"/>
          </a:xfrm>
        </p:spPr>
        <p:txBody>
          <a:bodyPr/>
          <a:lstStyle/>
          <a:p>
            <a:fld id="{A3DCDF73-85D2-4237-9B32-053DBDB0C312}" type="slidenum">
              <a:rPr kumimoji="0" lang="en-US" smtClean="0"/>
              <a:t>‹#›</a:t>
            </a:fld>
            <a:endParaRPr kumimoji="0"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0106B4A3-4212-4E39-93DE-E053E8F69C28}" type="datetimeFigureOut">
              <a:rPr lang="en-US" smtClean="0"/>
              <a:t>9/24/2017</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kumimoji="0" lang="en-US"/>
          </a:p>
        </p:txBody>
      </p:sp>
      <p:sp>
        <p:nvSpPr>
          <p:cNvPr id="7" name="Slide Number Placeholder 6"/>
          <p:cNvSpPr>
            <a:spLocks noGrp="1"/>
          </p:cNvSpPr>
          <p:nvPr>
            <p:ph type="sldNum" sz="quarter" idx="12"/>
          </p:nvPr>
        </p:nvSpPr>
        <p:spPr>
          <a:xfrm>
            <a:off x="7589520" y="6480969"/>
            <a:ext cx="502920" cy="301752"/>
          </a:xfrm>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0106B4A3-4212-4E39-93DE-E053E8F69C28}" type="datetimeFigureOut">
              <a:rPr lang="en-US" smtClean="0"/>
              <a:t>9/24/2017</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kumimoji="0"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0106B4A3-4212-4E39-93DE-E053E8F69C28}" type="datetimeFigureOut">
              <a:rPr lang="en-US" smtClean="0"/>
              <a:t>9/24/2017</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0106B4A3-4212-4E39-93DE-E053E8F69C28}" type="datetimeFigureOut">
              <a:rPr lang="en-US" smtClean="0"/>
              <a:t>9/24/2017</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kumimoji="0" lang="en-US"/>
          </a:p>
        </p:txBody>
      </p:sp>
      <p:sp>
        <p:nvSpPr>
          <p:cNvPr id="4" name="Slide Number Placeholder 3"/>
          <p:cNvSpPr>
            <a:spLocks noGrp="1"/>
          </p:cNvSpPr>
          <p:nvPr>
            <p:ph type="sldNum" sz="quarter" idx="12"/>
          </p:nvPr>
        </p:nvSpPr>
        <p:spPr>
          <a:xfrm>
            <a:off x="7589520" y="6480969"/>
            <a:ext cx="502920" cy="301752"/>
          </a:xfrm>
        </p:spPr>
        <p:txBody>
          <a:bodyPr/>
          <a:lstStyle/>
          <a:p>
            <a:fld id="{A3DCDF73-85D2-4237-9B32-053DBDB0C312}" type="slidenum">
              <a:rPr kumimoji="0" lang="en-US" smtClean="0"/>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106B4A3-4212-4E39-93DE-E053E8F69C28}" type="datetimeFigureOut">
              <a:rPr lang="en-US" smtClean="0"/>
              <a:t>9/24/2017</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0106B4A3-4212-4E39-93DE-E053E8F69C28}" type="datetimeFigureOut">
              <a:rPr lang="en-US" smtClean="0"/>
              <a:t>9/24/2017</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kumimoji="0"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3DCDF73-85D2-4237-9B32-053DBDB0C312}"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106B4A3-4212-4E39-93DE-E053E8F69C28}" type="datetimeFigureOut">
              <a:rPr lang="en-US" smtClean="0"/>
              <a:t>9/24/2017</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kumimoji="0"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3DCDF73-85D2-4237-9B32-053DBDB0C312}" type="slidenum">
              <a:rPr kumimoji="0" lang="en-US" smtClean="0"/>
              <a:t>‹#›</a:t>
            </a:fld>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Bell MT" panose="02020503060305020303" pitchFamily="18" charset="0"/>
              </a:rPr>
              <a:t>AURICULOPALPEBRAL NERVE BLOCK</a:t>
            </a:r>
          </a:p>
        </p:txBody>
      </p:sp>
      <p:sp>
        <p:nvSpPr>
          <p:cNvPr id="3" name="Subtitle 2"/>
          <p:cNvSpPr>
            <a:spLocks noGrp="1"/>
          </p:cNvSpPr>
          <p:nvPr>
            <p:ph type="subTitle" idx="1"/>
          </p:nvPr>
        </p:nvSpPr>
        <p:spPr>
          <a:xfrm>
            <a:off x="540544" y="2608088"/>
            <a:ext cx="8062912" cy="1752600"/>
          </a:xfrm>
        </p:spPr>
        <p:txBody>
          <a:bodyPr/>
          <a:lstStyle/>
          <a:p>
            <a:r>
              <a:rPr lang="en-US" b="1" dirty="0">
                <a:latin typeface="Bell MT" panose="02020503060305020303" pitchFamily="18" charset="0"/>
              </a:rPr>
              <a:t>PRECAUTIONARY MEASURES AND COMPLICATIONS</a:t>
            </a:r>
          </a:p>
        </p:txBody>
      </p:sp>
    </p:spTree>
    <p:extLst>
      <p:ext uri="{BB962C8B-B14F-4D97-AF65-F5344CB8AC3E}">
        <p14:creationId xmlns:p14="http://schemas.microsoft.com/office/powerpoint/2010/main" val="3040542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5A0CD-C528-4999-9B7F-D2BDDFA9137A}"/>
              </a:ext>
            </a:extLst>
          </p:cNvPr>
          <p:cNvSpPr>
            <a:spLocks noGrp="1"/>
          </p:cNvSpPr>
          <p:nvPr>
            <p:ph type="title"/>
          </p:nvPr>
        </p:nvSpPr>
        <p:spPr/>
        <p:txBody>
          <a:bodyPr/>
          <a:lstStyle/>
          <a:p>
            <a:r>
              <a:rPr lang="en-TT" b="1" dirty="0">
                <a:latin typeface="Bell MT" panose="02020503060305020303" pitchFamily="18" charset="0"/>
              </a:rPr>
              <a:t>PRECAUTIONARY MEASURES</a:t>
            </a:r>
          </a:p>
        </p:txBody>
      </p:sp>
      <p:sp>
        <p:nvSpPr>
          <p:cNvPr id="3" name="Content Placeholder 2">
            <a:extLst>
              <a:ext uri="{FF2B5EF4-FFF2-40B4-BE49-F238E27FC236}">
                <a16:creationId xmlns:a16="http://schemas.microsoft.com/office/drawing/2014/main" id="{5E2D5FC6-C748-4CDA-8AC6-05AE4E13E25A}"/>
              </a:ext>
            </a:extLst>
          </p:cNvPr>
          <p:cNvSpPr>
            <a:spLocks noGrp="1"/>
          </p:cNvSpPr>
          <p:nvPr>
            <p:ph idx="1"/>
          </p:nvPr>
        </p:nvSpPr>
        <p:spPr>
          <a:xfrm>
            <a:off x="457200" y="1882808"/>
            <a:ext cx="8229600" cy="4572000"/>
          </a:xfrm>
        </p:spPr>
        <p:txBody>
          <a:bodyPr/>
          <a:lstStyle/>
          <a:p>
            <a:r>
              <a:rPr lang="en-GB" dirty="0">
                <a:latin typeface="Bell MT" panose="02020503060305020303" pitchFamily="18" charset="0"/>
              </a:rPr>
              <a:t>If procedures are to be performed on the peri-ocular structures or the globe of the eye, a sensory block should also be used. </a:t>
            </a:r>
            <a:endParaRPr lang="en-TT" dirty="0">
              <a:latin typeface="Bell MT" panose="02020503060305020303" pitchFamily="18" charset="0"/>
            </a:endParaRPr>
          </a:p>
          <a:p>
            <a:endParaRPr lang="en-TT" dirty="0"/>
          </a:p>
        </p:txBody>
      </p:sp>
    </p:spTree>
    <p:extLst>
      <p:ext uri="{BB962C8B-B14F-4D97-AF65-F5344CB8AC3E}">
        <p14:creationId xmlns:p14="http://schemas.microsoft.com/office/powerpoint/2010/main" val="1746612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45EDF-BBA2-4874-BD17-8A3D001AEE61}"/>
              </a:ext>
            </a:extLst>
          </p:cNvPr>
          <p:cNvSpPr>
            <a:spLocks noGrp="1"/>
          </p:cNvSpPr>
          <p:nvPr>
            <p:ph type="title"/>
          </p:nvPr>
        </p:nvSpPr>
        <p:spPr/>
        <p:txBody>
          <a:bodyPr/>
          <a:lstStyle/>
          <a:p>
            <a:r>
              <a:rPr lang="en-TT" b="1" dirty="0">
                <a:latin typeface="Bell MT" panose="02020503060305020303" pitchFamily="18" charset="0"/>
              </a:rPr>
              <a:t>COMPLICATIONS</a:t>
            </a:r>
          </a:p>
        </p:txBody>
      </p:sp>
      <p:sp>
        <p:nvSpPr>
          <p:cNvPr id="3" name="Content Placeholder 2">
            <a:extLst>
              <a:ext uri="{FF2B5EF4-FFF2-40B4-BE49-F238E27FC236}">
                <a16:creationId xmlns:a16="http://schemas.microsoft.com/office/drawing/2014/main" id="{9C2809B7-6799-47E8-B221-759F0F74DE70}"/>
              </a:ext>
            </a:extLst>
          </p:cNvPr>
          <p:cNvSpPr>
            <a:spLocks noGrp="1"/>
          </p:cNvSpPr>
          <p:nvPr>
            <p:ph idx="1"/>
          </p:nvPr>
        </p:nvSpPr>
        <p:spPr/>
        <p:txBody>
          <a:bodyPr>
            <a:normAutofit fontScale="92500"/>
          </a:bodyPr>
          <a:lstStyle/>
          <a:p>
            <a:r>
              <a:rPr lang="en-TT" dirty="0">
                <a:latin typeface="Bell MT" panose="02020503060305020303" pitchFamily="18" charset="0"/>
              </a:rPr>
              <a:t>Care of the cornea is mandatory because blinking will be prevented once an auriculopalpebral nerve block is administered; therefore, adequate eye ointment should be applied to prevent desiccation, abrasion, and/or ulceration of the cornea. Other complications include orbital haemorrhage, penetration of the globe and optic nerve injury. Abscesses can also form and serious nerve damage or even nerve paralysis can occur if the block is done too deeply. </a:t>
            </a:r>
          </a:p>
          <a:p>
            <a:endParaRPr lang="en-TT" dirty="0"/>
          </a:p>
        </p:txBody>
      </p:sp>
    </p:spTree>
    <p:extLst>
      <p:ext uri="{BB962C8B-B14F-4D97-AF65-F5344CB8AC3E}">
        <p14:creationId xmlns:p14="http://schemas.microsoft.com/office/powerpoint/2010/main" val="5940277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TotalTime>
  <Words>113</Words>
  <Application>Microsoft Office PowerPoint</Application>
  <PresentationFormat>On-screen Show (4:3)</PresentationFormat>
  <Paragraphs>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Bell MT</vt:lpstr>
      <vt:lpstr>Century Gothic</vt:lpstr>
      <vt:lpstr>Verdana</vt:lpstr>
      <vt:lpstr>Wingdings 2</vt:lpstr>
      <vt:lpstr>Verve</vt:lpstr>
      <vt:lpstr>AURICULOPALPEBRAL NERVE BLOCK</vt:lpstr>
      <vt:lpstr>PRECAUTIONARY MEASURES</vt:lpstr>
      <vt:lpstr>COMPLICATIONS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Aliyyah Khan</dc:creator>
  <cp:lastModifiedBy>aliyyah.khan</cp:lastModifiedBy>
  <cp:revision>2</cp:revision>
  <dcterms:created xsi:type="dcterms:W3CDTF">2014-09-16T21:41:32Z</dcterms:created>
  <dcterms:modified xsi:type="dcterms:W3CDTF">2017-09-24T20:32:11Z</dcterms:modified>
</cp:coreProperties>
</file>