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2" d="100"/>
          <a:sy n="72" d="100"/>
        </p:scale>
        <p:origin x="11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t>9/24/2017</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DCDF73-85D2-4237-9B32-053DBDB0C312}"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A3DCDF73-85D2-4237-9B32-053DBDB0C312}" type="slidenum">
              <a:rPr kumimoji="0" lang="en-US" smtClean="0"/>
              <a:t>‹#›</a:t>
            </a:fld>
            <a:endParaRPr kumimoji="0"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t>9/24/2017</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0106B4A3-4212-4E39-93DE-E053E8F69C28}" type="datetimeFigureOut">
              <a:rPr lang="en-US" smtClean="0"/>
              <a:t>9/24/2017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t>9/24/2017</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DCDF73-85D2-4237-9B32-053DBDB0C312}" type="slidenum">
              <a:rPr kumimoji="0" lang="en-US" smtClean="0"/>
              <a:t>‹#›</a:t>
            </a:fld>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Bell MT" panose="02020503060305020303" pitchFamily="18" charset="0"/>
              </a:rPr>
              <a:t>AURICULOPALPEBRAL NERVE BLOCK</a:t>
            </a:r>
          </a:p>
        </p:txBody>
      </p:sp>
      <p:sp>
        <p:nvSpPr>
          <p:cNvPr id="3" name="Subtitle 2"/>
          <p:cNvSpPr>
            <a:spLocks noGrp="1"/>
          </p:cNvSpPr>
          <p:nvPr>
            <p:ph type="subTitle" idx="1"/>
          </p:nvPr>
        </p:nvSpPr>
        <p:spPr>
          <a:xfrm>
            <a:off x="540544" y="2674349"/>
            <a:ext cx="8062912" cy="1752600"/>
          </a:xfrm>
        </p:spPr>
        <p:txBody>
          <a:bodyPr/>
          <a:lstStyle/>
          <a:p>
            <a:r>
              <a:rPr lang="en-US" b="1" dirty="0">
                <a:latin typeface="Bell MT" panose="02020503060305020303" pitchFamily="18" charset="0"/>
              </a:rPr>
              <a:t>INDICATIONS</a:t>
            </a:r>
          </a:p>
        </p:txBody>
      </p:sp>
    </p:spTree>
    <p:extLst>
      <p:ext uri="{BB962C8B-B14F-4D97-AF65-F5344CB8AC3E}">
        <p14:creationId xmlns:p14="http://schemas.microsoft.com/office/powerpoint/2010/main" val="304054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3950E8-BBC1-4C3F-9248-4C5349A3C103}"/>
              </a:ext>
            </a:extLst>
          </p:cNvPr>
          <p:cNvSpPr>
            <a:spLocks noGrp="1"/>
          </p:cNvSpPr>
          <p:nvPr>
            <p:ph idx="1"/>
          </p:nvPr>
        </p:nvSpPr>
        <p:spPr>
          <a:xfrm>
            <a:off x="457200" y="516835"/>
            <a:ext cx="8229600" cy="5937973"/>
          </a:xfrm>
        </p:spPr>
        <p:txBody>
          <a:bodyPr>
            <a:normAutofit/>
          </a:bodyPr>
          <a:lstStyle/>
          <a:p>
            <a:r>
              <a:rPr lang="en-GB" dirty="0">
                <a:latin typeface="Bell MT" panose="02020503060305020303" pitchFamily="18" charset="0"/>
              </a:rPr>
              <a:t>The eyelids are innervated by the auriculopalpebral nerve. The nerve is a motor branch of facial nerve supplying to the orbicularis </a:t>
            </a:r>
            <a:r>
              <a:rPr lang="en-GB" dirty="0" err="1">
                <a:latin typeface="Bell MT" panose="02020503060305020303" pitchFamily="18" charset="0"/>
              </a:rPr>
              <a:t>occuli</a:t>
            </a:r>
            <a:r>
              <a:rPr lang="en-GB" dirty="0">
                <a:latin typeface="Bell MT" panose="02020503060305020303" pitchFamily="18" charset="0"/>
              </a:rPr>
              <a:t> muscle of the eye lid and therefore the block produces akinesia only. It is mostly used in large animals for examination of eye, in blepharospasm and for removal of foreign bodies. The nerve runs from the base of the ear along the facial crest, past and ventral of the eye giving of its branches on the way. </a:t>
            </a:r>
            <a:endParaRPr lang="en-TT" dirty="0">
              <a:latin typeface="Bell MT" panose="02020503060305020303" pitchFamily="18" charset="0"/>
            </a:endParaRPr>
          </a:p>
          <a:p>
            <a:endParaRPr lang="en-TT" dirty="0"/>
          </a:p>
        </p:txBody>
      </p:sp>
    </p:spTree>
    <p:extLst>
      <p:ext uri="{BB962C8B-B14F-4D97-AF65-F5344CB8AC3E}">
        <p14:creationId xmlns:p14="http://schemas.microsoft.com/office/powerpoint/2010/main" val="1791577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C7BC40-066D-42AA-ABE2-5F541C110FBE}"/>
              </a:ext>
            </a:extLst>
          </p:cNvPr>
          <p:cNvSpPr>
            <a:spLocks noGrp="1"/>
          </p:cNvSpPr>
          <p:nvPr>
            <p:ph idx="1"/>
          </p:nvPr>
        </p:nvSpPr>
        <p:spPr>
          <a:xfrm>
            <a:off x="457200" y="477078"/>
            <a:ext cx="8229600" cy="5977730"/>
          </a:xfrm>
        </p:spPr>
        <p:txBody>
          <a:bodyPr>
            <a:normAutofit lnSpcReduction="10000"/>
          </a:bodyPr>
          <a:lstStyle/>
          <a:p>
            <a:r>
              <a:rPr lang="en-GB" dirty="0">
                <a:latin typeface="Bell MT" panose="02020503060305020303" pitchFamily="18" charset="0"/>
              </a:rPr>
              <a:t>Surgical affection related to eyelid (entropion, ectropion and prolapse of 3</a:t>
            </a:r>
            <a:r>
              <a:rPr lang="en-GB" baseline="30000" dirty="0">
                <a:latin typeface="Bell MT" panose="02020503060305020303" pitchFamily="18" charset="0"/>
              </a:rPr>
              <a:t>rd</a:t>
            </a:r>
            <a:r>
              <a:rPr lang="en-GB" dirty="0">
                <a:latin typeface="Bell MT" panose="02020503060305020303" pitchFamily="18" charset="0"/>
              </a:rPr>
              <a:t> eyelid)</a:t>
            </a:r>
          </a:p>
          <a:p>
            <a:r>
              <a:rPr lang="en-GB" dirty="0">
                <a:latin typeface="Bell MT" panose="02020503060305020303" pitchFamily="18" charset="0"/>
              </a:rPr>
              <a:t>To avoid the blinking reflex of the eye lid to examine and treat the eye</a:t>
            </a:r>
          </a:p>
          <a:p>
            <a:r>
              <a:rPr lang="en-GB" dirty="0">
                <a:latin typeface="Bell MT" panose="02020503060305020303" pitchFamily="18" charset="0"/>
              </a:rPr>
              <a:t>To relieve the </a:t>
            </a:r>
            <a:r>
              <a:rPr lang="en-TT" dirty="0">
                <a:latin typeface="Bell MT" panose="02020503060305020303" pitchFamily="18" charset="0"/>
              </a:rPr>
              <a:t>spasm of the eye lids following injury </a:t>
            </a:r>
          </a:p>
          <a:p>
            <a:r>
              <a:rPr lang="en-TT" dirty="0">
                <a:latin typeface="Bell MT" panose="02020503060305020303" pitchFamily="18" charset="0"/>
              </a:rPr>
              <a:t>To use in conjunction with Peterson’s block, during surgical treatment of squamous cell carcinoma of eye </a:t>
            </a:r>
          </a:p>
          <a:p>
            <a:r>
              <a:rPr lang="en-TT" dirty="0">
                <a:latin typeface="Bell MT" panose="02020503060305020303" pitchFamily="18" charset="0"/>
              </a:rPr>
              <a:t>To aid in the removal of foreign body from cornea  </a:t>
            </a:r>
          </a:p>
          <a:p>
            <a:r>
              <a:rPr lang="en-TT" dirty="0">
                <a:latin typeface="Bell MT" panose="02020503060305020303" pitchFamily="18" charset="0"/>
              </a:rPr>
              <a:t>Subconjunctival injections. </a:t>
            </a:r>
          </a:p>
          <a:p>
            <a:endParaRPr lang="en-TT" dirty="0"/>
          </a:p>
        </p:txBody>
      </p:sp>
    </p:spTree>
    <p:extLst>
      <p:ext uri="{BB962C8B-B14F-4D97-AF65-F5344CB8AC3E}">
        <p14:creationId xmlns:p14="http://schemas.microsoft.com/office/powerpoint/2010/main" val="232552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0CADE-2B22-4989-AE17-7C9EF440C3CB}"/>
              </a:ext>
            </a:extLst>
          </p:cNvPr>
          <p:cNvSpPr>
            <a:spLocks noGrp="1"/>
          </p:cNvSpPr>
          <p:nvPr>
            <p:ph type="title"/>
          </p:nvPr>
        </p:nvSpPr>
        <p:spPr/>
        <p:txBody>
          <a:bodyPr/>
          <a:lstStyle/>
          <a:p>
            <a:r>
              <a:rPr lang="en-TT" b="1" dirty="0">
                <a:latin typeface="Bell MT" panose="02020503060305020303" pitchFamily="18" charset="0"/>
              </a:rPr>
              <a:t>ADVANTAGES</a:t>
            </a:r>
          </a:p>
        </p:txBody>
      </p:sp>
      <p:sp>
        <p:nvSpPr>
          <p:cNvPr id="3" name="Content Placeholder 2">
            <a:extLst>
              <a:ext uri="{FF2B5EF4-FFF2-40B4-BE49-F238E27FC236}">
                <a16:creationId xmlns:a16="http://schemas.microsoft.com/office/drawing/2014/main" id="{D189F389-D4E5-48FA-AF77-A0C572EFDD53}"/>
              </a:ext>
            </a:extLst>
          </p:cNvPr>
          <p:cNvSpPr>
            <a:spLocks noGrp="1"/>
          </p:cNvSpPr>
          <p:nvPr>
            <p:ph idx="1"/>
          </p:nvPr>
        </p:nvSpPr>
        <p:spPr/>
        <p:txBody>
          <a:bodyPr/>
          <a:lstStyle/>
          <a:p>
            <a:r>
              <a:rPr lang="en-TT" dirty="0">
                <a:latin typeface="Bell MT" panose="02020503060305020303" pitchFamily="18" charset="0"/>
              </a:rPr>
              <a:t>Provides excellent eyelid </a:t>
            </a:r>
            <a:r>
              <a:rPr lang="en-TT" dirty="0" err="1">
                <a:latin typeface="Bell MT" panose="02020503060305020303" pitchFamily="18" charset="0"/>
              </a:rPr>
              <a:t>akinesis</a:t>
            </a:r>
            <a:endParaRPr lang="en-TT" dirty="0">
              <a:latin typeface="Bell MT" panose="02020503060305020303" pitchFamily="18" charset="0"/>
            </a:endParaRPr>
          </a:p>
          <a:p>
            <a:endParaRPr lang="en-TT" dirty="0">
              <a:latin typeface="Bell MT" panose="02020503060305020303" pitchFamily="18" charset="0"/>
            </a:endParaRPr>
          </a:p>
          <a:p>
            <a:r>
              <a:rPr lang="en-TT" dirty="0">
                <a:latin typeface="Bell MT" panose="02020503060305020303" pitchFamily="18" charset="0"/>
              </a:rPr>
              <a:t>Can be used in cooperation with sedation and other regional blocks</a:t>
            </a:r>
          </a:p>
        </p:txBody>
      </p:sp>
    </p:spTree>
    <p:extLst>
      <p:ext uri="{BB962C8B-B14F-4D97-AF65-F5344CB8AC3E}">
        <p14:creationId xmlns:p14="http://schemas.microsoft.com/office/powerpoint/2010/main" val="2618270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F7D05-AE75-45D5-8DA3-FFB7755A0658}"/>
              </a:ext>
            </a:extLst>
          </p:cNvPr>
          <p:cNvSpPr>
            <a:spLocks noGrp="1"/>
          </p:cNvSpPr>
          <p:nvPr>
            <p:ph type="title"/>
          </p:nvPr>
        </p:nvSpPr>
        <p:spPr/>
        <p:txBody>
          <a:bodyPr/>
          <a:lstStyle/>
          <a:p>
            <a:r>
              <a:rPr lang="en-TT" b="1" dirty="0">
                <a:latin typeface="Bell MT" panose="02020503060305020303" pitchFamily="18" charset="0"/>
              </a:rPr>
              <a:t>DISADVANTAGES</a:t>
            </a:r>
          </a:p>
        </p:txBody>
      </p:sp>
      <p:sp>
        <p:nvSpPr>
          <p:cNvPr id="3" name="Content Placeholder 2">
            <a:extLst>
              <a:ext uri="{FF2B5EF4-FFF2-40B4-BE49-F238E27FC236}">
                <a16:creationId xmlns:a16="http://schemas.microsoft.com/office/drawing/2014/main" id="{08B3B064-7C71-4A9A-9BCD-DB7AEE1AC506}"/>
              </a:ext>
            </a:extLst>
          </p:cNvPr>
          <p:cNvSpPr>
            <a:spLocks noGrp="1"/>
          </p:cNvSpPr>
          <p:nvPr>
            <p:ph idx="1"/>
          </p:nvPr>
        </p:nvSpPr>
        <p:spPr/>
        <p:txBody>
          <a:bodyPr>
            <a:normAutofit/>
          </a:bodyPr>
          <a:lstStyle/>
          <a:p>
            <a:r>
              <a:rPr lang="en-TT" dirty="0">
                <a:latin typeface="Bell MT" panose="02020503060305020303" pitchFamily="18" charset="0"/>
              </a:rPr>
              <a:t>The auriculopalpebral nerve block is purely motor and does not remove sensation. Only the upper eyelid is consistently blocked.</a:t>
            </a:r>
          </a:p>
          <a:p>
            <a:r>
              <a:rPr lang="en-TT" dirty="0">
                <a:latin typeface="Bell MT" panose="02020503060305020303" pitchFamily="18" charset="0"/>
              </a:rPr>
              <a:t>The supraorbital, lacrimal, </a:t>
            </a:r>
            <a:r>
              <a:rPr lang="en-TT" dirty="0" err="1">
                <a:latin typeface="Bell MT" panose="02020503060305020303" pitchFamily="18" charset="0"/>
              </a:rPr>
              <a:t>infratrochlear</a:t>
            </a:r>
            <a:r>
              <a:rPr lang="en-TT" dirty="0">
                <a:latin typeface="Bell MT" panose="02020503060305020303" pitchFamily="18" charset="0"/>
              </a:rPr>
              <a:t> and zygomatic nerves require blocking to remove all periocular sensation</a:t>
            </a:r>
          </a:p>
          <a:p>
            <a:r>
              <a:rPr lang="en-TT" dirty="0">
                <a:latin typeface="Bell MT" panose="02020503060305020303" pitchFamily="18" charset="0"/>
              </a:rPr>
              <a:t>Other regional blocks such as dorsal buccal nerve block (inject along facial crest) are required to remove all lower lid movement </a:t>
            </a:r>
          </a:p>
        </p:txBody>
      </p:sp>
    </p:spTree>
    <p:extLst>
      <p:ext uri="{BB962C8B-B14F-4D97-AF65-F5344CB8AC3E}">
        <p14:creationId xmlns:p14="http://schemas.microsoft.com/office/powerpoint/2010/main" val="29072241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TotalTime>
  <Words>165</Words>
  <Application>Microsoft Office PowerPoint</Application>
  <PresentationFormat>On-screen Show (4:3)</PresentationFormat>
  <Paragraphs>17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Bell MT</vt:lpstr>
      <vt:lpstr>Century Gothic</vt:lpstr>
      <vt:lpstr>Verdana</vt:lpstr>
      <vt:lpstr>Wingdings 2</vt:lpstr>
      <vt:lpstr>Verve</vt:lpstr>
      <vt:lpstr>AURICULOPALPEBRAL NERVE BLOCK</vt:lpstr>
      <vt:lpstr>PowerPoint Presentation</vt:lpstr>
      <vt:lpstr>PowerPoint Presentation</vt:lpstr>
      <vt:lpstr>ADVANTAGES</vt:lpstr>
      <vt:lpstr>DISADVANTAGES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Aliyyah Khan</dc:creator>
  <cp:lastModifiedBy>aliyyah.khan</cp:lastModifiedBy>
  <cp:revision>3</cp:revision>
  <dcterms:created xsi:type="dcterms:W3CDTF">2014-09-16T21:41:32Z</dcterms:created>
  <dcterms:modified xsi:type="dcterms:W3CDTF">2017-09-24T21:03:47Z</dcterms:modified>
</cp:coreProperties>
</file>