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2" r:id="rId1"/>
  </p:sldMasterIdLst>
  <p:sldIdLst>
    <p:sldId id="256" r:id="rId2"/>
    <p:sldId id="257" r:id="rId3"/>
    <p:sldId id="259" r:id="rId4"/>
    <p:sldId id="258"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79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7521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10/4/2017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24848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90377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smtClean="0"/>
              <a:pPr/>
              <a:t>10/4/2017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21074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76391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60121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21623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04424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10/4/2017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57975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10/4/2017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65970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10/4/2017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1601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10/4/2017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5102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10/4/2017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4907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smtClean="0"/>
              <a:pPr/>
              <a:t>10/4/2017</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37086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smtClean="0"/>
              <a:pPr/>
              <a:t>10/4/2017</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53051456"/>
      </p:ext>
    </p:extLst>
  </p:cSld>
  <p:clrMap bg1="dk1" tx1="lt1" bg2="dk2" tx2="lt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F136A-BC8C-4888-AC3F-A76850654016}"/>
              </a:ext>
            </a:extLst>
          </p:cNvPr>
          <p:cNvSpPr>
            <a:spLocks noGrp="1"/>
          </p:cNvSpPr>
          <p:nvPr>
            <p:ph type="ctrTitle"/>
          </p:nvPr>
        </p:nvSpPr>
        <p:spPr>
          <a:xfrm>
            <a:off x="994269" y="547999"/>
            <a:ext cx="10572000" cy="962749"/>
          </a:xfrm>
        </p:spPr>
        <p:txBody>
          <a:bodyPr/>
          <a:lstStyle/>
          <a:p>
            <a:pPr algn="ctr"/>
            <a:r>
              <a:rPr lang="en-TT" sz="4400" dirty="0">
                <a:solidFill>
                  <a:schemeClr val="bg1">
                    <a:lumMod val="75000"/>
                    <a:lumOff val="25000"/>
                  </a:schemeClr>
                </a:solidFill>
                <a:latin typeface="Castellar" panose="020A0402060406010301" pitchFamily="18" charset="0"/>
              </a:rPr>
              <a:t>CASTRATION Procedure USING THE BURDIZZO CLAMP</a:t>
            </a:r>
          </a:p>
        </p:txBody>
      </p:sp>
      <p:sp>
        <p:nvSpPr>
          <p:cNvPr id="3" name="Subtitle 2">
            <a:extLst>
              <a:ext uri="{FF2B5EF4-FFF2-40B4-BE49-F238E27FC236}">
                <a16:creationId xmlns:a16="http://schemas.microsoft.com/office/drawing/2014/main" id="{75BC4292-2FB3-4D01-80F8-42D30DC44D53}"/>
              </a:ext>
            </a:extLst>
          </p:cNvPr>
          <p:cNvSpPr>
            <a:spLocks noGrp="1"/>
          </p:cNvSpPr>
          <p:nvPr>
            <p:ph type="subTitle" idx="1"/>
          </p:nvPr>
        </p:nvSpPr>
        <p:spPr>
          <a:xfrm>
            <a:off x="144512" y="1510748"/>
            <a:ext cx="11633791" cy="5082353"/>
          </a:xfrm>
        </p:spPr>
        <p:txBody>
          <a:bodyPr>
            <a:normAutofit lnSpcReduction="10000"/>
          </a:bodyPr>
          <a:lstStyle/>
          <a:p>
            <a:pPr marL="342900" indent="-342900">
              <a:buClr>
                <a:schemeClr val="tx1"/>
              </a:buClr>
              <a:buFont typeface="+mj-lt"/>
              <a:buAutoNum type="arabicPeriod"/>
            </a:pPr>
            <a:r>
              <a:rPr lang="en-TT" b="1" dirty="0"/>
              <a:t>The calf’s testes were cleaned with Chlorohexidine and alcohol. Bruce testicles were measured, 18 cm by 8 cm, it is </a:t>
            </a:r>
            <a:r>
              <a:rPr lang="en-TT" b="1" dirty="0" err="1"/>
              <a:t>usuful</a:t>
            </a:r>
            <a:r>
              <a:rPr lang="en-TT" b="1" dirty="0"/>
              <a:t> to compare the testicular sizes before and after to assess the success of this procedure.</a:t>
            </a:r>
          </a:p>
          <a:p>
            <a:pPr marL="342900" indent="-342900">
              <a:buClr>
                <a:schemeClr val="tx1"/>
              </a:buClr>
              <a:buFont typeface="+mj-lt"/>
              <a:buAutoNum type="arabicPeriod"/>
            </a:pPr>
            <a:r>
              <a:rPr lang="en-TT" b="1" dirty="0"/>
              <a:t>The left spermatic cord was palpated and </a:t>
            </a:r>
            <a:r>
              <a:rPr lang="en-US" b="1" dirty="0"/>
              <a:t>pinched to the outside edge of the scrotum between the thumb and forefinger.</a:t>
            </a:r>
          </a:p>
          <a:p>
            <a:pPr marL="342900" indent="-342900">
              <a:buClr>
                <a:schemeClr val="tx1"/>
              </a:buClr>
              <a:buFont typeface="+mj-lt"/>
              <a:buAutoNum type="arabicPeriod"/>
            </a:pPr>
            <a:r>
              <a:rPr lang="en-US" b="1" dirty="0"/>
              <a:t>The spermatic cord was placed in between the Burdizzo clamp. The Burdizzo jaws were placed just above the top of the testicle. The spermatic cord was palpated regularly to ensure that it was within the jaws of the Burdizzo. </a:t>
            </a:r>
          </a:p>
          <a:p>
            <a:pPr marL="342900" indent="-342900">
              <a:buClr>
                <a:schemeClr val="tx1"/>
              </a:buClr>
              <a:buFont typeface="+mj-lt"/>
              <a:buAutoNum type="arabicPeriod"/>
            </a:pPr>
            <a:r>
              <a:rPr lang="en-US" b="1" dirty="0"/>
              <a:t>The Burdizzo clamp was closed and a “POP” sound was noted. The spermatic cord was held in the jaws for one (1) minute and was then released.</a:t>
            </a:r>
          </a:p>
          <a:p>
            <a:pPr marL="342900" indent="-342900">
              <a:buClr>
                <a:schemeClr val="tx1"/>
              </a:buClr>
              <a:buFont typeface="+mj-lt"/>
              <a:buAutoNum type="arabicPeriod"/>
            </a:pPr>
            <a:r>
              <a:rPr lang="en-US" b="1" dirty="0"/>
              <a:t>The spermatic cord was re-palpated to confirm that it was indeed crushed by the Burdizzo. </a:t>
            </a:r>
          </a:p>
          <a:p>
            <a:pPr marL="342900" indent="-342900">
              <a:buClr>
                <a:schemeClr val="tx1"/>
              </a:buClr>
              <a:buFont typeface="+mj-lt"/>
              <a:buAutoNum type="arabicPeriod"/>
            </a:pPr>
            <a:r>
              <a:rPr lang="en-US" b="1" dirty="0"/>
              <a:t>Steps 1-5 were repeated 1.5 cm under the first crush site to make a second crush site.</a:t>
            </a:r>
          </a:p>
          <a:p>
            <a:pPr marL="342900" indent="-342900">
              <a:buClr>
                <a:schemeClr val="tx1"/>
              </a:buClr>
              <a:buFont typeface="+mj-lt"/>
              <a:buAutoNum type="arabicPeriod"/>
            </a:pPr>
            <a:r>
              <a:rPr lang="en-US" b="1" dirty="0"/>
              <a:t>Steps 1-6 were then repeated for the right spermatic cord. The crush lines must not overlap the center-line of the scrotum</a:t>
            </a:r>
          </a:p>
          <a:p>
            <a:pPr marL="342900" indent="-342900">
              <a:buClr>
                <a:schemeClr val="tx1"/>
              </a:buClr>
              <a:buFont typeface="+mj-lt"/>
              <a:buAutoNum type="arabicPeriod"/>
            </a:pPr>
            <a:r>
              <a:rPr lang="en-US" b="1" dirty="0"/>
              <a:t>Generally, after 3 months both testicles should have atrophied, noted by a comparative decrease in size, indicating a successful procedure</a:t>
            </a:r>
          </a:p>
          <a:p>
            <a:endParaRPr lang="en-US" dirty="0"/>
          </a:p>
        </p:txBody>
      </p:sp>
    </p:spTree>
    <p:extLst>
      <p:ext uri="{BB962C8B-B14F-4D97-AF65-F5344CB8AC3E}">
        <p14:creationId xmlns:p14="http://schemas.microsoft.com/office/powerpoint/2010/main" val="4173758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F136A-BC8C-4888-AC3F-A76850654016}"/>
              </a:ext>
            </a:extLst>
          </p:cNvPr>
          <p:cNvSpPr>
            <a:spLocks noGrp="1"/>
          </p:cNvSpPr>
          <p:nvPr>
            <p:ph type="ctrTitle"/>
          </p:nvPr>
        </p:nvSpPr>
        <p:spPr>
          <a:xfrm>
            <a:off x="1008783" y="547999"/>
            <a:ext cx="10572000" cy="962749"/>
          </a:xfrm>
        </p:spPr>
        <p:txBody>
          <a:bodyPr/>
          <a:lstStyle/>
          <a:p>
            <a:pPr algn="ctr"/>
            <a:r>
              <a:rPr lang="en-TT" sz="3600" dirty="0">
                <a:solidFill>
                  <a:schemeClr val="bg1">
                    <a:lumMod val="75000"/>
                    <a:lumOff val="25000"/>
                  </a:schemeClr>
                </a:solidFill>
                <a:latin typeface="Castellar" panose="020A0402060406010301" pitchFamily="18" charset="0"/>
              </a:rPr>
              <a:t>ADVANTAGES and disadvantages OF USING THE BURDIZZO CLAMP</a:t>
            </a:r>
          </a:p>
        </p:txBody>
      </p:sp>
      <p:sp>
        <p:nvSpPr>
          <p:cNvPr id="3" name="Subtitle 2">
            <a:extLst>
              <a:ext uri="{FF2B5EF4-FFF2-40B4-BE49-F238E27FC236}">
                <a16:creationId xmlns:a16="http://schemas.microsoft.com/office/drawing/2014/main" id="{75BC4292-2FB3-4D01-80F8-42D30DC44D53}"/>
              </a:ext>
            </a:extLst>
          </p:cNvPr>
          <p:cNvSpPr>
            <a:spLocks noGrp="1"/>
          </p:cNvSpPr>
          <p:nvPr>
            <p:ph type="subTitle" idx="1"/>
          </p:nvPr>
        </p:nvSpPr>
        <p:spPr>
          <a:xfrm>
            <a:off x="159027" y="1682883"/>
            <a:ext cx="11633791" cy="5082353"/>
          </a:xfrm>
        </p:spPr>
        <p:txBody>
          <a:bodyPr/>
          <a:lstStyle/>
          <a:p>
            <a:r>
              <a:rPr lang="en-US" b="1" dirty="0"/>
              <a:t>ADVANTAGES</a:t>
            </a:r>
          </a:p>
          <a:p>
            <a:pPr marL="285750" indent="-285750">
              <a:buClr>
                <a:schemeClr val="tx1"/>
              </a:buClr>
              <a:buFont typeface="Arial" panose="020B0604020202020204" pitchFamily="34" charset="0"/>
              <a:buChar char="•"/>
            </a:pPr>
            <a:r>
              <a:rPr lang="en-US" b="1" dirty="0"/>
              <a:t>Bloodless</a:t>
            </a:r>
          </a:p>
          <a:p>
            <a:pPr marL="285750" indent="-285750">
              <a:buClr>
                <a:schemeClr val="tx1"/>
              </a:buClr>
              <a:buFont typeface="Arial" panose="020B0604020202020204" pitchFamily="34" charset="0"/>
              <a:buChar char="•"/>
            </a:pPr>
            <a:r>
              <a:rPr lang="en-US" b="1" dirty="0"/>
              <a:t>Less reduction in weight gain after castration compared to surgical or latex-band</a:t>
            </a:r>
          </a:p>
          <a:p>
            <a:endParaRPr lang="en-US" b="1" dirty="0"/>
          </a:p>
          <a:p>
            <a:r>
              <a:rPr lang="en-US" b="1" dirty="0"/>
              <a:t>DISADVANTAGES</a:t>
            </a:r>
          </a:p>
          <a:p>
            <a:pPr marL="285750" indent="-285750">
              <a:buClr>
                <a:schemeClr val="tx1"/>
              </a:buClr>
              <a:buFont typeface="Arial" panose="020B0604020202020204" pitchFamily="34" charset="0"/>
              <a:buChar char="•"/>
            </a:pPr>
            <a:r>
              <a:rPr lang="en-US" b="1" dirty="0"/>
              <a:t>Slow to perform and requires expertise</a:t>
            </a:r>
          </a:p>
          <a:p>
            <a:pPr marL="285750" indent="-285750">
              <a:buClr>
                <a:schemeClr val="tx1"/>
              </a:buClr>
              <a:buFont typeface="Arial" panose="020B0604020202020204" pitchFamily="34" charset="0"/>
              <a:buChar char="•"/>
            </a:pPr>
            <a:r>
              <a:rPr lang="en-US" b="1" dirty="0"/>
              <a:t>Unreliable when done incorrectly, leads to stags</a:t>
            </a:r>
          </a:p>
          <a:p>
            <a:pPr marL="285750" indent="-285750">
              <a:buClr>
                <a:schemeClr val="tx1"/>
              </a:buClr>
              <a:buFont typeface="Arial" panose="020B0604020202020204" pitchFamily="34" charset="0"/>
              <a:buChar char="•"/>
            </a:pPr>
            <a:r>
              <a:rPr lang="en-US" b="1" dirty="0"/>
              <a:t>Equipment becomes ineffective after long-term use and must be replaced</a:t>
            </a:r>
          </a:p>
        </p:txBody>
      </p:sp>
    </p:spTree>
    <p:extLst>
      <p:ext uri="{BB962C8B-B14F-4D97-AF65-F5344CB8AC3E}">
        <p14:creationId xmlns:p14="http://schemas.microsoft.com/office/powerpoint/2010/main" val="942818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F136A-BC8C-4888-AC3F-A76850654016}"/>
              </a:ext>
            </a:extLst>
          </p:cNvPr>
          <p:cNvSpPr>
            <a:spLocks noGrp="1"/>
          </p:cNvSpPr>
          <p:nvPr>
            <p:ph type="ctrTitle"/>
          </p:nvPr>
        </p:nvSpPr>
        <p:spPr>
          <a:xfrm>
            <a:off x="1008783" y="547999"/>
            <a:ext cx="10572000" cy="962749"/>
          </a:xfrm>
        </p:spPr>
        <p:txBody>
          <a:bodyPr/>
          <a:lstStyle/>
          <a:p>
            <a:pPr algn="ctr"/>
            <a:r>
              <a:rPr lang="en-TT" sz="3600" dirty="0">
                <a:solidFill>
                  <a:schemeClr val="bg1">
                    <a:lumMod val="75000"/>
                    <a:lumOff val="25000"/>
                  </a:schemeClr>
                </a:solidFill>
                <a:latin typeface="Castellar" panose="020A0402060406010301" pitchFamily="18" charset="0"/>
              </a:rPr>
              <a:t>PAIN MANAGEMENT WHEN USING THE BURDIZZO CLAMP</a:t>
            </a:r>
          </a:p>
        </p:txBody>
      </p:sp>
      <p:sp>
        <p:nvSpPr>
          <p:cNvPr id="3" name="Subtitle 2">
            <a:extLst>
              <a:ext uri="{FF2B5EF4-FFF2-40B4-BE49-F238E27FC236}">
                <a16:creationId xmlns:a16="http://schemas.microsoft.com/office/drawing/2014/main" id="{75BC4292-2FB3-4D01-80F8-42D30DC44D53}"/>
              </a:ext>
            </a:extLst>
          </p:cNvPr>
          <p:cNvSpPr>
            <a:spLocks noGrp="1"/>
          </p:cNvSpPr>
          <p:nvPr>
            <p:ph type="subTitle" idx="1"/>
          </p:nvPr>
        </p:nvSpPr>
        <p:spPr>
          <a:xfrm>
            <a:off x="159027" y="1682883"/>
            <a:ext cx="11633791" cy="5082353"/>
          </a:xfrm>
        </p:spPr>
        <p:txBody>
          <a:bodyPr/>
          <a:lstStyle/>
          <a:p>
            <a:pPr marL="285750" indent="-285750">
              <a:buClr>
                <a:schemeClr val="tx1"/>
              </a:buClr>
              <a:buFont typeface="Arial" panose="020B0604020202020204" pitchFamily="34" charset="0"/>
              <a:buChar char="•"/>
            </a:pPr>
            <a:r>
              <a:rPr lang="en-US" b="1" dirty="0"/>
              <a:t>Local anaesthesia (e.g. Lidocaine 2%) plus a non-steroidal anti-inflammatory drug are needed to eliminate acute pain caused by Burdizzo castration</a:t>
            </a:r>
          </a:p>
          <a:p>
            <a:pPr>
              <a:buClr>
                <a:schemeClr val="tx1"/>
              </a:buClr>
            </a:pPr>
            <a:endParaRPr lang="en-US" b="1" dirty="0"/>
          </a:p>
          <a:p>
            <a:pPr marL="285750" indent="-285750">
              <a:buClr>
                <a:schemeClr val="tx1"/>
              </a:buClr>
              <a:buFont typeface="Arial" panose="020B0604020202020204" pitchFamily="34" charset="0"/>
              <a:buChar char="•"/>
            </a:pPr>
            <a:r>
              <a:rPr lang="en-US" b="1" dirty="0"/>
              <a:t>Acute pain caused by Burdizzo clamps is less than that caused by surgical, rubber-ring or latex-band castration</a:t>
            </a:r>
          </a:p>
          <a:p>
            <a:endParaRPr lang="en-US" b="1" dirty="0"/>
          </a:p>
        </p:txBody>
      </p:sp>
    </p:spTree>
    <p:extLst>
      <p:ext uri="{BB962C8B-B14F-4D97-AF65-F5344CB8AC3E}">
        <p14:creationId xmlns:p14="http://schemas.microsoft.com/office/powerpoint/2010/main" val="3176253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F136A-BC8C-4888-AC3F-A76850654016}"/>
              </a:ext>
            </a:extLst>
          </p:cNvPr>
          <p:cNvSpPr>
            <a:spLocks noGrp="1"/>
          </p:cNvSpPr>
          <p:nvPr>
            <p:ph type="ctrTitle"/>
          </p:nvPr>
        </p:nvSpPr>
        <p:spPr>
          <a:xfrm>
            <a:off x="1088296" y="-130839"/>
            <a:ext cx="10572000" cy="962749"/>
          </a:xfrm>
        </p:spPr>
        <p:txBody>
          <a:bodyPr/>
          <a:lstStyle/>
          <a:p>
            <a:pPr algn="ctr"/>
            <a:r>
              <a:rPr lang="en-TT" sz="3600" dirty="0">
                <a:solidFill>
                  <a:schemeClr val="bg1">
                    <a:lumMod val="75000"/>
                    <a:lumOff val="25000"/>
                  </a:schemeClr>
                </a:solidFill>
                <a:latin typeface="Castellar" panose="020A0402060406010301" pitchFamily="18" charset="0"/>
              </a:rPr>
              <a:t>PRINCIPLE OF THE BURDIZZO CLAMP</a:t>
            </a:r>
          </a:p>
        </p:txBody>
      </p:sp>
      <p:pic>
        <p:nvPicPr>
          <p:cNvPr id="5" name="Picture 4">
            <a:extLst>
              <a:ext uri="{FF2B5EF4-FFF2-40B4-BE49-F238E27FC236}">
                <a16:creationId xmlns:a16="http://schemas.microsoft.com/office/drawing/2014/main" id="{9998114D-A532-4799-A45A-59E525263E24}"/>
              </a:ext>
            </a:extLst>
          </p:cNvPr>
          <p:cNvPicPr>
            <a:picLocks noChangeAspect="1"/>
          </p:cNvPicPr>
          <p:nvPr/>
        </p:nvPicPr>
        <p:blipFill>
          <a:blip r:embed="rId2"/>
          <a:stretch>
            <a:fillRect/>
          </a:stretch>
        </p:blipFill>
        <p:spPr>
          <a:xfrm>
            <a:off x="344555" y="1132487"/>
            <a:ext cx="3057939" cy="4227601"/>
          </a:xfrm>
          <a:prstGeom prst="rect">
            <a:avLst/>
          </a:prstGeom>
        </p:spPr>
      </p:pic>
      <p:pic>
        <p:nvPicPr>
          <p:cNvPr id="7" name="Picture 6">
            <a:extLst>
              <a:ext uri="{FF2B5EF4-FFF2-40B4-BE49-F238E27FC236}">
                <a16:creationId xmlns:a16="http://schemas.microsoft.com/office/drawing/2014/main" id="{0603B246-D441-4858-9B50-F9564AECE0CB}"/>
              </a:ext>
            </a:extLst>
          </p:cNvPr>
          <p:cNvPicPr>
            <a:picLocks noChangeAspect="1"/>
          </p:cNvPicPr>
          <p:nvPr/>
        </p:nvPicPr>
        <p:blipFill>
          <a:blip r:embed="rId3"/>
          <a:stretch>
            <a:fillRect/>
          </a:stretch>
        </p:blipFill>
        <p:spPr>
          <a:xfrm>
            <a:off x="8030818" y="1146678"/>
            <a:ext cx="3340376" cy="4227601"/>
          </a:xfrm>
          <a:prstGeom prst="rect">
            <a:avLst/>
          </a:prstGeom>
        </p:spPr>
      </p:pic>
      <p:cxnSp>
        <p:nvCxnSpPr>
          <p:cNvPr id="9" name="Straight Arrow Connector 8">
            <a:extLst>
              <a:ext uri="{FF2B5EF4-FFF2-40B4-BE49-F238E27FC236}">
                <a16:creationId xmlns:a16="http://schemas.microsoft.com/office/drawing/2014/main" id="{A1D3F41D-F96B-40FA-8FB1-C496E4BBD87B}"/>
              </a:ext>
            </a:extLst>
          </p:cNvPr>
          <p:cNvCxnSpPr>
            <a:cxnSpLocks/>
          </p:cNvCxnSpPr>
          <p:nvPr/>
        </p:nvCxnSpPr>
        <p:spPr>
          <a:xfrm>
            <a:off x="7805530" y="2862470"/>
            <a:ext cx="1524001" cy="0"/>
          </a:xfrm>
          <a:prstGeom prst="straightConnector1">
            <a:avLst/>
          </a:prstGeom>
          <a:ln w="76200">
            <a:solidFill>
              <a:schemeClr val="accent6">
                <a:lumMod val="75000"/>
              </a:schemeClr>
            </a:solidFill>
            <a:tailEnd type="triangle"/>
          </a:ln>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1862300C-5F71-4049-8893-B6920B93FD2E}"/>
              </a:ext>
            </a:extLst>
          </p:cNvPr>
          <p:cNvSpPr txBox="1"/>
          <p:nvPr/>
        </p:nvSpPr>
        <p:spPr>
          <a:xfrm>
            <a:off x="6135756" y="2614147"/>
            <a:ext cx="1577009" cy="646331"/>
          </a:xfrm>
          <a:prstGeom prst="rect">
            <a:avLst/>
          </a:prstGeom>
          <a:noFill/>
          <a:ln w="38100">
            <a:solidFill>
              <a:schemeClr val="bg1"/>
            </a:solidFill>
          </a:ln>
        </p:spPr>
        <p:txBody>
          <a:bodyPr wrap="square" rtlCol="0">
            <a:spAutoFit/>
          </a:bodyPr>
          <a:lstStyle/>
          <a:p>
            <a:r>
              <a:rPr lang="en-TT" b="1" dirty="0">
                <a:solidFill>
                  <a:schemeClr val="bg1">
                    <a:lumMod val="75000"/>
                    <a:lumOff val="25000"/>
                  </a:schemeClr>
                </a:solidFill>
              </a:rPr>
              <a:t>Staggered crush sites</a:t>
            </a:r>
          </a:p>
        </p:txBody>
      </p:sp>
      <p:sp>
        <p:nvSpPr>
          <p:cNvPr id="12" name="TextBox 11">
            <a:extLst>
              <a:ext uri="{FF2B5EF4-FFF2-40B4-BE49-F238E27FC236}">
                <a16:creationId xmlns:a16="http://schemas.microsoft.com/office/drawing/2014/main" id="{5E630C14-A04B-4BF1-A66D-0CFB20ED98B8}"/>
              </a:ext>
            </a:extLst>
          </p:cNvPr>
          <p:cNvSpPr txBox="1"/>
          <p:nvPr/>
        </p:nvSpPr>
        <p:spPr>
          <a:xfrm>
            <a:off x="8030818" y="5501813"/>
            <a:ext cx="3949148" cy="923330"/>
          </a:xfrm>
          <a:prstGeom prst="rect">
            <a:avLst/>
          </a:prstGeom>
          <a:noFill/>
        </p:spPr>
        <p:txBody>
          <a:bodyPr wrap="square" rtlCol="0">
            <a:spAutoFit/>
          </a:bodyPr>
          <a:lstStyle/>
          <a:p>
            <a:r>
              <a:rPr lang="en-TT" b="1" dirty="0"/>
              <a:t>Staggered crush sites on “Bruce” after the Burdizzo was applied twice on each side. </a:t>
            </a:r>
          </a:p>
        </p:txBody>
      </p:sp>
      <p:sp>
        <p:nvSpPr>
          <p:cNvPr id="13" name="TextBox 12">
            <a:extLst>
              <a:ext uri="{FF2B5EF4-FFF2-40B4-BE49-F238E27FC236}">
                <a16:creationId xmlns:a16="http://schemas.microsoft.com/office/drawing/2014/main" id="{662EEDFC-2069-4B9F-A125-808E66071FAD}"/>
              </a:ext>
            </a:extLst>
          </p:cNvPr>
          <p:cNvSpPr txBox="1"/>
          <p:nvPr/>
        </p:nvSpPr>
        <p:spPr>
          <a:xfrm>
            <a:off x="344555" y="5567872"/>
            <a:ext cx="5618923" cy="1477328"/>
          </a:xfrm>
          <a:prstGeom prst="rect">
            <a:avLst/>
          </a:prstGeom>
          <a:noFill/>
        </p:spPr>
        <p:txBody>
          <a:bodyPr wrap="square" rtlCol="0">
            <a:spAutoFit/>
          </a:bodyPr>
          <a:lstStyle/>
          <a:p>
            <a:r>
              <a:rPr lang="en-GB" b="1" dirty="0"/>
              <a:t>The Burdizzo (emasculatome) method crushes the blood vessels within the spermatic cord, shuts off blood supply to the testicle resulting in its atrophy and resorption when properly applied. </a:t>
            </a:r>
            <a:endParaRPr lang="en-TT" b="1" dirty="0"/>
          </a:p>
          <a:p>
            <a:endParaRPr lang="en-TT" dirty="0"/>
          </a:p>
        </p:txBody>
      </p:sp>
    </p:spTree>
    <p:extLst>
      <p:ext uri="{BB962C8B-B14F-4D97-AF65-F5344CB8AC3E}">
        <p14:creationId xmlns:p14="http://schemas.microsoft.com/office/powerpoint/2010/main" val="26281784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0F0F0"/>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Quotable</Template>
  <TotalTime>1302</TotalTime>
  <Words>375</Words>
  <Application>Microsoft Office PowerPoint</Application>
  <PresentationFormat>Widescreen</PresentationFormat>
  <Paragraphs>26</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Castellar</vt:lpstr>
      <vt:lpstr>Century Gothic</vt:lpstr>
      <vt:lpstr>Wingdings 2</vt:lpstr>
      <vt:lpstr>Quotable</vt:lpstr>
      <vt:lpstr>CASTRATION Procedure USING THE BURDIZZO CLAMP</vt:lpstr>
      <vt:lpstr>ADVANTAGES and disadvantages OF USING THE BURDIZZO CLAMP</vt:lpstr>
      <vt:lpstr>PAIN MANAGEMENT WHEN USING THE BURDIZZO CLAMP</vt:lpstr>
      <vt:lpstr>PRINCIPLE OF THE BURDIZZO CLAMP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CASTRATION Procedure USING THE BURDIZZO CLAMP</dc:title>
  <dc:creator>aliyyah.khan</dc:creator>
  <cp:lastModifiedBy>Sunita Ramoutarsingh</cp:lastModifiedBy>
  <cp:revision>10</cp:revision>
  <dcterms:created xsi:type="dcterms:W3CDTF">2017-10-03T22:59:30Z</dcterms:created>
  <dcterms:modified xsi:type="dcterms:W3CDTF">2017-10-05T01:37:21Z</dcterms:modified>
</cp:coreProperties>
</file>