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sldIdLst>
    <p:sldId id="260" r:id="rId2"/>
    <p:sldId id="257" r:id="rId3"/>
    <p:sldId id="258" r:id="rId4"/>
    <p:sldId id="265" r:id="rId5"/>
    <p:sldId id="259" r:id="rId6"/>
    <p:sldId id="262" r:id="rId7"/>
    <p:sldId id="263" r:id="rId8"/>
    <p:sldId id="261" r:id="rId9"/>
    <p:sldId id="264"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92847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680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5286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92685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713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24813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081197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3705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15842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0973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778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0936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5809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68500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2116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61011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26548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1241057"/>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CEAAF-2C93-4CA0-8C09-D9F23FE95F66}"/>
              </a:ext>
            </a:extLst>
          </p:cNvPr>
          <p:cNvSpPr>
            <a:spLocks noGrp="1"/>
          </p:cNvSpPr>
          <p:nvPr>
            <p:ph type="title"/>
          </p:nvPr>
        </p:nvSpPr>
        <p:spPr>
          <a:xfrm>
            <a:off x="2141950" y="471992"/>
            <a:ext cx="8870606" cy="2403798"/>
          </a:xfrm>
        </p:spPr>
        <p:txBody>
          <a:bodyPr/>
          <a:lstStyle/>
          <a:p>
            <a:pPr algn="ctr"/>
            <a:r>
              <a:rPr lang="en-TT" b="1" u="sng" dirty="0">
                <a:latin typeface="Baskerville Old Face" panose="02020602080505020303" pitchFamily="18" charset="0"/>
              </a:rPr>
              <a:t>palmar digital neurectomy:</a:t>
            </a:r>
            <a:br>
              <a:rPr lang="en-TT" b="1" u="sng" dirty="0">
                <a:latin typeface="Baskerville Old Face" panose="02020602080505020303" pitchFamily="18" charset="0"/>
              </a:rPr>
            </a:br>
            <a:r>
              <a:rPr lang="en-TT" b="1" u="sng" dirty="0" err="1">
                <a:latin typeface="Baskerville Old Face" panose="02020602080505020303" pitchFamily="18" charset="0"/>
              </a:rPr>
              <a:t>PrE</a:t>
            </a:r>
            <a:r>
              <a:rPr lang="en-TT" b="1" u="sng" dirty="0">
                <a:latin typeface="Baskerville Old Face" panose="02020602080505020303" pitchFamily="18" charset="0"/>
              </a:rPr>
              <a:t>-Operation</a:t>
            </a:r>
            <a:endParaRPr lang="en-TT" dirty="0"/>
          </a:p>
        </p:txBody>
      </p:sp>
      <p:pic>
        <p:nvPicPr>
          <p:cNvPr id="8" name="Picture 7">
            <a:extLst>
              <a:ext uri="{FF2B5EF4-FFF2-40B4-BE49-F238E27FC236}">
                <a16:creationId xmlns:a16="http://schemas.microsoft.com/office/drawing/2014/main" id="{5D2E4660-8C89-4C3C-9AC4-4FAE2A4698FF}"/>
              </a:ext>
            </a:extLst>
          </p:cNvPr>
          <p:cNvPicPr>
            <a:picLocks noChangeAspect="1"/>
          </p:cNvPicPr>
          <p:nvPr/>
        </p:nvPicPr>
        <p:blipFill>
          <a:blip r:embed="rId2"/>
          <a:stretch>
            <a:fillRect/>
          </a:stretch>
        </p:blipFill>
        <p:spPr>
          <a:xfrm>
            <a:off x="3733386" y="2650503"/>
            <a:ext cx="5079310" cy="3959462"/>
          </a:xfrm>
          <a:prstGeom prst="rect">
            <a:avLst/>
          </a:prstGeom>
        </p:spPr>
      </p:pic>
    </p:spTree>
    <p:extLst>
      <p:ext uri="{BB962C8B-B14F-4D97-AF65-F5344CB8AC3E}">
        <p14:creationId xmlns:p14="http://schemas.microsoft.com/office/powerpoint/2010/main" val="3074929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1373326" y="0"/>
            <a:ext cx="9135648" cy="1507067"/>
          </a:xfrm>
        </p:spPr>
        <p:txBody>
          <a:bodyPr>
            <a:normAutofit/>
          </a:bodyPr>
          <a:lstStyle/>
          <a:p>
            <a:pPr algn="ctr"/>
            <a:r>
              <a:rPr lang="en-TT" dirty="0">
                <a:latin typeface="Franklin Gothic Heavy" panose="020B0903020102020204" pitchFamily="34" charset="0"/>
              </a:rPr>
              <a:t>PALMAR DIGITAL NERVE BLOCK</a:t>
            </a:r>
          </a:p>
        </p:txBody>
      </p:sp>
      <p:pic>
        <p:nvPicPr>
          <p:cNvPr id="6" name="Picture 5">
            <a:extLst>
              <a:ext uri="{FF2B5EF4-FFF2-40B4-BE49-F238E27FC236}">
                <a16:creationId xmlns:a16="http://schemas.microsoft.com/office/drawing/2014/main" id="{D7CD1203-412A-4B68-848C-99E66C87B797}"/>
              </a:ext>
            </a:extLst>
          </p:cNvPr>
          <p:cNvPicPr>
            <a:picLocks noChangeAspect="1"/>
          </p:cNvPicPr>
          <p:nvPr/>
        </p:nvPicPr>
        <p:blipFill>
          <a:blip r:embed="rId2"/>
          <a:stretch>
            <a:fillRect/>
          </a:stretch>
        </p:blipFill>
        <p:spPr>
          <a:xfrm>
            <a:off x="2041660" y="1334788"/>
            <a:ext cx="7798980" cy="5026255"/>
          </a:xfrm>
          <a:prstGeom prst="rect">
            <a:avLst/>
          </a:prstGeom>
        </p:spPr>
      </p:pic>
    </p:spTree>
    <p:extLst>
      <p:ext uri="{BB962C8B-B14F-4D97-AF65-F5344CB8AC3E}">
        <p14:creationId xmlns:p14="http://schemas.microsoft.com/office/powerpoint/2010/main" val="1220154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869743" y="379158"/>
            <a:ext cx="9135648" cy="1507067"/>
          </a:xfrm>
        </p:spPr>
        <p:txBody>
          <a:bodyPr>
            <a:normAutofit fontScale="90000"/>
          </a:bodyPr>
          <a:lstStyle/>
          <a:p>
            <a:pPr algn="ctr"/>
            <a:r>
              <a:rPr lang="en-TT" dirty="0">
                <a:latin typeface="Franklin Gothic Heavy" panose="020B0903020102020204" pitchFamily="34" charset="0"/>
              </a:rPr>
              <a:t>INDICATIONS FOR PERFOMRING THE PALMAR (posterior) DIGITAL NEURECTOMY</a:t>
            </a:r>
          </a:p>
        </p:txBody>
      </p:sp>
      <p:sp>
        <p:nvSpPr>
          <p:cNvPr id="3" name="Content Placeholder 2">
            <a:extLst>
              <a:ext uri="{FF2B5EF4-FFF2-40B4-BE49-F238E27FC236}">
                <a16:creationId xmlns:a16="http://schemas.microsoft.com/office/drawing/2014/main" id="{DD5BBA6B-8748-4D70-9789-B9608B874552}"/>
              </a:ext>
            </a:extLst>
          </p:cNvPr>
          <p:cNvSpPr>
            <a:spLocks noGrp="1"/>
          </p:cNvSpPr>
          <p:nvPr>
            <p:ph idx="1"/>
          </p:nvPr>
        </p:nvSpPr>
        <p:spPr>
          <a:xfrm>
            <a:off x="869743" y="2054088"/>
            <a:ext cx="8534400" cy="4022772"/>
          </a:xfrm>
        </p:spPr>
        <p:txBody>
          <a:bodyPr>
            <a:normAutofit fontScale="85000" lnSpcReduction="10000"/>
          </a:bodyPr>
          <a:lstStyle/>
          <a:p>
            <a:r>
              <a:rPr lang="en-US" sz="2400" dirty="0">
                <a:latin typeface="Bell MT" panose="02020503060305020303" pitchFamily="18" charset="0"/>
              </a:rPr>
              <a:t>Neurectomy of the palmar digital nerves is occasionally required to allow horses with chronic heel pain the opportunity to remain athletically sound. A variety of diseases or syndromes can contribute to chronic heel pain, the most common of which is pain associated with structures in the region of the navicular bone. Other indications of this surgery include:</a:t>
            </a:r>
          </a:p>
          <a:p>
            <a:r>
              <a:rPr lang="en-US" sz="2400" dirty="0">
                <a:latin typeface="Bell MT" panose="02020503060305020303" pitchFamily="18" charset="0"/>
              </a:rPr>
              <a:t>Selected lateral-wing fractures of the distal phalanx</a:t>
            </a:r>
          </a:p>
          <a:p>
            <a:r>
              <a:rPr lang="en-US" sz="2400" dirty="0">
                <a:latin typeface="Bell MT" panose="02020503060305020303" pitchFamily="18" charset="0"/>
              </a:rPr>
              <a:t>Calcification of the collateral cartilages of the distal phalanx</a:t>
            </a:r>
          </a:p>
          <a:p>
            <a:r>
              <a:rPr lang="en-US" sz="2400" dirty="0">
                <a:latin typeface="Bell MT" panose="02020503060305020303" pitchFamily="18" charset="0"/>
              </a:rPr>
              <a:t>Despite aggressive treatment with intra-articular or intrabursal injections, therapeutic shoeing, and systemic anti-inflammatory agents, a significant number of horses either fail to respond to treatment or respond temporarily, necessitating consideration of palmar digital neurectomy as a final treatment option. </a:t>
            </a:r>
          </a:p>
          <a:p>
            <a:endParaRPr lang="en-TT" dirty="0"/>
          </a:p>
        </p:txBody>
      </p:sp>
    </p:spTree>
    <p:extLst>
      <p:ext uri="{BB962C8B-B14F-4D97-AF65-F5344CB8AC3E}">
        <p14:creationId xmlns:p14="http://schemas.microsoft.com/office/powerpoint/2010/main" val="3814425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1121535" y="286392"/>
            <a:ext cx="9135648" cy="1507067"/>
          </a:xfrm>
        </p:spPr>
        <p:txBody>
          <a:bodyPr/>
          <a:lstStyle/>
          <a:p>
            <a:pPr algn="ctr"/>
            <a:r>
              <a:rPr lang="en-TT" dirty="0">
                <a:latin typeface="Franklin Gothic Heavy" panose="020B0903020102020204" pitchFamily="34" charset="0"/>
              </a:rPr>
              <a:t>ANATOMY</a:t>
            </a:r>
          </a:p>
        </p:txBody>
      </p:sp>
      <p:sp>
        <p:nvSpPr>
          <p:cNvPr id="3" name="Content Placeholder 2">
            <a:extLst>
              <a:ext uri="{FF2B5EF4-FFF2-40B4-BE49-F238E27FC236}">
                <a16:creationId xmlns:a16="http://schemas.microsoft.com/office/drawing/2014/main" id="{DD5BBA6B-8748-4D70-9789-B9608B874552}"/>
              </a:ext>
            </a:extLst>
          </p:cNvPr>
          <p:cNvSpPr>
            <a:spLocks noGrp="1"/>
          </p:cNvSpPr>
          <p:nvPr>
            <p:ph idx="1"/>
          </p:nvPr>
        </p:nvSpPr>
        <p:spPr>
          <a:xfrm>
            <a:off x="1280560" y="728871"/>
            <a:ext cx="8534400" cy="4022772"/>
          </a:xfrm>
        </p:spPr>
        <p:txBody>
          <a:bodyPr>
            <a:normAutofit/>
          </a:bodyPr>
          <a:lstStyle/>
          <a:p>
            <a:r>
              <a:rPr lang="en-TT" dirty="0">
                <a:latin typeface="Bell MT" panose="02020503060305020303" pitchFamily="18" charset="0"/>
              </a:rPr>
              <a:t>The lateral and medial palmar digital nerves are continuous of the lateral and medial palmar nerves. The palmar digital nerve is identified just palmar to the digital artery, approximately 0.5cm below the skin surface and deep to the ligament of the ergot. At the fetlock, the medial and lateral palmar nerves each give rise to dorsal branches. </a:t>
            </a:r>
          </a:p>
        </p:txBody>
      </p:sp>
    </p:spTree>
    <p:extLst>
      <p:ext uri="{BB962C8B-B14F-4D97-AF65-F5344CB8AC3E}">
        <p14:creationId xmlns:p14="http://schemas.microsoft.com/office/powerpoint/2010/main" val="3717183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1121535" y="212035"/>
            <a:ext cx="9135648" cy="892311"/>
          </a:xfrm>
        </p:spPr>
        <p:txBody>
          <a:bodyPr/>
          <a:lstStyle/>
          <a:p>
            <a:pPr algn="ctr"/>
            <a:r>
              <a:rPr lang="en-TT" dirty="0">
                <a:latin typeface="Franklin Gothic Heavy" panose="020B0903020102020204" pitchFamily="34" charset="0"/>
              </a:rPr>
              <a:t>ANATOMY</a:t>
            </a:r>
          </a:p>
        </p:txBody>
      </p:sp>
      <p:pic>
        <p:nvPicPr>
          <p:cNvPr id="7" name="Picture 6">
            <a:extLst>
              <a:ext uri="{FF2B5EF4-FFF2-40B4-BE49-F238E27FC236}">
                <a16:creationId xmlns:a16="http://schemas.microsoft.com/office/drawing/2014/main" id="{4A8D6DF3-3468-41BE-B07C-A799B659DC78}"/>
              </a:ext>
            </a:extLst>
          </p:cNvPr>
          <p:cNvPicPr>
            <a:picLocks noChangeAspect="1"/>
          </p:cNvPicPr>
          <p:nvPr/>
        </p:nvPicPr>
        <p:blipFill>
          <a:blip r:embed="rId2"/>
          <a:stretch>
            <a:fillRect/>
          </a:stretch>
        </p:blipFill>
        <p:spPr>
          <a:xfrm>
            <a:off x="398473" y="1332858"/>
            <a:ext cx="5290886" cy="5220341"/>
          </a:xfrm>
          <a:prstGeom prst="rect">
            <a:avLst/>
          </a:prstGeom>
        </p:spPr>
      </p:pic>
      <p:pic>
        <p:nvPicPr>
          <p:cNvPr id="9" name="Picture 8">
            <a:extLst>
              <a:ext uri="{FF2B5EF4-FFF2-40B4-BE49-F238E27FC236}">
                <a16:creationId xmlns:a16="http://schemas.microsoft.com/office/drawing/2014/main" id="{B661B4A1-B78D-4348-A489-1EA72465A1AE}"/>
              </a:ext>
            </a:extLst>
          </p:cNvPr>
          <p:cNvPicPr>
            <a:picLocks noChangeAspect="1"/>
          </p:cNvPicPr>
          <p:nvPr/>
        </p:nvPicPr>
        <p:blipFill>
          <a:blip r:embed="rId3"/>
          <a:stretch>
            <a:fillRect/>
          </a:stretch>
        </p:blipFill>
        <p:spPr>
          <a:xfrm>
            <a:off x="7182677" y="1104346"/>
            <a:ext cx="4822317" cy="5523845"/>
          </a:xfrm>
          <a:prstGeom prst="rect">
            <a:avLst/>
          </a:prstGeom>
        </p:spPr>
      </p:pic>
    </p:spTree>
    <p:extLst>
      <p:ext uri="{BB962C8B-B14F-4D97-AF65-F5344CB8AC3E}">
        <p14:creationId xmlns:p14="http://schemas.microsoft.com/office/powerpoint/2010/main" val="3383655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1373326" y="0"/>
            <a:ext cx="9135648" cy="1507067"/>
          </a:xfrm>
        </p:spPr>
        <p:txBody>
          <a:bodyPr>
            <a:normAutofit/>
          </a:bodyPr>
          <a:lstStyle/>
          <a:p>
            <a:pPr algn="ctr"/>
            <a:r>
              <a:rPr lang="en-TT" dirty="0">
                <a:latin typeface="Franklin Gothic Heavy" panose="020B0903020102020204" pitchFamily="34" charset="0"/>
              </a:rPr>
              <a:t>DRUGS NEEDED TO PERFORM A PALMAR DIGITAL NEURCETOMY</a:t>
            </a:r>
          </a:p>
        </p:txBody>
      </p:sp>
      <p:sp>
        <p:nvSpPr>
          <p:cNvPr id="3" name="Content Placeholder 2">
            <a:extLst>
              <a:ext uri="{FF2B5EF4-FFF2-40B4-BE49-F238E27FC236}">
                <a16:creationId xmlns:a16="http://schemas.microsoft.com/office/drawing/2014/main" id="{DD5BBA6B-8748-4D70-9789-B9608B874552}"/>
              </a:ext>
            </a:extLst>
          </p:cNvPr>
          <p:cNvSpPr>
            <a:spLocks noGrp="1"/>
          </p:cNvSpPr>
          <p:nvPr>
            <p:ph idx="1"/>
          </p:nvPr>
        </p:nvSpPr>
        <p:spPr>
          <a:xfrm>
            <a:off x="1139686" y="513884"/>
            <a:ext cx="8494643" cy="4094922"/>
          </a:xfrm>
        </p:spPr>
        <p:txBody>
          <a:bodyPr>
            <a:normAutofit/>
          </a:bodyPr>
          <a:lstStyle/>
          <a:p>
            <a:r>
              <a:rPr lang="en-TT" b="1" dirty="0">
                <a:latin typeface="Bell MT" panose="02020503060305020303" pitchFamily="18" charset="0"/>
              </a:rPr>
              <a:t>SEDATION:</a:t>
            </a:r>
          </a:p>
          <a:p>
            <a:pPr lvl="1"/>
            <a:r>
              <a:rPr lang="en-US" b="1" u="sng" dirty="0">
                <a:latin typeface="Bell MT" panose="02020503060305020303" pitchFamily="18" charset="0"/>
              </a:rPr>
              <a:t>For standing procedure:</a:t>
            </a:r>
            <a:r>
              <a:rPr lang="en-US" dirty="0">
                <a:latin typeface="Bell MT" panose="02020503060305020303" pitchFamily="18" charset="0"/>
              </a:rPr>
              <a:t> Depending on the temperament of the horse, mild sedation may be necessary. 3 mg Detomidine is typically given intravenously immediately prior to surgery. </a:t>
            </a:r>
          </a:p>
          <a:p>
            <a:pPr lvl="1"/>
            <a:r>
              <a:rPr lang="en-US" dirty="0">
                <a:latin typeface="Bell MT" panose="02020503060305020303" pitchFamily="18" charset="0"/>
              </a:rPr>
              <a:t>Detomodine hydrochloride is a sedative with analgesic properties. The dose-dependent sedative and analgesic effects reduce production of excitatory neurotransmitters, thereby calming the horse. </a:t>
            </a:r>
            <a:endParaRPr lang="en-TT" dirty="0">
              <a:latin typeface="Bell MT" panose="02020503060305020303" pitchFamily="18" charset="0"/>
            </a:endParaRPr>
          </a:p>
        </p:txBody>
      </p:sp>
      <p:pic>
        <p:nvPicPr>
          <p:cNvPr id="7" name="Picture 6">
            <a:extLst>
              <a:ext uri="{FF2B5EF4-FFF2-40B4-BE49-F238E27FC236}">
                <a16:creationId xmlns:a16="http://schemas.microsoft.com/office/drawing/2014/main" id="{BE48113A-32CB-4AA9-A18A-DEEE85F4FBA0}"/>
              </a:ext>
            </a:extLst>
          </p:cNvPr>
          <p:cNvPicPr>
            <a:picLocks noChangeAspect="1"/>
          </p:cNvPicPr>
          <p:nvPr/>
        </p:nvPicPr>
        <p:blipFill>
          <a:blip r:embed="rId2"/>
          <a:stretch>
            <a:fillRect/>
          </a:stretch>
        </p:blipFill>
        <p:spPr>
          <a:xfrm>
            <a:off x="6374296" y="3643198"/>
            <a:ext cx="5618922" cy="2958984"/>
          </a:xfrm>
          <a:prstGeom prst="rect">
            <a:avLst/>
          </a:prstGeom>
        </p:spPr>
      </p:pic>
      <p:pic>
        <p:nvPicPr>
          <p:cNvPr id="9" name="Picture 8">
            <a:extLst>
              <a:ext uri="{FF2B5EF4-FFF2-40B4-BE49-F238E27FC236}">
                <a16:creationId xmlns:a16="http://schemas.microsoft.com/office/drawing/2014/main" id="{5EEA4CC9-B669-425F-A7C3-5988827142E3}"/>
              </a:ext>
            </a:extLst>
          </p:cNvPr>
          <p:cNvPicPr>
            <a:picLocks noChangeAspect="1"/>
          </p:cNvPicPr>
          <p:nvPr/>
        </p:nvPicPr>
        <p:blipFill rotWithShape="1">
          <a:blip r:embed="rId3"/>
          <a:srcRect l="1866" t="8733" r="1801" b="11701"/>
          <a:stretch/>
        </p:blipFill>
        <p:spPr>
          <a:xfrm>
            <a:off x="468001" y="4015408"/>
            <a:ext cx="5473149" cy="2425148"/>
          </a:xfrm>
          <a:prstGeom prst="rect">
            <a:avLst/>
          </a:prstGeom>
        </p:spPr>
      </p:pic>
    </p:spTree>
    <p:extLst>
      <p:ext uri="{BB962C8B-B14F-4D97-AF65-F5344CB8AC3E}">
        <p14:creationId xmlns:p14="http://schemas.microsoft.com/office/powerpoint/2010/main" val="955723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1373326" y="0"/>
            <a:ext cx="9135648" cy="1507067"/>
          </a:xfrm>
        </p:spPr>
        <p:txBody>
          <a:bodyPr>
            <a:normAutofit/>
          </a:bodyPr>
          <a:lstStyle/>
          <a:p>
            <a:pPr algn="ctr"/>
            <a:r>
              <a:rPr lang="en-TT" dirty="0">
                <a:latin typeface="Franklin Gothic Heavy" panose="020B0903020102020204" pitchFamily="34" charset="0"/>
              </a:rPr>
              <a:t>DRUGS NEEDED TO PERFORM A PALMAR DIGITAL NEURCETOMY</a:t>
            </a:r>
          </a:p>
        </p:txBody>
      </p:sp>
      <p:sp>
        <p:nvSpPr>
          <p:cNvPr id="3" name="Content Placeholder 2">
            <a:extLst>
              <a:ext uri="{FF2B5EF4-FFF2-40B4-BE49-F238E27FC236}">
                <a16:creationId xmlns:a16="http://schemas.microsoft.com/office/drawing/2014/main" id="{DD5BBA6B-8748-4D70-9789-B9608B874552}"/>
              </a:ext>
            </a:extLst>
          </p:cNvPr>
          <p:cNvSpPr>
            <a:spLocks noGrp="1"/>
          </p:cNvSpPr>
          <p:nvPr>
            <p:ph idx="1"/>
          </p:nvPr>
        </p:nvSpPr>
        <p:spPr>
          <a:xfrm>
            <a:off x="662607" y="1334789"/>
            <a:ext cx="8494643" cy="4094922"/>
          </a:xfrm>
        </p:spPr>
        <p:txBody>
          <a:bodyPr>
            <a:normAutofit/>
          </a:bodyPr>
          <a:lstStyle/>
          <a:p>
            <a:r>
              <a:rPr lang="en-TT" b="1" dirty="0">
                <a:latin typeface="Bell MT" panose="02020503060305020303" pitchFamily="18" charset="0"/>
              </a:rPr>
              <a:t>SEDATION:</a:t>
            </a:r>
          </a:p>
          <a:p>
            <a:pPr lvl="1"/>
            <a:r>
              <a:rPr lang="en-TT" b="1" u="sng" dirty="0">
                <a:latin typeface="Bell MT" panose="02020503060305020303" pitchFamily="18" charset="0"/>
              </a:rPr>
              <a:t>Intended lateral recumbency procedure</a:t>
            </a:r>
            <a:r>
              <a:rPr lang="en-TT" b="1" dirty="0">
                <a:latin typeface="Bell MT" panose="02020503060305020303" pitchFamily="18" charset="0"/>
              </a:rPr>
              <a:t>: Sedation is achieved by using Xylazine 2% at a dose of 1mg/kg IV as well as Ketamine 10% at a dose of 2mg/kg IV. </a:t>
            </a:r>
          </a:p>
          <a:p>
            <a:pPr marL="0" indent="0">
              <a:buNone/>
            </a:pPr>
            <a:endParaRPr lang="en-TT" b="1" dirty="0">
              <a:latin typeface="Bell MT" panose="02020503060305020303" pitchFamily="18" charset="0"/>
            </a:endParaRPr>
          </a:p>
        </p:txBody>
      </p:sp>
    </p:spTree>
    <p:extLst>
      <p:ext uri="{BB962C8B-B14F-4D97-AF65-F5344CB8AC3E}">
        <p14:creationId xmlns:p14="http://schemas.microsoft.com/office/powerpoint/2010/main" val="1576253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1373326" y="0"/>
            <a:ext cx="9135648" cy="1507067"/>
          </a:xfrm>
        </p:spPr>
        <p:txBody>
          <a:bodyPr>
            <a:normAutofit/>
          </a:bodyPr>
          <a:lstStyle/>
          <a:p>
            <a:pPr algn="ctr"/>
            <a:r>
              <a:rPr lang="en-TT" dirty="0">
                <a:latin typeface="Franklin Gothic Heavy" panose="020B0903020102020204" pitchFamily="34" charset="0"/>
              </a:rPr>
              <a:t>DRUGS NEEDED TO PERFORM A PALMAR DIGITAL NEURCETOMY</a:t>
            </a:r>
          </a:p>
        </p:txBody>
      </p:sp>
      <p:sp>
        <p:nvSpPr>
          <p:cNvPr id="3" name="Content Placeholder 2">
            <a:extLst>
              <a:ext uri="{FF2B5EF4-FFF2-40B4-BE49-F238E27FC236}">
                <a16:creationId xmlns:a16="http://schemas.microsoft.com/office/drawing/2014/main" id="{DD5BBA6B-8748-4D70-9789-B9608B874552}"/>
              </a:ext>
            </a:extLst>
          </p:cNvPr>
          <p:cNvSpPr>
            <a:spLocks noGrp="1"/>
          </p:cNvSpPr>
          <p:nvPr>
            <p:ph idx="1"/>
          </p:nvPr>
        </p:nvSpPr>
        <p:spPr>
          <a:xfrm>
            <a:off x="662607" y="1334789"/>
            <a:ext cx="8494643" cy="4094922"/>
          </a:xfrm>
        </p:spPr>
        <p:txBody>
          <a:bodyPr>
            <a:normAutofit/>
          </a:bodyPr>
          <a:lstStyle/>
          <a:p>
            <a:r>
              <a:rPr lang="en-TT" b="1" u="sng" dirty="0">
                <a:latin typeface="Bell MT" panose="02020503060305020303" pitchFamily="18" charset="0"/>
              </a:rPr>
              <a:t>MEDIAL AND LATERAL PALMAR DIGITAL NERVE ANALGESIA:</a:t>
            </a:r>
            <a:r>
              <a:rPr lang="en-TT" b="1" dirty="0">
                <a:latin typeface="Bell MT" panose="02020503060305020303" pitchFamily="18" charset="0"/>
              </a:rPr>
              <a:t> Usually performed bilaterally at the mid-pastern level using 3mL lignocaine. </a:t>
            </a:r>
          </a:p>
        </p:txBody>
      </p:sp>
    </p:spTree>
    <p:extLst>
      <p:ext uri="{BB962C8B-B14F-4D97-AF65-F5344CB8AC3E}">
        <p14:creationId xmlns:p14="http://schemas.microsoft.com/office/powerpoint/2010/main" val="2789166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1373326" y="0"/>
            <a:ext cx="9135648" cy="1507067"/>
          </a:xfrm>
        </p:spPr>
        <p:txBody>
          <a:bodyPr>
            <a:normAutofit/>
          </a:bodyPr>
          <a:lstStyle/>
          <a:p>
            <a:pPr algn="ctr"/>
            <a:r>
              <a:rPr lang="en-TT" dirty="0">
                <a:latin typeface="Franklin Gothic Heavy" panose="020B0903020102020204" pitchFamily="34" charset="0"/>
              </a:rPr>
              <a:t>SITE PREPARATION</a:t>
            </a:r>
          </a:p>
        </p:txBody>
      </p:sp>
      <p:sp>
        <p:nvSpPr>
          <p:cNvPr id="3" name="Content Placeholder 2">
            <a:extLst>
              <a:ext uri="{FF2B5EF4-FFF2-40B4-BE49-F238E27FC236}">
                <a16:creationId xmlns:a16="http://schemas.microsoft.com/office/drawing/2014/main" id="{DD5BBA6B-8748-4D70-9789-B9608B874552}"/>
              </a:ext>
            </a:extLst>
          </p:cNvPr>
          <p:cNvSpPr>
            <a:spLocks noGrp="1"/>
          </p:cNvSpPr>
          <p:nvPr>
            <p:ph idx="1"/>
          </p:nvPr>
        </p:nvSpPr>
        <p:spPr>
          <a:xfrm>
            <a:off x="1108283" y="1507066"/>
            <a:ext cx="8883856" cy="4734707"/>
          </a:xfrm>
        </p:spPr>
        <p:txBody>
          <a:bodyPr>
            <a:normAutofit fontScale="92500" lnSpcReduction="20000"/>
          </a:bodyPr>
          <a:lstStyle/>
          <a:p>
            <a:r>
              <a:rPr lang="en-US" sz="2200" dirty="0">
                <a:latin typeface="Bell MT" panose="02020503060305020303" pitchFamily="18" charset="0"/>
              </a:rPr>
              <a:t>Optimally, the standing neurectomy should be performed on a concrete slab in a dust-free environment. A standing surgery can be performed with the horse restrained in a stocks or held by an assistant. It is preferred to do surgery with the horse outside the stocks and held by an assistant so clinicians are not encumbered by the horizontal bar of the stocks. </a:t>
            </a:r>
          </a:p>
          <a:p>
            <a:r>
              <a:rPr lang="en-US" sz="2200" dirty="0">
                <a:latin typeface="Bell MT" panose="02020503060305020303" pitchFamily="18" charset="0"/>
              </a:rPr>
              <a:t>The horse is groomed to remove loose hair and dander and the feet are picked and cleaned with a wire brush. Regional anesthesia of the foot is provided by blocking the palmar digital nerves at the abaxial level of the proximal sesamoid bones. Blocking the foot prior to clipping the hair facilitates clipping as the horse is not as sensitive to the vibration generated by the clippers. </a:t>
            </a:r>
          </a:p>
          <a:p>
            <a:r>
              <a:rPr lang="en-US" sz="2200" dirty="0">
                <a:latin typeface="Bell MT" panose="02020503060305020303" pitchFamily="18" charset="0"/>
              </a:rPr>
              <a:t>The feet to be denerved are clipped circumferentially from the coronary band at the level of the fetlock joint with a #40 clipper blade. The entire circumferential distal limb extending from the hoof wall to fetlock joint is prepared for aseptic surgery using standard techniques. </a:t>
            </a:r>
          </a:p>
          <a:p>
            <a:r>
              <a:rPr lang="en-US" sz="2200" dirty="0">
                <a:latin typeface="Bell MT" panose="02020503060305020303" pitchFamily="18" charset="0"/>
              </a:rPr>
              <a:t>Plastic adhesive drapes are useful to exclude the hoof as a source of contamination. </a:t>
            </a:r>
          </a:p>
          <a:p>
            <a:endParaRPr lang="en-TT" dirty="0">
              <a:latin typeface="Bell MT" panose="02020503060305020303" pitchFamily="18" charset="0"/>
            </a:endParaRPr>
          </a:p>
        </p:txBody>
      </p:sp>
    </p:spTree>
    <p:extLst>
      <p:ext uri="{BB962C8B-B14F-4D97-AF65-F5344CB8AC3E}">
        <p14:creationId xmlns:p14="http://schemas.microsoft.com/office/powerpoint/2010/main" val="3218110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1373326" y="0"/>
            <a:ext cx="9135648" cy="1507067"/>
          </a:xfrm>
        </p:spPr>
        <p:txBody>
          <a:bodyPr>
            <a:normAutofit/>
          </a:bodyPr>
          <a:lstStyle/>
          <a:p>
            <a:pPr algn="ctr"/>
            <a:r>
              <a:rPr lang="en-TT" dirty="0">
                <a:latin typeface="Franklin Gothic Heavy" panose="020B0903020102020204" pitchFamily="34" charset="0"/>
              </a:rPr>
              <a:t>PALMAR DIGITAL NERVE BLOCK</a:t>
            </a:r>
          </a:p>
        </p:txBody>
      </p:sp>
      <p:sp>
        <p:nvSpPr>
          <p:cNvPr id="3" name="Content Placeholder 2">
            <a:extLst>
              <a:ext uri="{FF2B5EF4-FFF2-40B4-BE49-F238E27FC236}">
                <a16:creationId xmlns:a16="http://schemas.microsoft.com/office/drawing/2014/main" id="{DD5BBA6B-8748-4D70-9789-B9608B874552}"/>
              </a:ext>
            </a:extLst>
          </p:cNvPr>
          <p:cNvSpPr>
            <a:spLocks noGrp="1"/>
          </p:cNvSpPr>
          <p:nvPr>
            <p:ph idx="1"/>
          </p:nvPr>
        </p:nvSpPr>
        <p:spPr>
          <a:xfrm>
            <a:off x="1055274" y="1507067"/>
            <a:ext cx="8883856" cy="4734707"/>
          </a:xfrm>
        </p:spPr>
        <p:txBody>
          <a:bodyPr>
            <a:normAutofit/>
          </a:bodyPr>
          <a:lstStyle/>
          <a:p>
            <a:r>
              <a:rPr lang="en-US" dirty="0">
                <a:latin typeface="Bell MT" panose="02020503060305020303" pitchFamily="18" charset="0"/>
              </a:rPr>
              <a:t>This block anesthetizes the distal interphalangeal joint, the sole and the navicular structures and soft tissues of the heel. </a:t>
            </a:r>
          </a:p>
          <a:p>
            <a:r>
              <a:rPr lang="en-US" dirty="0">
                <a:latin typeface="Bell MT" panose="02020503060305020303" pitchFamily="18" charset="0"/>
              </a:rPr>
              <a:t>Needle and anesthetic volume = 25 gauge, 5/8” (1.6 cm); 1.5 ml per site. </a:t>
            </a:r>
          </a:p>
          <a:p>
            <a:r>
              <a:rPr lang="en-US" dirty="0">
                <a:latin typeface="Bell MT" panose="02020503060305020303" pitchFamily="18" charset="0"/>
              </a:rPr>
              <a:t>Drugs commonly used:</a:t>
            </a:r>
            <a:r>
              <a:rPr lang="en-TT" dirty="0">
                <a:latin typeface="Bell MT" panose="02020503060305020303" pitchFamily="18" charset="0"/>
              </a:rPr>
              <a:t> </a:t>
            </a:r>
          </a:p>
          <a:p>
            <a:pPr lvl="1"/>
            <a:r>
              <a:rPr lang="en-TT" sz="2000" dirty="0">
                <a:latin typeface="Bell MT" panose="02020503060305020303" pitchFamily="18" charset="0"/>
              </a:rPr>
              <a:t>2% mepivacaine hydrochloride</a:t>
            </a:r>
          </a:p>
          <a:p>
            <a:pPr lvl="1"/>
            <a:r>
              <a:rPr lang="en-TT" sz="2000" dirty="0">
                <a:latin typeface="Bell MT" panose="02020503060305020303" pitchFamily="18" charset="0"/>
              </a:rPr>
              <a:t>2 % lidocaine</a:t>
            </a:r>
          </a:p>
          <a:p>
            <a:pPr lvl="1"/>
            <a:r>
              <a:rPr lang="en-TT" sz="2000" dirty="0">
                <a:latin typeface="Bell MT" panose="02020503060305020303" pitchFamily="18" charset="0"/>
              </a:rPr>
              <a:t>0.5% bupivacaine.</a:t>
            </a:r>
            <a:endParaRPr lang="en-US" dirty="0">
              <a:latin typeface="Bell MT" panose="02020503060305020303" pitchFamily="18" charset="0"/>
            </a:endParaRPr>
          </a:p>
          <a:p>
            <a:r>
              <a:rPr lang="en-US" dirty="0">
                <a:latin typeface="Bell MT" panose="02020503060305020303" pitchFamily="18" charset="0"/>
              </a:rPr>
              <a:t>With the limb held and the operator facing the horse’s rear, the needle is placed in a distal vector over the palmar aspect of palpable vein/artery/nerve bundle with entry ¼” proximal to collateral cartilage. </a:t>
            </a:r>
          </a:p>
          <a:p>
            <a:r>
              <a:rPr lang="en-US" dirty="0">
                <a:latin typeface="Bell MT" panose="02020503060305020303" pitchFamily="18" charset="0"/>
              </a:rPr>
              <a:t>Loss of skin sensation over the heel indicates a successful block. </a:t>
            </a:r>
          </a:p>
          <a:p>
            <a:endParaRPr lang="en-TT" dirty="0">
              <a:latin typeface="Bell MT" panose="02020503060305020303" pitchFamily="18" charset="0"/>
            </a:endParaRPr>
          </a:p>
        </p:txBody>
      </p:sp>
    </p:spTree>
    <p:extLst>
      <p:ext uri="{BB962C8B-B14F-4D97-AF65-F5344CB8AC3E}">
        <p14:creationId xmlns:p14="http://schemas.microsoft.com/office/powerpoint/2010/main" val="324888786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3868</TotalTime>
  <Words>654</Words>
  <Application>Microsoft Office PowerPoint</Application>
  <PresentationFormat>Widescreen</PresentationFormat>
  <Paragraphs>33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Baskerville Old Face</vt:lpstr>
      <vt:lpstr>Bell MT</vt:lpstr>
      <vt:lpstr>Century Gothic</vt:lpstr>
      <vt:lpstr>Franklin Gothic Heavy</vt:lpstr>
      <vt:lpstr>Wingdings 3</vt:lpstr>
      <vt:lpstr>Slice</vt:lpstr>
      <vt:lpstr>palmar digital neurectomy: PrE-Operation</vt:lpstr>
      <vt:lpstr>INDICATIONS FOR PERFOMRING THE PALMAR (posterior) DIGITAL NEURECTOMY</vt:lpstr>
      <vt:lpstr>ANATOMY</vt:lpstr>
      <vt:lpstr>ANATOMY</vt:lpstr>
      <vt:lpstr>DRUGS NEEDED TO PERFORM A PALMAR DIGITAL NEURCETOMY</vt:lpstr>
      <vt:lpstr>DRUGS NEEDED TO PERFORM A PALMAR DIGITAL NEURCETOMY</vt:lpstr>
      <vt:lpstr>DRUGS NEEDED TO PERFORM A PALMAR DIGITAL NEURCETOMY</vt:lpstr>
      <vt:lpstr>SITE PREPARATION</vt:lpstr>
      <vt:lpstr>PALMAR DIGITAL NERVE BLOCK</vt:lpstr>
      <vt:lpstr>PALMAR DIGITAL NERVE BLOCK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INDICATIONS FOR PERFOMRING THE PALMAR DIGITAL NEURECTOMY</dc:title>
  <dc:creator>aliyyah.khan</dc:creator>
  <cp:lastModifiedBy>aliyyah.khan</cp:lastModifiedBy>
  <cp:revision>20</cp:revision>
  <dcterms:created xsi:type="dcterms:W3CDTF">2017-10-11T19:36:12Z</dcterms:created>
  <dcterms:modified xsi:type="dcterms:W3CDTF">2017-10-14T14:33:03Z</dcterms:modified>
</cp:coreProperties>
</file>