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60" r:id="rId2"/>
    <p:sldId id="257" r:id="rId3"/>
    <p:sldId id="261" r:id="rId4"/>
    <p:sldId id="263"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2847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680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5286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92685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1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2481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8119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3705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584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97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78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0936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80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850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2116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101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654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10/14/2017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1241057"/>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EAAF-2C93-4CA0-8C09-D9F23FE95F66}"/>
              </a:ext>
            </a:extLst>
          </p:cNvPr>
          <p:cNvSpPr>
            <a:spLocks noGrp="1"/>
          </p:cNvSpPr>
          <p:nvPr>
            <p:ph type="title"/>
          </p:nvPr>
        </p:nvSpPr>
        <p:spPr>
          <a:xfrm>
            <a:off x="1903412" y="630949"/>
            <a:ext cx="8534400" cy="1507067"/>
          </a:xfrm>
        </p:spPr>
        <p:txBody>
          <a:bodyPr/>
          <a:lstStyle/>
          <a:p>
            <a:pPr algn="ctr"/>
            <a:r>
              <a:rPr lang="en-TT" b="1" u="sng" dirty="0">
                <a:latin typeface="Baskerville Old Face" panose="02020602080505020303" pitchFamily="18" charset="0"/>
              </a:rPr>
              <a:t>palmar digital neurectomy:</a:t>
            </a:r>
            <a:br>
              <a:rPr lang="en-TT" b="1" u="sng" dirty="0">
                <a:latin typeface="Baskerville Old Face" panose="02020602080505020303" pitchFamily="18" charset="0"/>
              </a:rPr>
            </a:br>
            <a:r>
              <a:rPr lang="en-TT" b="1" u="sng" dirty="0">
                <a:latin typeface="Baskerville Old Face" panose="02020602080505020303" pitchFamily="18" charset="0"/>
              </a:rPr>
              <a:t>INTRA-Operation</a:t>
            </a:r>
            <a:endParaRPr lang="en-TT" dirty="0"/>
          </a:p>
        </p:txBody>
      </p:sp>
      <p:pic>
        <p:nvPicPr>
          <p:cNvPr id="4" name="Picture 3">
            <a:extLst>
              <a:ext uri="{FF2B5EF4-FFF2-40B4-BE49-F238E27FC236}">
                <a16:creationId xmlns:a16="http://schemas.microsoft.com/office/drawing/2014/main" id="{ED87389C-F15F-4420-B6D8-F91762D96534}"/>
              </a:ext>
            </a:extLst>
          </p:cNvPr>
          <p:cNvPicPr>
            <a:picLocks noChangeAspect="1"/>
          </p:cNvPicPr>
          <p:nvPr/>
        </p:nvPicPr>
        <p:blipFill>
          <a:blip r:embed="rId2"/>
          <a:stretch>
            <a:fillRect/>
          </a:stretch>
        </p:blipFill>
        <p:spPr>
          <a:xfrm>
            <a:off x="3209235" y="2251765"/>
            <a:ext cx="5588000" cy="4368800"/>
          </a:xfrm>
          <a:prstGeom prst="rect">
            <a:avLst/>
          </a:prstGeom>
        </p:spPr>
      </p:pic>
    </p:spTree>
    <p:extLst>
      <p:ext uri="{BB962C8B-B14F-4D97-AF65-F5344CB8AC3E}">
        <p14:creationId xmlns:p14="http://schemas.microsoft.com/office/powerpoint/2010/main" val="307492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SURGICAL TECHNIQUE </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975761" y="1789044"/>
            <a:ext cx="8534400" cy="4022772"/>
          </a:xfrm>
        </p:spPr>
        <p:txBody>
          <a:bodyPr>
            <a:normAutofit lnSpcReduction="10000"/>
          </a:bodyPr>
          <a:lstStyle/>
          <a:p>
            <a:r>
              <a:rPr lang="en-TT" dirty="0">
                <a:latin typeface="Bell MT" panose="02020503060305020303" pitchFamily="18" charset="0"/>
              </a:rPr>
              <a:t>In both the simple guillotine method and the technique of epineural capping, the approach to the nerve is the same. In the simple guillotine technique, a 2-3cm long incision is made over the dorsal border of the flexor tendons. </a:t>
            </a:r>
          </a:p>
          <a:p>
            <a:r>
              <a:rPr lang="en-TT" dirty="0">
                <a:latin typeface="Bell MT" panose="02020503060305020303" pitchFamily="18" charset="0"/>
              </a:rPr>
              <a:t>If epineural capping is to be performed, the incision is generally 3-4 cm long and is continued through the subcutaneous tissue. It is important that the tissues be subjected to minimal trauma. An incision over the dorsal border of the flexor tendons generally brings the operator close to the palmar digital never. </a:t>
            </a:r>
          </a:p>
          <a:p>
            <a:r>
              <a:rPr lang="en-TT" dirty="0">
                <a:latin typeface="Bell MT" panose="02020503060305020303" pitchFamily="18" charset="0"/>
              </a:rPr>
              <a:t>Variation exists, but the relationship of vein, artery, nerve and the ligament of the ergot assists the surgeon’s orientation. At this stage of the dissection, the surgeon should look for accessory branches of the palmar digital nerve. These branches are commonly found near the ligament of the ergot. If an accessory branch is found, a 2cm portion is removed using a scalpel. </a:t>
            </a:r>
          </a:p>
        </p:txBody>
      </p:sp>
    </p:spTree>
    <p:extLst>
      <p:ext uri="{BB962C8B-B14F-4D97-AF65-F5344CB8AC3E}">
        <p14:creationId xmlns:p14="http://schemas.microsoft.com/office/powerpoint/2010/main" val="381442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GUILLOTINE METHOD</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975761" y="1789043"/>
            <a:ext cx="8534400" cy="4386469"/>
          </a:xfrm>
        </p:spPr>
        <p:txBody>
          <a:bodyPr>
            <a:normAutofit fontScale="92500" lnSpcReduction="10000"/>
          </a:bodyPr>
          <a:lstStyle/>
          <a:p>
            <a:r>
              <a:rPr lang="en-TT" dirty="0">
                <a:latin typeface="Bell MT" panose="02020503060305020303" pitchFamily="18" charset="0"/>
              </a:rPr>
              <a:t>A 3cm skin incision is made parallel and axial to the palmar digital nerve. </a:t>
            </a:r>
          </a:p>
          <a:p>
            <a:r>
              <a:rPr lang="en-TT" dirty="0">
                <a:latin typeface="Bell MT" panose="02020503060305020303" pitchFamily="18" charset="0"/>
              </a:rPr>
              <a:t>The jaws of a curved haemostat is used to separate the subcutaneous tissues and to expose and isolate the palmar digital nerve from the adjacent palmar digital artery.</a:t>
            </a:r>
          </a:p>
          <a:p>
            <a:r>
              <a:rPr lang="en-TT" dirty="0">
                <a:latin typeface="Bell MT" panose="02020503060305020303" pitchFamily="18" charset="0"/>
              </a:rPr>
              <a:t>After identification, the nerve is elevated from its bed and the distal portion is transected sharply using a scalpel blade.</a:t>
            </a:r>
          </a:p>
          <a:p>
            <a:r>
              <a:rPr lang="en-TT" dirty="0">
                <a:latin typeface="Bell MT" panose="02020503060305020303" pitchFamily="18" charset="0"/>
              </a:rPr>
              <a:t>Haemostats are then placed on the proximal end of the transected nerve to allow traction over a sterile tongue depressor. </a:t>
            </a:r>
          </a:p>
          <a:p>
            <a:r>
              <a:rPr lang="en-TT" dirty="0">
                <a:latin typeface="Bell MT" panose="02020503060305020303" pitchFamily="18" charset="0"/>
              </a:rPr>
              <a:t>The nerve is transected under tension about 2.5cm long using a razor blade so the proximal end is recoiled proximal to the incision. </a:t>
            </a:r>
          </a:p>
          <a:p>
            <a:r>
              <a:rPr lang="en-TT" dirty="0">
                <a:latin typeface="Bell MT" panose="02020503060305020303" pitchFamily="18" charset="0"/>
              </a:rPr>
              <a:t>The surgical site is flushed with sterile saline and closed using a simple continuous layer of 2.0 polyglactin 910 in the subcutaneous tissue and simple interrupted  sutures in the skin. </a:t>
            </a:r>
          </a:p>
          <a:p>
            <a:endParaRPr lang="en-TT" dirty="0">
              <a:latin typeface="Bell MT" panose="02020503060305020303" pitchFamily="18" charset="0"/>
            </a:endParaRPr>
          </a:p>
        </p:txBody>
      </p:sp>
    </p:spTree>
    <p:extLst>
      <p:ext uri="{BB962C8B-B14F-4D97-AF65-F5344CB8AC3E}">
        <p14:creationId xmlns:p14="http://schemas.microsoft.com/office/powerpoint/2010/main" val="2014490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1201047" y="0"/>
            <a:ext cx="9135648" cy="998329"/>
          </a:xfrm>
        </p:spPr>
        <p:txBody>
          <a:bodyPr>
            <a:normAutofit/>
          </a:bodyPr>
          <a:lstStyle/>
          <a:p>
            <a:pPr algn="ctr"/>
            <a:r>
              <a:rPr lang="en-TT" dirty="0">
                <a:latin typeface="Franklin Gothic Heavy" panose="020B0903020102020204" pitchFamily="34" charset="0"/>
              </a:rPr>
              <a:t>GUILLOTINE METHOD</a:t>
            </a:r>
          </a:p>
        </p:txBody>
      </p:sp>
      <p:pic>
        <p:nvPicPr>
          <p:cNvPr id="7" name="Picture 6">
            <a:extLst>
              <a:ext uri="{FF2B5EF4-FFF2-40B4-BE49-F238E27FC236}">
                <a16:creationId xmlns:a16="http://schemas.microsoft.com/office/drawing/2014/main" id="{3F0D5896-65B6-4829-9613-D22D50C04E57}"/>
              </a:ext>
            </a:extLst>
          </p:cNvPr>
          <p:cNvPicPr>
            <a:picLocks noChangeAspect="1"/>
          </p:cNvPicPr>
          <p:nvPr/>
        </p:nvPicPr>
        <p:blipFill>
          <a:blip r:embed="rId2"/>
          <a:stretch>
            <a:fillRect/>
          </a:stretch>
        </p:blipFill>
        <p:spPr>
          <a:xfrm>
            <a:off x="2743200" y="998329"/>
            <a:ext cx="6402042" cy="5466623"/>
          </a:xfrm>
          <a:prstGeom prst="rect">
            <a:avLst/>
          </a:prstGeom>
        </p:spPr>
      </p:pic>
    </p:spTree>
    <p:extLst>
      <p:ext uri="{BB962C8B-B14F-4D97-AF65-F5344CB8AC3E}">
        <p14:creationId xmlns:p14="http://schemas.microsoft.com/office/powerpoint/2010/main" val="3473695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C75AC-CD0E-445C-BB9F-22F01954E5FE}"/>
              </a:ext>
            </a:extLst>
          </p:cNvPr>
          <p:cNvSpPr>
            <a:spLocks noGrp="1"/>
          </p:cNvSpPr>
          <p:nvPr>
            <p:ph type="title"/>
          </p:nvPr>
        </p:nvSpPr>
        <p:spPr>
          <a:xfrm>
            <a:off x="869743" y="379158"/>
            <a:ext cx="9135648" cy="1507067"/>
          </a:xfrm>
        </p:spPr>
        <p:txBody>
          <a:bodyPr>
            <a:normAutofit/>
          </a:bodyPr>
          <a:lstStyle/>
          <a:p>
            <a:pPr algn="ctr"/>
            <a:r>
              <a:rPr lang="en-TT" dirty="0">
                <a:latin typeface="Franklin Gothic Heavy" panose="020B0903020102020204" pitchFamily="34" charset="0"/>
              </a:rPr>
              <a:t>EPINEURAL CAPPING TECHNIQUE</a:t>
            </a:r>
          </a:p>
        </p:txBody>
      </p:sp>
      <p:sp>
        <p:nvSpPr>
          <p:cNvPr id="3" name="Content Placeholder 2">
            <a:extLst>
              <a:ext uri="{FF2B5EF4-FFF2-40B4-BE49-F238E27FC236}">
                <a16:creationId xmlns:a16="http://schemas.microsoft.com/office/drawing/2014/main" id="{DD5BBA6B-8748-4D70-9789-B9608B874552}"/>
              </a:ext>
            </a:extLst>
          </p:cNvPr>
          <p:cNvSpPr>
            <a:spLocks noGrp="1"/>
          </p:cNvSpPr>
          <p:nvPr>
            <p:ph idx="1"/>
          </p:nvPr>
        </p:nvSpPr>
        <p:spPr>
          <a:xfrm>
            <a:off x="1042022" y="1886225"/>
            <a:ext cx="8534400" cy="4386469"/>
          </a:xfrm>
        </p:spPr>
        <p:txBody>
          <a:bodyPr>
            <a:normAutofit fontScale="85000" lnSpcReduction="10000"/>
          </a:bodyPr>
          <a:lstStyle/>
          <a:p>
            <a:r>
              <a:rPr lang="en-TT" dirty="0">
                <a:latin typeface="Bell MT" panose="02020503060305020303" pitchFamily="18" charset="0"/>
              </a:rPr>
              <a:t>As in the guillotine technique, the surgical dissection and exposure of the nerve are accomplished. </a:t>
            </a:r>
          </a:p>
          <a:p>
            <a:r>
              <a:rPr lang="en-TT" dirty="0">
                <a:latin typeface="Bell MT" panose="02020503060305020303" pitchFamily="18" charset="0"/>
              </a:rPr>
              <a:t>A section of nerve 3-4cm long is exposed and freed from all fascia, connective tissue and palmar digital artery. </a:t>
            </a:r>
          </a:p>
          <a:p>
            <a:r>
              <a:rPr lang="en-TT" dirty="0">
                <a:latin typeface="Bell MT" panose="02020503060305020303" pitchFamily="18" charset="0"/>
              </a:rPr>
              <a:t>The nerve is severed as distally as possible and is raised from the incision. </a:t>
            </a:r>
          </a:p>
          <a:p>
            <a:r>
              <a:rPr lang="en-TT" dirty="0">
                <a:latin typeface="Bell MT" panose="02020503060305020303" pitchFamily="18" charset="0"/>
              </a:rPr>
              <a:t>The end of the nerve is then held with forceps and the epineurium is carefully reflected for 2-3cm. </a:t>
            </a:r>
          </a:p>
          <a:p>
            <a:r>
              <a:rPr lang="en-TT" dirty="0">
                <a:latin typeface="Bell MT" panose="02020503060305020303" pitchFamily="18" charset="0"/>
              </a:rPr>
              <a:t>Two incisions are made through half the nerve on each side. </a:t>
            </a:r>
          </a:p>
          <a:p>
            <a:r>
              <a:rPr lang="en-TT" dirty="0">
                <a:latin typeface="Bell MT" panose="02020503060305020303" pitchFamily="18" charset="0"/>
              </a:rPr>
              <a:t>The nerve is then severed distal to these cuts and the epineurium is pulled back over the severed and is ligated with 2.0  polypropylene suture.</a:t>
            </a:r>
          </a:p>
          <a:p>
            <a:r>
              <a:rPr lang="en-TT" dirty="0">
                <a:latin typeface="Bell MT" panose="02020503060305020303" pitchFamily="18" charset="0"/>
              </a:rPr>
              <a:t>The surgical site is flushed with sterile saline and closed using a simple continuous layer of 2.0 polyglactin 910 in the subcutaneous tissue and simple interrupted  sutures in the skin. </a:t>
            </a:r>
          </a:p>
          <a:p>
            <a:r>
              <a:rPr lang="en-TT" dirty="0">
                <a:latin typeface="Bell MT" panose="02020503060305020303" pitchFamily="18" charset="0"/>
              </a:rPr>
              <a:t>A padded pressure bandage is applied extending from distal to the coronary band to the proximal cannon bone region. </a:t>
            </a:r>
          </a:p>
          <a:p>
            <a:endParaRPr lang="en-TT" dirty="0">
              <a:latin typeface="Bell MT" panose="02020503060305020303" pitchFamily="18" charset="0"/>
            </a:endParaRPr>
          </a:p>
          <a:p>
            <a:endParaRPr lang="en-TT" dirty="0">
              <a:latin typeface="Bell MT" panose="02020503060305020303" pitchFamily="18" charset="0"/>
            </a:endParaRPr>
          </a:p>
        </p:txBody>
      </p:sp>
    </p:spTree>
    <p:extLst>
      <p:ext uri="{BB962C8B-B14F-4D97-AF65-F5344CB8AC3E}">
        <p14:creationId xmlns:p14="http://schemas.microsoft.com/office/powerpoint/2010/main" val="281613756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3885</TotalTime>
  <Words>486</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Baskerville Old Face</vt:lpstr>
      <vt:lpstr>Bell MT</vt:lpstr>
      <vt:lpstr>Century Gothic</vt:lpstr>
      <vt:lpstr>Franklin Gothic Heavy</vt:lpstr>
      <vt:lpstr>Wingdings 3</vt:lpstr>
      <vt:lpstr>Slice</vt:lpstr>
      <vt:lpstr>palmar digital neurectomy: INTRA-Operation</vt:lpstr>
      <vt:lpstr>SURGICAL TECHNIQUE </vt:lpstr>
      <vt:lpstr>GUILLOTINE METHOD</vt:lpstr>
      <vt:lpstr>GUILLOTINE METHOD</vt:lpstr>
      <vt:lpstr>EPINEURAL CAPPING TECHNIQUE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INDICATIONS FOR PERFOMRING THE PALMAR DIGITAL NEURECTOMY</dc:title>
  <dc:creator>aliyyah.khan</dc:creator>
  <cp:lastModifiedBy>aliyyah.khan</cp:lastModifiedBy>
  <cp:revision>22</cp:revision>
  <dcterms:created xsi:type="dcterms:W3CDTF">2017-10-11T19:36:12Z</dcterms:created>
  <dcterms:modified xsi:type="dcterms:W3CDTF">2017-10-14T14:34:02Z</dcterms:modified>
</cp:coreProperties>
</file>