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60" r:id="rId2"/>
    <p:sldId id="257" r:id="rId3"/>
    <p:sldId id="262" r:id="rId4"/>
    <p:sldId id="261" r:id="rId5"/>
    <p:sldId id="263" r:id="rId6"/>
    <p:sldId id="264"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2847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680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5286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92685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713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24813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81197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3705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584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097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78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0936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580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850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2116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101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654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1241057"/>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CEAAF-2C93-4CA0-8C09-D9F23FE95F66}"/>
              </a:ext>
            </a:extLst>
          </p:cNvPr>
          <p:cNvSpPr>
            <a:spLocks noGrp="1"/>
          </p:cNvSpPr>
          <p:nvPr>
            <p:ph type="title"/>
          </p:nvPr>
        </p:nvSpPr>
        <p:spPr>
          <a:xfrm>
            <a:off x="1095029" y="511680"/>
            <a:ext cx="9851266" cy="2483311"/>
          </a:xfrm>
        </p:spPr>
        <p:txBody>
          <a:bodyPr/>
          <a:lstStyle/>
          <a:p>
            <a:pPr algn="ctr"/>
            <a:r>
              <a:rPr lang="en-TT" b="1" u="sng" dirty="0">
                <a:latin typeface="Baskerville Old Face" panose="02020602080505020303" pitchFamily="18" charset="0"/>
              </a:rPr>
              <a:t>palmar digital neurectomy:</a:t>
            </a:r>
            <a:br>
              <a:rPr lang="en-TT" b="1" u="sng" dirty="0">
                <a:latin typeface="Baskerville Old Face" panose="02020602080505020303" pitchFamily="18" charset="0"/>
              </a:rPr>
            </a:br>
            <a:r>
              <a:rPr lang="en-TT" b="1" u="sng" dirty="0">
                <a:latin typeface="Baskerville Old Face" panose="02020602080505020303" pitchFamily="18" charset="0"/>
              </a:rPr>
              <a:t>POST-Operation</a:t>
            </a:r>
          </a:p>
        </p:txBody>
      </p:sp>
      <p:pic>
        <p:nvPicPr>
          <p:cNvPr id="4" name="Picture 3">
            <a:extLst>
              <a:ext uri="{FF2B5EF4-FFF2-40B4-BE49-F238E27FC236}">
                <a16:creationId xmlns:a16="http://schemas.microsoft.com/office/drawing/2014/main" id="{C5B3AF87-974E-44D8-B555-A3CFD48FAA5B}"/>
              </a:ext>
            </a:extLst>
          </p:cNvPr>
          <p:cNvPicPr>
            <a:picLocks noChangeAspect="1"/>
          </p:cNvPicPr>
          <p:nvPr/>
        </p:nvPicPr>
        <p:blipFill>
          <a:blip r:embed="rId2"/>
          <a:stretch>
            <a:fillRect/>
          </a:stretch>
        </p:blipFill>
        <p:spPr>
          <a:xfrm>
            <a:off x="4079754" y="2476411"/>
            <a:ext cx="3699272" cy="4096943"/>
          </a:xfrm>
          <a:prstGeom prst="rect">
            <a:avLst/>
          </a:prstGeom>
        </p:spPr>
      </p:pic>
    </p:spTree>
    <p:extLst>
      <p:ext uri="{BB962C8B-B14F-4D97-AF65-F5344CB8AC3E}">
        <p14:creationId xmlns:p14="http://schemas.microsoft.com/office/powerpoint/2010/main" val="3074929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POST-OPERATION MANAGEMENT and Client information</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068526" y="2385391"/>
            <a:ext cx="9109144" cy="4605868"/>
          </a:xfrm>
        </p:spPr>
        <p:txBody>
          <a:bodyPr>
            <a:normAutofit fontScale="92500" lnSpcReduction="10000"/>
          </a:bodyPr>
          <a:lstStyle/>
          <a:p>
            <a:r>
              <a:rPr lang="en-US" sz="2200" dirty="0">
                <a:latin typeface="Bell MT" panose="02020503060305020303" pitchFamily="18" charset="0"/>
              </a:rPr>
              <a:t>The bandage pressure bandage is changed every 4 to 5 days for 2 weeks at which time the skin staples are removed. </a:t>
            </a:r>
          </a:p>
          <a:p>
            <a:r>
              <a:rPr lang="en-US" sz="2200" dirty="0">
                <a:latin typeface="Bell MT" panose="02020503060305020303" pitchFamily="18" charset="0"/>
              </a:rPr>
              <a:t>The horse is stall-confined for 30 days after which time light exercise can resume. Return to full training occurs 60 days postoperatively.</a:t>
            </a:r>
          </a:p>
          <a:p>
            <a:r>
              <a:rPr lang="en-US" sz="2200" dirty="0">
                <a:latin typeface="Bell MT" panose="02020503060305020303" pitchFamily="18" charset="0"/>
              </a:rPr>
              <a:t>Administer tetanus prophylaxis. </a:t>
            </a:r>
          </a:p>
          <a:p>
            <a:r>
              <a:rPr lang="en-US" sz="2200" dirty="0">
                <a:latin typeface="Bell MT" panose="02020503060305020303" pitchFamily="18" charset="0"/>
              </a:rPr>
              <a:t>Bute –2 gm daily for 5 days then 1 gm SID for 5 days</a:t>
            </a:r>
          </a:p>
          <a:p>
            <a:r>
              <a:rPr lang="en-US" sz="2200" dirty="0">
                <a:latin typeface="Bell MT" panose="02020503060305020303" pitchFamily="18" charset="0"/>
              </a:rPr>
              <a:t>It is important to minimize movement and inflammation at surgery site to decrease scar tissue. </a:t>
            </a:r>
          </a:p>
          <a:p>
            <a:r>
              <a:rPr lang="en-US" sz="2200" u="sng" dirty="0">
                <a:latin typeface="Bell MT" panose="02020503060305020303" pitchFamily="18" charset="0"/>
              </a:rPr>
              <a:t>SKIN SUTURE REMOVAL AT 2 WEEKS: </a:t>
            </a:r>
          </a:p>
          <a:p>
            <a:pPr lvl="1"/>
            <a:r>
              <a:rPr lang="en-TT" sz="2200" dirty="0">
                <a:latin typeface="Bell MT" panose="02020503060305020303" pitchFamily="18" charset="0"/>
              </a:rPr>
              <a:t>6 mg triamcinolone at proximal nerve stump subcutaneously</a:t>
            </a:r>
          </a:p>
          <a:p>
            <a:pPr lvl="1"/>
            <a:r>
              <a:rPr lang="en-TT" sz="2200" dirty="0">
                <a:latin typeface="Bell MT" panose="02020503060305020303" pitchFamily="18" charset="0"/>
              </a:rPr>
              <a:t>Decreases post-op painful neuromas</a:t>
            </a:r>
          </a:p>
          <a:p>
            <a:pPr lvl="1"/>
            <a:r>
              <a:rPr lang="en-TT" sz="2200" dirty="0">
                <a:latin typeface="Bell MT" panose="02020503060305020303" pitchFamily="18" charset="0"/>
              </a:rPr>
              <a:t>Rebandage for 2 more weeks</a:t>
            </a:r>
          </a:p>
          <a:p>
            <a:pPr lvl="1"/>
            <a:endParaRPr lang="en-US" dirty="0">
              <a:latin typeface="Bell MT" panose="02020503060305020303" pitchFamily="18" charset="0"/>
            </a:endParaRPr>
          </a:p>
          <a:p>
            <a:endParaRPr lang="en-US" dirty="0">
              <a:latin typeface="Bell MT" panose="02020503060305020303" pitchFamily="18" charset="0"/>
            </a:endParaRPr>
          </a:p>
          <a:p>
            <a:endParaRPr lang="en-TT" dirty="0">
              <a:latin typeface="Bell MT" panose="02020503060305020303" pitchFamily="18" charset="0"/>
            </a:endParaRPr>
          </a:p>
        </p:txBody>
      </p:sp>
    </p:spTree>
    <p:extLst>
      <p:ext uri="{BB962C8B-B14F-4D97-AF65-F5344CB8AC3E}">
        <p14:creationId xmlns:p14="http://schemas.microsoft.com/office/powerpoint/2010/main" val="3814425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POST-OPERATION MANAGEMENT and Client information</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227552" y="1736034"/>
            <a:ext cx="9109144" cy="4605868"/>
          </a:xfrm>
        </p:spPr>
        <p:txBody>
          <a:bodyPr>
            <a:normAutofit/>
          </a:bodyPr>
          <a:lstStyle/>
          <a:p>
            <a:r>
              <a:rPr lang="en-TT" sz="2200" dirty="0">
                <a:latin typeface="Bell MT" panose="02020503060305020303" pitchFamily="18" charset="0"/>
              </a:rPr>
              <a:t>PREVENTION:</a:t>
            </a:r>
          </a:p>
          <a:p>
            <a:pPr lvl="1"/>
            <a:r>
              <a:rPr lang="en-US" dirty="0">
                <a:latin typeface="Bell MT" panose="02020503060305020303" pitchFamily="18" charset="0"/>
              </a:rPr>
              <a:t>The most important thing you can do to prevent Navicular Syndrome in your horse is to be sure he has proper shoeing.  This can mean more than just using a quality farrier.  The use of performance radiographs to maximize the balance in the foot is very important to get optimal performance and to prevent Navicular Syndrome.</a:t>
            </a:r>
            <a:endParaRPr lang="en-TT" sz="2000" dirty="0">
              <a:latin typeface="Bell MT" panose="02020503060305020303" pitchFamily="18" charset="0"/>
            </a:endParaRPr>
          </a:p>
          <a:p>
            <a:pPr lvl="1"/>
            <a:endParaRPr lang="en-US" dirty="0">
              <a:latin typeface="Bell MT" panose="02020503060305020303" pitchFamily="18" charset="0"/>
            </a:endParaRPr>
          </a:p>
          <a:p>
            <a:endParaRPr lang="en-US" dirty="0">
              <a:latin typeface="Bell MT" panose="02020503060305020303" pitchFamily="18" charset="0"/>
            </a:endParaRPr>
          </a:p>
          <a:p>
            <a:endParaRPr lang="en-TT" dirty="0">
              <a:latin typeface="Bell MT" panose="02020503060305020303" pitchFamily="18" charset="0"/>
            </a:endParaRPr>
          </a:p>
        </p:txBody>
      </p:sp>
    </p:spTree>
    <p:extLst>
      <p:ext uri="{BB962C8B-B14F-4D97-AF65-F5344CB8AC3E}">
        <p14:creationId xmlns:p14="http://schemas.microsoft.com/office/powerpoint/2010/main" val="4290187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POSSIBLE COMPLICATIONS </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042021" y="2080592"/>
            <a:ext cx="8534400" cy="4022772"/>
          </a:xfrm>
        </p:spPr>
        <p:txBody>
          <a:bodyPr>
            <a:normAutofit/>
          </a:bodyPr>
          <a:lstStyle/>
          <a:p>
            <a:pPr lvl="1"/>
            <a:r>
              <a:rPr lang="en-US" dirty="0">
                <a:latin typeface="Bell MT" panose="02020503060305020303" pitchFamily="18" charset="0"/>
              </a:rPr>
              <a:t>Painful neuroma formation</a:t>
            </a:r>
          </a:p>
          <a:p>
            <a:pPr lvl="1"/>
            <a:r>
              <a:rPr lang="en-US" dirty="0">
                <a:latin typeface="Bell MT" panose="02020503060305020303" pitchFamily="18" charset="0"/>
              </a:rPr>
              <a:t>Rupture of deep digital flexor tendon</a:t>
            </a:r>
          </a:p>
          <a:p>
            <a:pPr lvl="1"/>
            <a:r>
              <a:rPr lang="en-US" dirty="0">
                <a:latin typeface="Bell MT" panose="02020503060305020303" pitchFamily="18" charset="0"/>
              </a:rPr>
              <a:t>Regeneration of transected nerve</a:t>
            </a:r>
          </a:p>
          <a:p>
            <a:pPr lvl="1"/>
            <a:r>
              <a:rPr lang="en-US" dirty="0">
                <a:latin typeface="Bell MT" panose="02020503060305020303" pitchFamily="18" charset="0"/>
              </a:rPr>
              <a:t>Incomplete desensitization of the heel or navicular area from aberrant branches</a:t>
            </a:r>
          </a:p>
          <a:p>
            <a:pPr lvl="1"/>
            <a:r>
              <a:rPr lang="en-US" dirty="0">
                <a:latin typeface="Bell MT" panose="02020503060305020303" pitchFamily="18" charset="0"/>
              </a:rPr>
              <a:t>Loss of hoof wall</a:t>
            </a:r>
          </a:p>
          <a:p>
            <a:pPr lvl="1"/>
            <a:r>
              <a:rPr lang="en-US" dirty="0">
                <a:latin typeface="Bell MT" panose="02020503060305020303" pitchFamily="18" charset="0"/>
              </a:rPr>
              <a:t>Some horses stay pain free for several months while others stay pain free for several years.</a:t>
            </a:r>
          </a:p>
          <a:p>
            <a:pPr lvl="1"/>
            <a:r>
              <a:rPr lang="en-US" dirty="0">
                <a:latin typeface="Bell MT" panose="02020503060305020303" pitchFamily="18" charset="0"/>
              </a:rPr>
              <a:t>Pain or chronic lameness often remains even after proper treatment and rehabilitation due to enlargement of the ligament, causing a compartment-like syndrome and compression on the nerve.</a:t>
            </a:r>
          </a:p>
          <a:p>
            <a:pPr lvl="1"/>
            <a:endParaRPr lang="en-US" dirty="0">
              <a:latin typeface="Bell MT" panose="02020503060305020303" pitchFamily="18" charset="0"/>
            </a:endParaRPr>
          </a:p>
          <a:p>
            <a:pPr marL="457200" lvl="1" indent="0">
              <a:buNone/>
            </a:pPr>
            <a:endParaRPr lang="en-US" dirty="0">
              <a:latin typeface="Bell MT" panose="02020503060305020303" pitchFamily="18" charset="0"/>
            </a:endParaRPr>
          </a:p>
          <a:p>
            <a:endParaRPr lang="en-US" dirty="0">
              <a:latin typeface="Bell MT" panose="02020503060305020303" pitchFamily="18" charset="0"/>
            </a:endParaRPr>
          </a:p>
          <a:p>
            <a:endParaRPr lang="en-TT" dirty="0">
              <a:latin typeface="Bell MT" panose="02020503060305020303" pitchFamily="18" charset="0"/>
            </a:endParaRPr>
          </a:p>
        </p:txBody>
      </p:sp>
    </p:spTree>
    <p:extLst>
      <p:ext uri="{BB962C8B-B14F-4D97-AF65-F5344CB8AC3E}">
        <p14:creationId xmlns:p14="http://schemas.microsoft.com/office/powerpoint/2010/main" val="44918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RETURN TO ATHLETIC PERFORMANCE</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214300" y="1457738"/>
            <a:ext cx="9109144" cy="4605868"/>
          </a:xfrm>
        </p:spPr>
        <p:txBody>
          <a:bodyPr>
            <a:normAutofit/>
          </a:bodyPr>
          <a:lstStyle/>
          <a:p>
            <a:pPr lvl="1"/>
            <a:r>
              <a:rPr lang="en-US" sz="2000" dirty="0">
                <a:latin typeface="Bell MT" panose="02020503060305020303" pitchFamily="18" charset="0"/>
              </a:rPr>
              <a:t>Navicular bone fractures:</a:t>
            </a:r>
          </a:p>
          <a:p>
            <a:pPr lvl="2"/>
            <a:r>
              <a:rPr lang="en-TT" sz="2000" dirty="0">
                <a:latin typeface="Bell MT" panose="02020503060305020303" pitchFamily="18" charset="0"/>
              </a:rPr>
              <a:t>Some horses have been returned to performance with a palmar digital neurectomy, but many of these horses develop osteoarthritis of the distal interphalangeal joint, and there is an increased risk of catastrophic failure of the DDFT in those patients. </a:t>
            </a:r>
          </a:p>
          <a:p>
            <a:pPr lvl="2"/>
            <a:endParaRPr lang="en-US" dirty="0">
              <a:latin typeface="Bell MT" panose="02020503060305020303" pitchFamily="18" charset="0"/>
            </a:endParaRPr>
          </a:p>
          <a:p>
            <a:endParaRPr lang="en-US" dirty="0">
              <a:latin typeface="Bell MT" panose="02020503060305020303" pitchFamily="18" charset="0"/>
            </a:endParaRPr>
          </a:p>
          <a:p>
            <a:endParaRPr lang="en-TT" dirty="0">
              <a:latin typeface="Bell MT" panose="02020503060305020303" pitchFamily="18" charset="0"/>
            </a:endParaRPr>
          </a:p>
        </p:txBody>
      </p:sp>
    </p:spTree>
    <p:extLst>
      <p:ext uri="{BB962C8B-B14F-4D97-AF65-F5344CB8AC3E}">
        <p14:creationId xmlns:p14="http://schemas.microsoft.com/office/powerpoint/2010/main" val="3058401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SUCCESS RATE OF PALMAR DIGITAL NEURECTOMY</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214300" y="1457738"/>
            <a:ext cx="9109144" cy="4605868"/>
          </a:xfrm>
        </p:spPr>
        <p:txBody>
          <a:bodyPr>
            <a:normAutofit/>
          </a:bodyPr>
          <a:lstStyle/>
          <a:p>
            <a:pPr lvl="1"/>
            <a:r>
              <a:rPr lang="en-TT" sz="2000" dirty="0">
                <a:latin typeface="Bell MT" panose="02020503060305020303" pitchFamily="18" charset="0"/>
              </a:rPr>
              <a:t>In approximately 70% of horses which undergo palmar digital neurectomy, about 90% of their lameness is resolved. </a:t>
            </a:r>
          </a:p>
          <a:p>
            <a:endParaRPr lang="en-US" dirty="0">
              <a:latin typeface="Bell MT" panose="02020503060305020303" pitchFamily="18" charset="0"/>
            </a:endParaRPr>
          </a:p>
          <a:p>
            <a:endParaRPr lang="en-TT" dirty="0">
              <a:latin typeface="Bell MT" panose="02020503060305020303" pitchFamily="18" charset="0"/>
            </a:endParaRPr>
          </a:p>
        </p:txBody>
      </p:sp>
    </p:spTree>
    <p:extLst>
      <p:ext uri="{BB962C8B-B14F-4D97-AF65-F5344CB8AC3E}">
        <p14:creationId xmlns:p14="http://schemas.microsoft.com/office/powerpoint/2010/main" val="1707435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NEED TO REPEAT PALMAR DIGITAL NEURECTOMY</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214300" y="1457738"/>
            <a:ext cx="9109144" cy="4605868"/>
          </a:xfrm>
        </p:spPr>
        <p:txBody>
          <a:bodyPr>
            <a:normAutofit/>
          </a:bodyPr>
          <a:lstStyle/>
          <a:p>
            <a:pPr lvl="1"/>
            <a:r>
              <a:rPr lang="en-US" sz="2000" dirty="0">
                <a:latin typeface="Bell MT" panose="02020503060305020303" pitchFamily="18" charset="0"/>
              </a:rPr>
              <a:t>When the horse begins to show signs of navicular syndrome again, including heel soreness, short, choppy steps in front, tripping and lameness in one or both front feet, he can undergo a second neurectomy, but its effective duration is potentially only half as long as the first procedure. In performing a second neurectomy, the surgeon has to cut higher on the nerve and dissect around scar tissue, which makes the procedure more difficult and unpredictable.</a:t>
            </a:r>
            <a:endParaRPr lang="en-US" dirty="0">
              <a:latin typeface="Bell MT" panose="02020503060305020303" pitchFamily="18" charset="0"/>
            </a:endParaRPr>
          </a:p>
          <a:p>
            <a:endParaRPr lang="en-TT" dirty="0">
              <a:latin typeface="Bell MT" panose="02020503060305020303" pitchFamily="18" charset="0"/>
            </a:endParaRPr>
          </a:p>
        </p:txBody>
      </p:sp>
    </p:spTree>
    <p:extLst>
      <p:ext uri="{BB962C8B-B14F-4D97-AF65-F5344CB8AC3E}">
        <p14:creationId xmlns:p14="http://schemas.microsoft.com/office/powerpoint/2010/main" val="113906490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3978</TotalTime>
  <Words>425</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Baskerville Old Face</vt:lpstr>
      <vt:lpstr>Bell MT</vt:lpstr>
      <vt:lpstr>Century Gothic</vt:lpstr>
      <vt:lpstr>Franklin Gothic Heavy</vt:lpstr>
      <vt:lpstr>Wingdings 3</vt:lpstr>
      <vt:lpstr>Slice</vt:lpstr>
      <vt:lpstr>palmar digital neurectomy: POST-Operation</vt:lpstr>
      <vt:lpstr>POST-OPERATION MANAGEMENT and Client information</vt:lpstr>
      <vt:lpstr>POST-OPERATION MANAGEMENT and Client information</vt:lpstr>
      <vt:lpstr>POSSIBLE COMPLICATIONS </vt:lpstr>
      <vt:lpstr>RETURN TO ATHLETIC PERFORMANCE</vt:lpstr>
      <vt:lpstr>SUCCESS RATE OF PALMAR DIGITAL NEURECTOMY</vt:lpstr>
      <vt:lpstr>NEED TO REPEAT PALMAR DIGITAL NEURECTOMY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INDICATIONS FOR PERFOMRING THE PALMAR DIGITAL NEURECTOMY</dc:title>
  <dc:creator>aliyyah.khan</dc:creator>
  <cp:lastModifiedBy>aliyyah.khan</cp:lastModifiedBy>
  <cp:revision>28</cp:revision>
  <dcterms:created xsi:type="dcterms:W3CDTF">2017-10-11T19:36:12Z</dcterms:created>
  <dcterms:modified xsi:type="dcterms:W3CDTF">2017-10-14T14:06:54Z</dcterms:modified>
</cp:coreProperties>
</file>