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6"/>
  </p:notesMasterIdLst>
  <p:handoutMasterIdLst>
    <p:handoutMasterId r:id="rId17"/>
  </p:handoutMasterIdLst>
  <p:sldIdLst>
    <p:sldId id="279" r:id="rId3"/>
    <p:sldId id="280" r:id="rId4"/>
    <p:sldId id="281" r:id="rId5"/>
    <p:sldId id="256" r:id="rId6"/>
    <p:sldId id="275" r:id="rId7"/>
    <p:sldId id="276" r:id="rId8"/>
    <p:sldId id="277" r:id="rId9"/>
    <p:sldId id="282" r:id="rId10"/>
    <p:sldId id="283" r:id="rId11"/>
    <p:sldId id="284" r:id="rId12"/>
    <p:sldId id="285" r:id="rId13"/>
    <p:sldId id="286" r:id="rId14"/>
    <p:sldId id="287" r:id="rId15"/>
  </p:sldIdLst>
  <p:sldSz cx="12188825"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2" d="100"/>
          <a:sy n="72" d="100"/>
        </p:scale>
        <p:origin x="660" y="72"/>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659ACC-BB8B-40BD-9C3D-7515A99833BA}" type="datetimeFigureOut">
              <a:rPr lang="en-US"/>
              <a:t>10/14/2017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02B09C-4EB4-4858-8C5D-928515EB5FA1}" type="slidenum">
              <a:rPr/>
              <a:t>‹#›</a:t>
            </a:fld>
            <a:endParaRPr/>
          </a:p>
        </p:txBody>
      </p:sp>
    </p:spTree>
    <p:extLst>
      <p:ext uri="{BB962C8B-B14F-4D97-AF65-F5344CB8AC3E}">
        <p14:creationId xmlns:p14="http://schemas.microsoft.com/office/powerpoint/2010/main" val="2581470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AB3F5D-6129-4745-AD27-E1F8E3F0C4BE}" type="datetimeFigureOut">
              <a:rPr lang="en-US"/>
              <a:t>10/14/2017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40D2E-0C1A-4418-8763-9BB732EB1D20}" type="slidenum">
              <a:rPr/>
              <a:t>‹#›</a:t>
            </a:fld>
            <a:endParaRPr/>
          </a:p>
        </p:txBody>
      </p:sp>
    </p:spTree>
    <p:extLst>
      <p:ext uri="{BB962C8B-B14F-4D97-AF65-F5344CB8AC3E}">
        <p14:creationId xmlns:p14="http://schemas.microsoft.com/office/powerpoint/2010/main" val="3186368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2</a:t>
            </a:fld>
            <a:endParaRPr lang="en-US"/>
          </a:p>
        </p:txBody>
      </p:sp>
    </p:spTree>
    <p:extLst>
      <p:ext uri="{BB962C8B-B14F-4D97-AF65-F5344CB8AC3E}">
        <p14:creationId xmlns:p14="http://schemas.microsoft.com/office/powerpoint/2010/main" val="1244173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1184" name="Freeform 175"/>
          <p:cNvSpPr>
            <a:spLocks/>
          </p:cNvSpPr>
          <p:nvPr/>
        </p:nvSpPr>
        <p:spPr bwMode="auto">
          <a:xfrm>
            <a:off x="0" y="5027613"/>
            <a:ext cx="4046538"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185" name="Freeform 176"/>
          <p:cNvSpPr>
            <a:spLocks/>
          </p:cNvSpPr>
          <p:nvPr/>
        </p:nvSpPr>
        <p:spPr bwMode="auto">
          <a:xfrm>
            <a:off x="0" y="5138738"/>
            <a:ext cx="3687763"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grpSp>
        <p:nvGrpSpPr>
          <p:cNvPr id="1353" name="Group 1352"/>
          <p:cNvGrpSpPr/>
          <p:nvPr/>
        </p:nvGrpSpPr>
        <p:grpSpPr>
          <a:xfrm>
            <a:off x="-7620" y="5268913"/>
            <a:ext cx="2498725" cy="1612900"/>
            <a:chOff x="0" y="5268913"/>
            <a:chExt cx="2498725" cy="1612900"/>
          </a:xfrm>
        </p:grpSpPr>
        <p:sp>
          <p:nvSpPr>
            <p:cNvPr id="1220"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1"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2"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3"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4"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5"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6"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8"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29"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0"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1"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2"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3"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4"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5"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6"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7"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8"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39"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0"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1"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2"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3"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4"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5"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6"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7"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8"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49"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0"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1"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2"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3"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4"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5"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6"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7"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8"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59"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0"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1"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2"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3"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4"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5"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6"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7"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8"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69"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0"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1"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2"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3"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4"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5"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6"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7"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8"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79"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0"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1"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2"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3"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4"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5"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6"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7"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8"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89"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0"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1"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2"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3"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4"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5"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6"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7"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8"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299"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0"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1"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2"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3"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4"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5"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6"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7"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8"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09"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0"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1"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2"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3"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4"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5"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6"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7"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8"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19"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0"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1"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2"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3"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4"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5"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6"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7"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8"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29"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0"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1"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2"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3"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4"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5"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6"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7"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8"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39"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45"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sp>
          <p:nvSpPr>
            <p:cNvPr id="1346"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a:p>
          </p:txBody>
        </p:sp>
      </p:grpSp>
      <p:sp>
        <p:nvSpPr>
          <p:cNvPr id="1151" name="Freeform 174"/>
          <p:cNvSpPr>
            <a:spLocks/>
          </p:cNvSpPr>
          <p:nvPr/>
        </p:nvSpPr>
        <p:spPr bwMode="auto">
          <a:xfrm>
            <a:off x="7586663" y="5129213"/>
            <a:ext cx="46053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186" name="Freeform 177"/>
          <p:cNvSpPr>
            <a:spLocks/>
          </p:cNvSpPr>
          <p:nvPr/>
        </p:nvSpPr>
        <p:spPr bwMode="auto">
          <a:xfrm>
            <a:off x="8059738" y="5243513"/>
            <a:ext cx="4132263"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a:p>
        </p:txBody>
      </p:sp>
      <p:grpSp>
        <p:nvGrpSpPr>
          <p:cNvPr id="1348" name="Group 1347"/>
          <p:cNvGrpSpPr/>
          <p:nvPr/>
        </p:nvGrpSpPr>
        <p:grpSpPr>
          <a:xfrm>
            <a:off x="9066213" y="5339715"/>
            <a:ext cx="3125787"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e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8" name="Free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9" name="Free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0" name="Free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1" name="Free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2" name="Free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3" name="Free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4" name="Free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5" name="Free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6" name="Free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8" name="Free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9" name="Free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0" name="Free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1" name="Free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2" name="Free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3" name="Free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4" name="Free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5" name="Free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6" name="Free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7" name="Free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8" name="Free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9" name="Free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0" name="Free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1" name="Free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2" name="Free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3" name="Free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4" name="Free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5" name="Free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6" name="Free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8" name="Free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9" name="Free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341" name="Freeform 331"/>
          <p:cNvSpPr>
            <a:spLocks/>
          </p:cNvSpPr>
          <p:nvPr/>
        </p:nvSpPr>
        <p:spPr bwMode="auto">
          <a:xfrm>
            <a:off x="6824663" y="4976813"/>
            <a:ext cx="5367338"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43" name="Freeform 333"/>
          <p:cNvSpPr>
            <a:spLocks/>
          </p:cNvSpPr>
          <p:nvPr/>
        </p:nvSpPr>
        <p:spPr bwMode="auto">
          <a:xfrm>
            <a:off x="7475538" y="5110163"/>
            <a:ext cx="4716463"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351" name="Group 1350"/>
          <p:cNvGrpSpPr/>
          <p:nvPr/>
        </p:nvGrpSpPr>
        <p:grpSpPr>
          <a:xfrm>
            <a:off x="1587" y="3359150"/>
            <a:ext cx="12185650" cy="3976688"/>
            <a:chOff x="6350" y="3359150"/>
            <a:chExt cx="12185650" cy="3976688"/>
          </a:xfrm>
          <a:solidFill>
            <a:schemeClr val="bg2">
              <a:lumMod val="75000"/>
            </a:schemeClr>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1522412" y="685800"/>
            <a:ext cx="9144000"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en-US"/>
              <a:t>Click to edit Master title style</a:t>
            </a:r>
            <a:endParaRPr/>
          </a:p>
        </p:txBody>
      </p:sp>
      <p:sp>
        <p:nvSpPr>
          <p:cNvPr id="3" name="Subtitle 2"/>
          <p:cNvSpPr>
            <a:spLocks noGrp="1"/>
          </p:cNvSpPr>
          <p:nvPr>
            <p:ph type="subTitle" idx="1"/>
          </p:nvPr>
        </p:nvSpPr>
        <p:spPr>
          <a:xfrm>
            <a:off x="1522412" y="3657599"/>
            <a:ext cx="9144000"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F4E5243-F52A-4D37-9694-EB26C6C31910}" type="datetime1">
              <a:rPr lang="en-US"/>
              <a:t>10/14/2017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19700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274638"/>
            <a:ext cx="2628215"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7982" y="274638"/>
            <a:ext cx="7732286" cy="5897562"/>
          </a:xfrm>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77B6E1-634A-48DC-9E8B-D894023267EF}" type="datetime1">
              <a:rPr lang="en-US"/>
              <a:t>10/14/2017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2440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4ABB9F7-FE8F-4CB7-B90F-B7A115B006F6}" type="datetimeFigureOut">
              <a:rPr lang="en-US"/>
              <a:t>10/14/2017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C2E8EBC-E876-4F75-A8E2-294E580032CD}" type="slidenum">
              <a:rPr/>
              <a:t>‹#›</a:t>
            </a:fld>
            <a:endParaRPr/>
          </a:p>
        </p:txBody>
      </p:sp>
    </p:spTree>
    <p:extLst>
      <p:ext uri="{BB962C8B-B14F-4D97-AF65-F5344CB8AC3E}">
        <p14:creationId xmlns:p14="http://schemas.microsoft.com/office/powerpoint/2010/main" val="298401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2412" y="1676400"/>
            <a:ext cx="9144000"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1522412" y="5029200"/>
            <a:ext cx="9144000"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01A9C7-C274-4F50-89C9-83BDB06EDB81}" type="datetime1">
              <a:rPr lang="en-US"/>
              <a:t>10/14/2017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BBE7942-5B1B-4E74-B3CD-25BF9B0ABE25}" type="slidenum">
              <a:rPr/>
              <a:t>‹#›</a:t>
            </a:fld>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828800"/>
            <a:ext cx="4480560"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85853" y="1828800"/>
            <a:ext cx="4480560"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2952B5-7A2F-4CC8-B7CE-9234E21C2837}" type="datetime1">
              <a:rPr lang="en-US"/>
              <a:t>10/14/2017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14832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413" y="1828800"/>
            <a:ext cx="4480560"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1522413" y="2743200"/>
            <a:ext cx="4480560"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85853" y="1828800"/>
            <a:ext cx="4480560"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85853" y="2743200"/>
            <a:ext cx="4480560"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E1DA07A-9201-4B4B-BAF2-015AFA30F520}" type="datetime1">
              <a:rPr lang="en-US"/>
              <a:t>10/14/2017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82632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413" y="402276"/>
            <a:ext cx="9144000" cy="1160462"/>
          </a:xfrm>
        </p:spPr>
        <p:txBody>
          <a:bodyPr/>
          <a:lstStyle/>
          <a:p>
            <a:r>
              <a:rPr lang="en-US"/>
              <a:t>Click to edit Master title style</a:t>
            </a:r>
            <a:endParaRPr/>
          </a:p>
        </p:txBody>
      </p:sp>
      <p:sp>
        <p:nvSpPr>
          <p:cNvPr id="240" name="Date Placeholder 239"/>
          <p:cNvSpPr>
            <a:spLocks noGrp="1"/>
          </p:cNvSpPr>
          <p:nvPr>
            <p:ph type="dt" sz="half" idx="10"/>
          </p:nvPr>
        </p:nvSpPr>
        <p:spPr/>
        <p:txBody>
          <a:bodyPr/>
          <a:lstStyle/>
          <a:p>
            <a:fld id="{C101A9C7-C274-4F50-89C9-83BDB06EDB81}" type="datetime1">
              <a:rPr lang="en-US"/>
              <a:t>10/14/2017</a:t>
            </a:fld>
            <a:endParaRPr/>
          </a:p>
        </p:txBody>
      </p:sp>
      <p:sp>
        <p:nvSpPr>
          <p:cNvPr id="241" name="Footer Placeholder 240"/>
          <p:cNvSpPr>
            <a:spLocks noGrp="1"/>
          </p:cNvSpPr>
          <p:nvPr>
            <p:ph type="ftr" sz="quarter" idx="11"/>
          </p:nvPr>
        </p:nvSpPr>
        <p:spPr/>
        <p:txBody>
          <a:bodyPr/>
          <a:lstStyle/>
          <a:p>
            <a:endParaRPr/>
          </a:p>
        </p:txBody>
      </p:sp>
      <p:sp>
        <p:nvSpPr>
          <p:cNvPr id="242" name="Slide Number Placeholder 241"/>
          <p:cNvSpPr>
            <a:spLocks noGrp="1"/>
          </p:cNvSpPr>
          <p:nvPr>
            <p:ph type="sldNum" sz="quarter" idx="12"/>
          </p:nvPr>
        </p:nvSpPr>
        <p:spPr/>
        <p:txBody>
          <a:bodyPr/>
          <a:lstStyle/>
          <a:p>
            <a:fld id="{6BBE7942-5B1B-4E74-B3CD-25BF9B0ABE25}"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a:t>10/14/2017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6BBE7942-5B1B-4E74-B3CD-25BF9B0ABE25}"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4" y="741872"/>
            <a:ext cx="4190998" cy="2687128"/>
          </a:xfrm>
        </p:spPr>
        <p:txBody>
          <a:bodyPr anchor="b">
            <a:normAutofit/>
          </a:bodyPr>
          <a:lstStyle>
            <a:lvl1pPr algn="l">
              <a:defRPr sz="4000" b="1"/>
            </a:lvl1pPr>
          </a:lstStyle>
          <a:p>
            <a:r>
              <a:rPr lang="en-US"/>
              <a:t>Click to edit Master title style</a:t>
            </a:r>
            <a:endParaRPr/>
          </a:p>
        </p:txBody>
      </p:sp>
      <p:sp>
        <p:nvSpPr>
          <p:cNvPr id="3" name="Content Placeholder 2"/>
          <p:cNvSpPr>
            <a:spLocks noGrp="1"/>
          </p:cNvSpPr>
          <p:nvPr>
            <p:ph idx="1"/>
          </p:nvPr>
        </p:nvSpPr>
        <p:spPr>
          <a:xfrm>
            <a:off x="5561012" y="761999"/>
            <a:ext cx="5562601"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4" y="3581400"/>
            <a:ext cx="4190998"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F13884F-698C-4153-AB67-9A0F214F106F}" type="datetimeFigureOut">
              <a:rPr lang="en-US"/>
              <a:t>10/14/2017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B7FEA86-1680-48AE-B31F-3E3431F3A323}" type="slidenum">
              <a:rPr/>
              <a:t>‹#›</a:t>
            </a:fld>
            <a:endParaRPr/>
          </a:p>
        </p:txBody>
      </p:sp>
    </p:spTree>
    <p:extLst>
      <p:ext uri="{BB962C8B-B14F-4D97-AF65-F5344CB8AC3E}">
        <p14:creationId xmlns:p14="http://schemas.microsoft.com/office/powerpoint/2010/main" val="22984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2" y="741872"/>
            <a:ext cx="4190999" cy="2687128"/>
          </a:xfrm>
        </p:spPr>
        <p:txBody>
          <a:bodyPr anchor="b">
            <a:normAutofit/>
          </a:bodyPr>
          <a:lstStyle>
            <a:lvl1pPr algn="l">
              <a:defRPr sz="4000" b="1"/>
            </a:lvl1pPr>
          </a:lstStyle>
          <a:p>
            <a:r>
              <a:rPr lang="en-US"/>
              <a:t>Click to edit Master title style</a:t>
            </a:r>
            <a:endParaRPr/>
          </a:p>
        </p:txBody>
      </p:sp>
      <p:sp>
        <p:nvSpPr>
          <p:cNvPr id="3" name="Picture Placeholder 2"/>
          <p:cNvSpPr>
            <a:spLocks noGrp="1"/>
          </p:cNvSpPr>
          <p:nvPr>
            <p:ph type="pic" idx="1"/>
          </p:nvPr>
        </p:nvSpPr>
        <p:spPr>
          <a:xfrm>
            <a:off x="5561013" y="762000"/>
            <a:ext cx="5562600"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212" y="3581400"/>
            <a:ext cx="4190999"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6" name="Date Placeholder 85"/>
          <p:cNvSpPr>
            <a:spLocks noGrp="1"/>
          </p:cNvSpPr>
          <p:nvPr>
            <p:ph type="dt" sz="half" idx="10"/>
          </p:nvPr>
        </p:nvSpPr>
        <p:spPr/>
        <p:txBody>
          <a:bodyPr/>
          <a:lstStyle/>
          <a:p>
            <a:fld id="{C101A9C7-C274-4F50-89C9-83BDB06EDB81}" type="datetime1">
              <a:rPr lang="en-US"/>
              <a:t>10/14/2017</a:t>
            </a:fld>
            <a:endParaRPr/>
          </a:p>
        </p:txBody>
      </p:sp>
      <p:sp>
        <p:nvSpPr>
          <p:cNvPr id="87" name="Footer Placeholder 86"/>
          <p:cNvSpPr>
            <a:spLocks noGrp="1"/>
          </p:cNvSpPr>
          <p:nvPr>
            <p:ph type="ftr" sz="quarter" idx="11"/>
          </p:nvPr>
        </p:nvSpPr>
        <p:spPr/>
        <p:txBody>
          <a:bodyPr/>
          <a:lstStyle/>
          <a:p>
            <a:endParaRPr/>
          </a:p>
        </p:txBody>
      </p:sp>
      <p:sp>
        <p:nvSpPr>
          <p:cNvPr id="90" name="Slide Number Placeholder 89"/>
          <p:cNvSpPr>
            <a:spLocks noGrp="1"/>
          </p:cNvSpPr>
          <p:nvPr>
            <p:ph type="sldNum" sz="quarter" idx="12"/>
          </p:nvPr>
        </p:nvSpPr>
        <p:spPr/>
        <p:txBody>
          <a:bodyPr/>
          <a:lstStyle/>
          <a:p>
            <a:fld id="{6BBE7942-5B1B-4E74-B3CD-25BF9B0ABE25}"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5" name="Freeform 330"/>
          <p:cNvSpPr>
            <a:spLocks/>
          </p:cNvSpPr>
          <p:nvPr/>
        </p:nvSpPr>
        <p:spPr bwMode="auto">
          <a:xfrm>
            <a:off x="0" y="5525050"/>
            <a:ext cx="12198033"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Placeholder 1"/>
          <p:cNvSpPr>
            <a:spLocks noGrp="1"/>
          </p:cNvSpPr>
          <p:nvPr>
            <p:ph type="title"/>
          </p:nvPr>
        </p:nvSpPr>
        <p:spPr>
          <a:xfrm>
            <a:off x="1522412" y="402276"/>
            <a:ext cx="9144000" cy="11604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2" y="1828800"/>
            <a:ext cx="9144000"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433635" y="6413501"/>
            <a:ext cx="1242177" cy="250826"/>
          </a:xfrm>
          <a:prstGeom prst="rect">
            <a:avLst/>
          </a:prstGeom>
        </p:spPr>
        <p:txBody>
          <a:bodyPr vert="horz" lIns="91440" tIns="45720" rIns="91440" bIns="45720" rtlCol="0" anchor="ctr"/>
          <a:lstStyle>
            <a:lvl1pPr algn="r">
              <a:defRPr sz="1000">
                <a:solidFill>
                  <a:schemeClr val="tx1"/>
                </a:solidFill>
              </a:defRPr>
            </a:lvl1pPr>
          </a:lstStyle>
          <a:p>
            <a:fld id="{C101A9C7-C274-4F50-89C9-83BDB06EDB81}" type="datetime1">
              <a:rPr lang="en-US"/>
              <a:pPr/>
              <a:t>10/14/2017</a:t>
            </a:fld>
            <a:endParaRPr/>
          </a:p>
        </p:txBody>
      </p:sp>
      <p:sp>
        <p:nvSpPr>
          <p:cNvPr id="5" name="Footer Placeholder 4"/>
          <p:cNvSpPr>
            <a:spLocks noGrp="1"/>
          </p:cNvSpPr>
          <p:nvPr>
            <p:ph type="ftr" sz="quarter" idx="3"/>
          </p:nvPr>
        </p:nvSpPr>
        <p:spPr>
          <a:xfrm>
            <a:off x="1526576" y="6413501"/>
            <a:ext cx="6777636" cy="250826"/>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9828212" y="6413501"/>
            <a:ext cx="854940"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pPr/>
              <a:t>‹#›</a:t>
            </a:fld>
            <a:endParaRPr/>
          </a:p>
        </p:txBody>
      </p:sp>
    </p:spTree>
  </p:cSld>
  <p:clrMap bg1="dk1" tx1="lt1" bg2="dk2" tx2="lt2" accent1="accent1" accent2="accent2" accent3="accent3" accent4="accent4" accent5="accent5" accent6="accent6" hlink="hlink" folHlink="folHlink"/>
  <p:sldLayoutIdLst>
    <p:sldLayoutId id="2147483661" r:id="rId1"/>
    <p:sldLayoutId id="2147483673" r:id="rId2"/>
    <p:sldLayoutId id="2147483663" r:id="rId3"/>
    <p:sldLayoutId id="2147483675" r:id="rId4"/>
    <p:sldLayoutId id="2147483676" r:id="rId5"/>
    <p:sldLayoutId id="2147483667" r:id="rId6"/>
    <p:sldLayoutId id="2147483668" r:id="rId7"/>
    <p:sldLayoutId id="2147483674" r:id="rId8"/>
    <p:sldLayoutId id="2147483670"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quimed.com/drugs-and-medications/reference/mepivacaine-hydrochloride" TargetMode="External"/><Relationship Id="rId2" Type="http://schemas.openxmlformats.org/officeDocument/2006/relationships/hyperlink" Target="http://equimed.com/drugs-and-medications/reference/lidocaine-hydrochloride" TargetMode="External"/><Relationship Id="rId1" Type="http://schemas.openxmlformats.org/officeDocument/2006/relationships/slideLayout" Target="../slideLayouts/slideLayout2.xml"/><Relationship Id="rId4" Type="http://schemas.openxmlformats.org/officeDocument/2006/relationships/hyperlink" Target="https://www.dropbox.com/home?preview=Bupivacaine.docx"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21C9E5-73E0-4FC5-B9B0-FE6861EE563A}"/>
              </a:ext>
            </a:extLst>
          </p:cNvPr>
          <p:cNvPicPr>
            <a:picLocks noChangeAspect="1"/>
          </p:cNvPicPr>
          <p:nvPr/>
        </p:nvPicPr>
        <p:blipFill>
          <a:blip r:embed="rId2"/>
          <a:stretch>
            <a:fillRect/>
          </a:stretch>
        </p:blipFill>
        <p:spPr>
          <a:xfrm>
            <a:off x="1807502" y="2878426"/>
            <a:ext cx="3868132" cy="2710814"/>
          </a:xfrm>
          <a:prstGeom prst="rect">
            <a:avLst/>
          </a:prstGeom>
        </p:spPr>
      </p:pic>
      <p:sp>
        <p:nvSpPr>
          <p:cNvPr id="8" name="Title 7"/>
          <p:cNvSpPr>
            <a:spLocks noGrp="1"/>
          </p:cNvSpPr>
          <p:nvPr>
            <p:ph type="ctrTitle"/>
          </p:nvPr>
        </p:nvSpPr>
        <p:spPr>
          <a:xfrm>
            <a:off x="1629916" y="-17174"/>
            <a:ext cx="9144000" cy="2895600"/>
          </a:xfrm>
        </p:spPr>
        <p:txBody>
          <a:bodyPr/>
          <a:lstStyle/>
          <a:p>
            <a:r>
              <a:rPr lang="en-US" dirty="0">
                <a:latin typeface="Constantia" pitchFamily="18" charset="0"/>
              </a:rPr>
              <a:t>Anatomy of splint bone</a:t>
            </a:r>
          </a:p>
        </p:txBody>
      </p:sp>
      <p:pic>
        <p:nvPicPr>
          <p:cNvPr id="4" name="Picture 3">
            <a:extLst>
              <a:ext uri="{FF2B5EF4-FFF2-40B4-BE49-F238E27FC236}">
                <a16:creationId xmlns:a16="http://schemas.microsoft.com/office/drawing/2014/main" id="{A4885531-33A7-4504-BCED-C0CC221120FE}"/>
              </a:ext>
            </a:extLst>
          </p:cNvPr>
          <p:cNvPicPr>
            <a:picLocks noChangeAspect="1"/>
          </p:cNvPicPr>
          <p:nvPr/>
        </p:nvPicPr>
        <p:blipFill>
          <a:blip r:embed="rId3"/>
          <a:stretch>
            <a:fillRect/>
          </a:stretch>
        </p:blipFill>
        <p:spPr>
          <a:xfrm>
            <a:off x="6238428" y="2878426"/>
            <a:ext cx="4104456" cy="2710814"/>
          </a:xfrm>
          <a:prstGeom prst="rect">
            <a:avLst/>
          </a:prstGeom>
        </p:spPr>
      </p:pic>
    </p:spTree>
    <p:extLst>
      <p:ext uri="{BB962C8B-B14F-4D97-AF65-F5344CB8AC3E}">
        <p14:creationId xmlns:p14="http://schemas.microsoft.com/office/powerpoint/2010/main" val="242079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C25AB-7D4C-4DF4-AF8D-4ED0099E4893}"/>
              </a:ext>
            </a:extLst>
          </p:cNvPr>
          <p:cNvSpPr>
            <a:spLocks noGrp="1"/>
          </p:cNvSpPr>
          <p:nvPr>
            <p:ph type="title"/>
          </p:nvPr>
        </p:nvSpPr>
        <p:spPr>
          <a:xfrm>
            <a:off x="261764" y="-171400"/>
            <a:ext cx="9144000" cy="1160462"/>
          </a:xfrm>
        </p:spPr>
        <p:txBody>
          <a:bodyPr/>
          <a:lstStyle/>
          <a:p>
            <a:r>
              <a:rPr lang="en-TT" u="sng" dirty="0"/>
              <a:t>High palmer nerve block</a:t>
            </a:r>
          </a:p>
        </p:txBody>
      </p:sp>
      <p:sp>
        <p:nvSpPr>
          <p:cNvPr id="3" name="Content Placeholder 2">
            <a:extLst>
              <a:ext uri="{FF2B5EF4-FFF2-40B4-BE49-F238E27FC236}">
                <a16:creationId xmlns:a16="http://schemas.microsoft.com/office/drawing/2014/main" id="{72FC770B-1C00-4753-B868-1FD6098777FF}"/>
              </a:ext>
            </a:extLst>
          </p:cNvPr>
          <p:cNvSpPr>
            <a:spLocks noGrp="1"/>
          </p:cNvSpPr>
          <p:nvPr>
            <p:ph idx="1"/>
          </p:nvPr>
        </p:nvSpPr>
        <p:spPr>
          <a:xfrm>
            <a:off x="333772" y="1340768"/>
            <a:ext cx="9144000" cy="5112568"/>
          </a:xfrm>
        </p:spPr>
        <p:txBody>
          <a:bodyPr>
            <a:normAutofit/>
          </a:bodyPr>
          <a:lstStyle/>
          <a:p>
            <a:r>
              <a:rPr lang="en-TT" dirty="0"/>
              <a:t>Needle and anesthetic volume = 25 gauge, 5/8” (1.6 cm); 3 ml per site. This block requires desensitizing both the palmar nerves and the palmar metacarpal nerves.</a:t>
            </a:r>
          </a:p>
          <a:p>
            <a:r>
              <a:rPr lang="en-TT" dirty="0"/>
              <a:t> With the horse bearing weight, insert the needle just distal to the carpometacarpal joint and perpendicular to the </a:t>
            </a:r>
            <a:r>
              <a:rPr lang="en-TT" dirty="0" err="1"/>
              <a:t>palmarolateral</a:t>
            </a:r>
            <a:r>
              <a:rPr lang="en-TT" dirty="0"/>
              <a:t> or </a:t>
            </a:r>
            <a:r>
              <a:rPr lang="en-TT" dirty="0" err="1"/>
              <a:t>palmaromedial</a:t>
            </a:r>
            <a:r>
              <a:rPr lang="en-TT" dirty="0"/>
              <a:t> aspect of the limb, advancing the needle to the dorsal surface of the deep digital flexor tendon and location of the palmar nerve.</a:t>
            </a:r>
          </a:p>
          <a:p>
            <a:r>
              <a:rPr lang="en-TT" dirty="0"/>
              <a:t> To block the palmar metacarpal nerve, the limb is held in hand. Again, just distal to the carpometacarpal joint, the needle is inserted between the axial surface of the splint bone and the palmar third metacarpal bone</a:t>
            </a:r>
          </a:p>
        </p:txBody>
      </p:sp>
    </p:spTree>
    <p:extLst>
      <p:ext uri="{BB962C8B-B14F-4D97-AF65-F5344CB8AC3E}">
        <p14:creationId xmlns:p14="http://schemas.microsoft.com/office/powerpoint/2010/main" val="160957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5A1EE0B-CA32-4C41-9270-1622B3580D88}"/>
              </a:ext>
            </a:extLst>
          </p:cNvPr>
          <p:cNvGraphicFramePr>
            <a:graphicFrameLocks noGrp="1"/>
          </p:cNvGraphicFramePr>
          <p:nvPr>
            <p:ph idx="1"/>
          </p:nvPr>
        </p:nvGraphicFramePr>
        <p:xfrm>
          <a:off x="1413892" y="332656"/>
          <a:ext cx="9433048" cy="6103903"/>
        </p:xfrm>
        <a:graphic>
          <a:graphicData uri="http://schemas.openxmlformats.org/drawingml/2006/table">
            <a:tbl>
              <a:tblPr firstRow="1" firstCol="1" bandRow="1"/>
              <a:tblGrid>
                <a:gridCol w="3143686">
                  <a:extLst>
                    <a:ext uri="{9D8B030D-6E8A-4147-A177-3AD203B41FA5}">
                      <a16:colId xmlns:a16="http://schemas.microsoft.com/office/drawing/2014/main" val="3209215125"/>
                    </a:ext>
                  </a:extLst>
                </a:gridCol>
                <a:gridCol w="3144681">
                  <a:extLst>
                    <a:ext uri="{9D8B030D-6E8A-4147-A177-3AD203B41FA5}">
                      <a16:colId xmlns:a16="http://schemas.microsoft.com/office/drawing/2014/main" val="1813674100"/>
                    </a:ext>
                  </a:extLst>
                </a:gridCol>
                <a:gridCol w="3144681">
                  <a:extLst>
                    <a:ext uri="{9D8B030D-6E8A-4147-A177-3AD203B41FA5}">
                      <a16:colId xmlns:a16="http://schemas.microsoft.com/office/drawing/2014/main" val="2277536418"/>
                    </a:ext>
                  </a:extLst>
                </a:gridCol>
              </a:tblGrid>
              <a:tr h="632170">
                <a:tc>
                  <a:txBody>
                    <a:bodyPr/>
                    <a:lstStyle/>
                    <a:p>
                      <a:pPr algn="ctr">
                        <a:lnSpc>
                          <a:spcPct val="107000"/>
                        </a:lnSpc>
                        <a:spcAft>
                          <a:spcPts val="0"/>
                        </a:spcAft>
                      </a:pPr>
                      <a:r>
                        <a:rPr lang="en-TT" sz="24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DRUG</a:t>
                      </a:r>
                      <a:endParaRPr lang="en-TT"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9050" cap="flat" cmpd="sng" algn="ctr">
                      <a:solidFill>
                        <a:srgbClr val="F4B083"/>
                      </a:solidFill>
                      <a:prstDash val="solid"/>
                      <a:round/>
                      <a:headEnd type="none" w="med" len="med"/>
                      <a:tailEnd type="none" w="med" len="med"/>
                    </a:lnB>
                  </a:tcPr>
                </a:tc>
                <a:tc>
                  <a:txBody>
                    <a:bodyPr/>
                    <a:lstStyle/>
                    <a:p>
                      <a:pPr algn="ctr">
                        <a:lnSpc>
                          <a:spcPct val="107000"/>
                        </a:lnSpc>
                        <a:spcAft>
                          <a:spcPts val="0"/>
                        </a:spcAft>
                      </a:pPr>
                      <a:r>
                        <a:rPr lang="en-TT" sz="2400" b="1" u="sng">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ONSET</a:t>
                      </a:r>
                      <a:endParaRPr lang="en-TT"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9050" cap="flat" cmpd="sng" algn="ctr">
                      <a:solidFill>
                        <a:srgbClr val="F4B083"/>
                      </a:solidFill>
                      <a:prstDash val="solid"/>
                      <a:round/>
                      <a:headEnd type="none" w="med" len="med"/>
                      <a:tailEnd type="none" w="med" len="med"/>
                    </a:lnB>
                  </a:tcPr>
                </a:tc>
                <a:tc>
                  <a:txBody>
                    <a:bodyPr/>
                    <a:lstStyle/>
                    <a:p>
                      <a:pPr algn="ctr">
                        <a:lnSpc>
                          <a:spcPct val="107000"/>
                        </a:lnSpc>
                        <a:spcAft>
                          <a:spcPts val="0"/>
                        </a:spcAft>
                      </a:pPr>
                      <a:r>
                        <a:rPr lang="en-TT" sz="2400" b="1" u="sng">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DURATION</a:t>
                      </a:r>
                      <a:endParaRPr lang="en-TT"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905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2147167746"/>
                  </a:ext>
                </a:extLst>
              </a:tr>
              <a:tr h="1466756">
                <a:tc>
                  <a:txBody>
                    <a:bodyPr/>
                    <a:lstStyle/>
                    <a:p>
                      <a:pPr>
                        <a:lnSpc>
                          <a:spcPct val="107000"/>
                        </a:lnSpc>
                        <a:spcAft>
                          <a:spcPts val="0"/>
                        </a:spcAft>
                      </a:pPr>
                      <a:r>
                        <a:rPr lang="en-TT"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Lidocaine</a:t>
                      </a:r>
                    </a:p>
                    <a:p>
                      <a:pPr>
                        <a:lnSpc>
                          <a:spcPct val="107000"/>
                        </a:lnSpc>
                        <a:spcAft>
                          <a:spcPts val="800"/>
                        </a:spcAft>
                      </a:pPr>
                      <a:r>
                        <a:rPr lang="en-TT"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http://equimed.com/drugs-and-medications/reference/lidocaine-hydrochloride</a:t>
                      </a:r>
                      <a:endParaRPr lang="en-TT"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TT" sz="2400" dirty="0">
                          <a:effectLst/>
                          <a:latin typeface="Calibri" panose="020F0502020204030204" pitchFamily="34" charset="0"/>
                          <a:ea typeface="Calibri" panose="020F0502020204030204" pitchFamily="34" charset="0"/>
                          <a:cs typeface="Times New Roman" panose="02020603050405020304" pitchFamily="18" charset="0"/>
                        </a:rPr>
                        <a:t> </a:t>
                      </a:r>
                      <a:endParaRPr lang="en-TT"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905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nSpc>
                          <a:spcPct val="107000"/>
                        </a:lnSpc>
                        <a:spcAft>
                          <a:spcPts val="0"/>
                        </a:spcAft>
                      </a:pPr>
                      <a:r>
                        <a:rPr lang="en-TT"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Fast</a:t>
                      </a: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905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nSpc>
                          <a:spcPct val="107000"/>
                        </a:lnSpc>
                        <a:spcAft>
                          <a:spcPts val="0"/>
                        </a:spcAft>
                      </a:pPr>
                      <a:r>
                        <a:rPr lang="en-TT"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1-2 hours</a:t>
                      </a: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905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551495072"/>
                  </a:ext>
                </a:extLst>
              </a:tr>
              <a:tr h="1204935">
                <a:tc>
                  <a:txBody>
                    <a:bodyPr/>
                    <a:lstStyle/>
                    <a:p>
                      <a:pPr>
                        <a:lnSpc>
                          <a:spcPct val="107000"/>
                        </a:lnSpc>
                        <a:spcAft>
                          <a:spcPts val="0"/>
                        </a:spcAft>
                      </a:pPr>
                      <a:r>
                        <a:rPr lang="en-TT" sz="24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Mepivicaine</a:t>
                      </a:r>
                      <a:r>
                        <a:rPr lang="en-TT"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(Carbocaine)</a:t>
                      </a:r>
                    </a:p>
                    <a:p>
                      <a:r>
                        <a:rPr lang="en-TT" sz="1400" u="sng" kern="1200" dirty="0">
                          <a:solidFill>
                            <a:schemeClr val="tx1"/>
                          </a:solidFill>
                          <a:effectLst/>
                          <a:latin typeface="+mn-lt"/>
                          <a:ea typeface="+mn-ea"/>
                          <a:cs typeface="+mn-cs"/>
                          <a:hlinkClick r:id="rId3"/>
                        </a:rPr>
                        <a:t>http://equimed.com/drugs-and-medications/reference/mepivacaine-hydrochloride</a:t>
                      </a:r>
                      <a:endParaRPr lang="en-TT" sz="1400" kern="1200" dirty="0">
                        <a:solidFill>
                          <a:schemeClr val="tx1"/>
                        </a:solidFill>
                        <a:effectLst/>
                        <a:latin typeface="+mn-lt"/>
                        <a:ea typeface="+mn-ea"/>
                        <a:cs typeface="+mn-cs"/>
                      </a:endParaRPr>
                    </a:p>
                    <a:p>
                      <a:r>
                        <a:rPr lang="en-TT" sz="1800" kern="1200" dirty="0">
                          <a:solidFill>
                            <a:schemeClr val="tx1"/>
                          </a:solidFill>
                          <a:effectLst/>
                          <a:latin typeface="+mn-lt"/>
                          <a:ea typeface="+mn-ea"/>
                          <a:cs typeface="+mn-cs"/>
                        </a:rPr>
                        <a:t> </a:t>
                      </a:r>
                    </a:p>
                    <a:p>
                      <a:pPr>
                        <a:lnSpc>
                          <a:spcPct val="107000"/>
                        </a:lnSpc>
                        <a:spcAft>
                          <a:spcPts val="0"/>
                        </a:spcAft>
                      </a:pPr>
                      <a:endParaRPr lang="en-TT"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nSpc>
                          <a:spcPct val="107000"/>
                        </a:lnSpc>
                        <a:spcAft>
                          <a:spcPts val="0"/>
                        </a:spcAft>
                      </a:pPr>
                      <a:r>
                        <a:rPr lang="en-TT"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Fast</a:t>
                      </a: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nSpc>
                          <a:spcPct val="107000"/>
                        </a:lnSpc>
                        <a:spcAft>
                          <a:spcPts val="0"/>
                        </a:spcAft>
                      </a:pPr>
                      <a:r>
                        <a:rPr lang="en-TT"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2-3 hours</a:t>
                      </a: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2504648108"/>
                  </a:ext>
                </a:extLst>
              </a:tr>
              <a:tr h="632170">
                <a:tc>
                  <a:txBody>
                    <a:bodyPr/>
                    <a:lstStyle/>
                    <a:p>
                      <a:pPr>
                        <a:lnSpc>
                          <a:spcPct val="107000"/>
                        </a:lnSpc>
                        <a:spcAft>
                          <a:spcPts val="0"/>
                        </a:spcAft>
                      </a:pPr>
                      <a:r>
                        <a:rPr lang="en-TT" sz="2400" b="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Bupivicaine</a:t>
                      </a:r>
                      <a:endParaRPr lang="en-TT"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TT" sz="1400" u="sng" kern="1200" dirty="0">
                          <a:solidFill>
                            <a:schemeClr val="tx1"/>
                          </a:solidFill>
                          <a:effectLst/>
                          <a:latin typeface="+mn-lt"/>
                          <a:ea typeface="+mn-ea"/>
                          <a:cs typeface="+mn-cs"/>
                          <a:hlinkClick r:id="rId4"/>
                        </a:rPr>
                        <a:t>https://www.dropbox.com/home?preview=Bupivacaine.docx</a:t>
                      </a:r>
                      <a:endParaRPr lang="en-TT" sz="1400" kern="1200" dirty="0">
                        <a:solidFill>
                          <a:schemeClr val="tx1"/>
                        </a:solidFill>
                        <a:effectLst/>
                        <a:latin typeface="+mn-lt"/>
                        <a:ea typeface="+mn-ea"/>
                        <a:cs typeface="+mn-cs"/>
                      </a:endParaRPr>
                    </a:p>
                    <a:p>
                      <a:r>
                        <a:rPr lang="en-TT" sz="1400" kern="1200" dirty="0">
                          <a:solidFill>
                            <a:schemeClr val="tx1"/>
                          </a:solidFill>
                          <a:effectLst/>
                          <a:latin typeface="+mn-lt"/>
                          <a:ea typeface="+mn-ea"/>
                          <a:cs typeface="+mn-cs"/>
                        </a:rPr>
                        <a:t> </a:t>
                      </a:r>
                      <a:endParaRPr lang="en-TT"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TT"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nSpc>
                          <a:spcPct val="107000"/>
                        </a:lnSpc>
                        <a:spcAft>
                          <a:spcPts val="0"/>
                        </a:spcAft>
                      </a:pPr>
                      <a:r>
                        <a:rPr lang="en-TT"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Intermediate</a:t>
                      </a: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nSpc>
                          <a:spcPct val="107000"/>
                        </a:lnSpc>
                        <a:spcAft>
                          <a:spcPts val="0"/>
                        </a:spcAft>
                      </a:pPr>
                      <a:r>
                        <a:rPr lang="en-TT"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3-6 hours</a:t>
                      </a: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904894007"/>
                  </a:ext>
                </a:extLst>
              </a:tr>
              <a:tr h="0">
                <a:tc>
                  <a:txBody>
                    <a:bodyPr/>
                    <a:lstStyle/>
                    <a:p>
                      <a:pPr>
                        <a:lnSpc>
                          <a:spcPct val="107000"/>
                        </a:lnSpc>
                        <a:spcAft>
                          <a:spcPts val="0"/>
                        </a:spcAft>
                      </a:pPr>
                      <a:r>
                        <a:rPr lang="en-TT"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TT"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nSpc>
                          <a:spcPct val="107000"/>
                        </a:lnSpc>
                        <a:spcAft>
                          <a:spcPts val="0"/>
                        </a:spcAft>
                      </a:pPr>
                      <a:r>
                        <a:rPr lang="en-TT"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nSpc>
                          <a:spcPct val="107000"/>
                        </a:lnSpc>
                        <a:spcAft>
                          <a:spcPts val="0"/>
                        </a:spcAft>
                      </a:pPr>
                      <a:r>
                        <a:rPr lang="en-TT"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2367726932"/>
                  </a:ext>
                </a:extLst>
              </a:tr>
            </a:tbl>
          </a:graphicData>
        </a:graphic>
      </p:graphicFrame>
    </p:spTree>
    <p:extLst>
      <p:ext uri="{BB962C8B-B14F-4D97-AF65-F5344CB8AC3E}">
        <p14:creationId xmlns:p14="http://schemas.microsoft.com/office/powerpoint/2010/main" val="183353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402BA2-93BC-4C76-A008-1778198488ED}"/>
              </a:ext>
            </a:extLst>
          </p:cNvPr>
          <p:cNvSpPr>
            <a:spLocks noGrp="1"/>
          </p:cNvSpPr>
          <p:nvPr>
            <p:ph idx="1"/>
          </p:nvPr>
        </p:nvSpPr>
        <p:spPr>
          <a:xfrm>
            <a:off x="1197868" y="1484784"/>
            <a:ext cx="9144000" cy="4191000"/>
          </a:xfrm>
        </p:spPr>
        <p:txBody>
          <a:bodyPr/>
          <a:lstStyle/>
          <a:p>
            <a:pPr marL="0" indent="0">
              <a:buNone/>
            </a:pPr>
            <a:r>
              <a:rPr lang="en-TT" dirty="0"/>
              <a:t>This block anesthetizes the:</a:t>
            </a:r>
          </a:p>
          <a:p>
            <a:r>
              <a:rPr lang="en-TT" dirty="0"/>
              <a:t>deep and superficial digital flexor tendons</a:t>
            </a:r>
          </a:p>
          <a:p>
            <a:r>
              <a:rPr lang="en-TT" dirty="0"/>
              <a:t>splint bones and their interosseous ligaments</a:t>
            </a:r>
          </a:p>
          <a:p>
            <a:r>
              <a:rPr lang="en-TT" dirty="0"/>
              <a:t>proximal suspensory ligament</a:t>
            </a:r>
          </a:p>
          <a:p>
            <a:r>
              <a:rPr lang="en-TT" dirty="0"/>
              <a:t>inferior check ligament</a:t>
            </a:r>
          </a:p>
        </p:txBody>
      </p:sp>
      <p:pic>
        <p:nvPicPr>
          <p:cNvPr id="5122" name="Picture 2" descr="Image result for high palmar nerve block">
            <a:extLst>
              <a:ext uri="{FF2B5EF4-FFF2-40B4-BE49-F238E27FC236}">
                <a16:creationId xmlns:a16="http://schemas.microsoft.com/office/drawing/2014/main" id="{6B818D49-0457-4D59-9439-1AFEB30AC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238" y="1809531"/>
            <a:ext cx="3854565" cy="3563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0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EBB8D9-D5B8-44A5-A070-8AB77A5B07E7}"/>
              </a:ext>
            </a:extLst>
          </p:cNvPr>
          <p:cNvSpPr>
            <a:spLocks noGrp="1"/>
          </p:cNvSpPr>
          <p:nvPr>
            <p:ph idx="1"/>
          </p:nvPr>
        </p:nvSpPr>
        <p:spPr>
          <a:xfrm>
            <a:off x="405780" y="836712"/>
            <a:ext cx="11017224" cy="5255096"/>
          </a:xfrm>
        </p:spPr>
        <p:txBody>
          <a:bodyPr/>
          <a:lstStyle/>
          <a:p>
            <a:r>
              <a:rPr lang="en-TT" b="1" i="1" dirty="0">
                <a:effectLst/>
              </a:rPr>
              <a:t>Radiographic Examination</a:t>
            </a:r>
          </a:p>
          <a:p>
            <a:pPr lvl="1"/>
            <a:r>
              <a:rPr lang="en-TT" dirty="0">
                <a:effectLst/>
              </a:rPr>
              <a:t>Most veterinarians elect to confirm a suspicion of splint bone fracture through radiographic examination (i.e. by taking “x-rays”) of the affected limb. A tangential view (which highlights the area in question independently of surrounding bone) is generally diagnostic.</a:t>
            </a:r>
          </a:p>
          <a:p>
            <a:pPr marL="0" indent="0">
              <a:buNone/>
            </a:pPr>
            <a:endParaRPr lang="en-TT" dirty="0"/>
          </a:p>
        </p:txBody>
      </p:sp>
      <p:pic>
        <p:nvPicPr>
          <p:cNvPr id="7170" name="Picture 2" descr="http://www.atlantaequine.com/images/splint_fx_link.jpg">
            <a:extLst>
              <a:ext uri="{FF2B5EF4-FFF2-40B4-BE49-F238E27FC236}">
                <a16:creationId xmlns:a16="http://schemas.microsoft.com/office/drawing/2014/main" id="{EF48C441-E10C-4E82-A295-5F6DEA12F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4252" y="2852936"/>
            <a:ext cx="2229396" cy="3481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28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748" y="188640"/>
            <a:ext cx="9144000" cy="1160462"/>
          </a:xfrm>
        </p:spPr>
        <p:txBody>
          <a:bodyPr/>
          <a:lstStyle/>
          <a:p>
            <a:r>
              <a:rPr lang="fr-FR" u="sng" dirty="0">
                <a:latin typeface="Constantia" pitchFamily="18" charset="0"/>
              </a:rPr>
              <a:t>Anatomy</a:t>
            </a:r>
            <a:endParaRPr lang="en-US" u="sng" dirty="0">
              <a:latin typeface="Constantia" pitchFamily="18" charset="0"/>
            </a:endParaRPr>
          </a:p>
        </p:txBody>
      </p:sp>
      <p:sp>
        <p:nvSpPr>
          <p:cNvPr id="3" name="Content Placeholder 2"/>
          <p:cNvSpPr>
            <a:spLocks noGrp="1"/>
          </p:cNvSpPr>
          <p:nvPr>
            <p:ph idx="1"/>
          </p:nvPr>
        </p:nvSpPr>
        <p:spPr>
          <a:xfrm>
            <a:off x="549796" y="1772816"/>
            <a:ext cx="10873208" cy="4191000"/>
          </a:xfrm>
        </p:spPr>
        <p:txBody>
          <a:bodyPr>
            <a:normAutofit/>
          </a:bodyPr>
          <a:lstStyle/>
          <a:p>
            <a:r>
              <a:rPr lang="en-US" dirty="0"/>
              <a:t>The small metacarpal and metatarsal bones (splint bones) are an important and integral part of the supporting and stabilizing structures of the equine limb.</a:t>
            </a:r>
          </a:p>
          <a:p>
            <a:r>
              <a:rPr lang="en-US" dirty="0"/>
              <a:t>There is dynamic relationship between the splint  bones, the cannon bone and the proximal articulations.</a:t>
            </a:r>
          </a:p>
          <a:p>
            <a:r>
              <a:rPr lang="en-US" dirty="0"/>
              <a:t>This relationship is modulated by the interosseous ligament that attaches the proximal two thirds of the splint bones to the cannon bones and by the prominent soft tissue attachments to the proximal end of each splint bone.</a:t>
            </a:r>
          </a:p>
        </p:txBody>
      </p:sp>
    </p:spTree>
    <p:extLst>
      <p:ext uri="{BB962C8B-B14F-4D97-AF65-F5344CB8AC3E}">
        <p14:creationId xmlns:p14="http://schemas.microsoft.com/office/powerpoint/2010/main" val="63411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horse splint bone">
            <a:extLst>
              <a:ext uri="{FF2B5EF4-FFF2-40B4-BE49-F238E27FC236}">
                <a16:creationId xmlns:a16="http://schemas.microsoft.com/office/drawing/2014/main" id="{12521CCC-B79E-4F2E-9B4B-FB35746E6D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5940" y="1052736"/>
            <a:ext cx="3781036" cy="4191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134066A-D8B2-482F-B71C-12EB16940970}"/>
              </a:ext>
            </a:extLst>
          </p:cNvPr>
          <p:cNvPicPr>
            <a:picLocks noChangeAspect="1"/>
          </p:cNvPicPr>
          <p:nvPr/>
        </p:nvPicPr>
        <p:blipFill>
          <a:blip r:embed="rId3"/>
          <a:stretch>
            <a:fillRect/>
          </a:stretch>
        </p:blipFill>
        <p:spPr>
          <a:xfrm>
            <a:off x="6742484" y="1052736"/>
            <a:ext cx="3632954" cy="4191000"/>
          </a:xfrm>
          <a:prstGeom prst="rect">
            <a:avLst/>
          </a:prstGeom>
        </p:spPr>
      </p:pic>
    </p:spTree>
    <p:extLst>
      <p:ext uri="{BB962C8B-B14F-4D97-AF65-F5344CB8AC3E}">
        <p14:creationId xmlns:p14="http://schemas.microsoft.com/office/powerpoint/2010/main" val="317880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21804" y="476672"/>
            <a:ext cx="9144000" cy="2895600"/>
          </a:xfrm>
        </p:spPr>
        <p:txBody>
          <a:bodyPr/>
          <a:lstStyle/>
          <a:p>
            <a:r>
              <a:rPr lang="en-US" dirty="0">
                <a:latin typeface="Constantia" pitchFamily="18" charset="0"/>
              </a:rPr>
              <a:t>Indications for splint bone removal</a:t>
            </a:r>
          </a:p>
        </p:txBody>
      </p:sp>
      <p:pic>
        <p:nvPicPr>
          <p:cNvPr id="2" name="Picture 1">
            <a:extLst>
              <a:ext uri="{FF2B5EF4-FFF2-40B4-BE49-F238E27FC236}">
                <a16:creationId xmlns:a16="http://schemas.microsoft.com/office/drawing/2014/main" id="{2FC3C3FB-F185-4002-A008-3981A8F853CF}"/>
              </a:ext>
            </a:extLst>
          </p:cNvPr>
          <p:cNvPicPr>
            <a:picLocks noChangeAspect="1"/>
          </p:cNvPicPr>
          <p:nvPr/>
        </p:nvPicPr>
        <p:blipFill>
          <a:blip r:embed="rId2"/>
          <a:stretch>
            <a:fillRect/>
          </a:stretch>
        </p:blipFill>
        <p:spPr>
          <a:xfrm>
            <a:off x="7894612" y="2996952"/>
            <a:ext cx="2139549" cy="2632641"/>
          </a:xfrm>
          <a:prstGeom prst="rect">
            <a:avLst/>
          </a:prstGeom>
        </p:spPr>
      </p:pic>
    </p:spTree>
    <p:extLst>
      <p:ext uri="{BB962C8B-B14F-4D97-AF65-F5344CB8AC3E}">
        <p14:creationId xmlns:p14="http://schemas.microsoft.com/office/powerpoint/2010/main" val="79245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1431CF-9809-4711-8924-92269A4BF775}"/>
              </a:ext>
            </a:extLst>
          </p:cNvPr>
          <p:cNvSpPr>
            <a:spLocks noGrp="1"/>
          </p:cNvSpPr>
          <p:nvPr>
            <p:ph idx="1"/>
          </p:nvPr>
        </p:nvSpPr>
        <p:spPr>
          <a:xfrm>
            <a:off x="222040" y="980728"/>
            <a:ext cx="7312532" cy="4752528"/>
          </a:xfrm>
        </p:spPr>
        <p:txBody>
          <a:bodyPr>
            <a:normAutofit/>
          </a:bodyPr>
          <a:lstStyle/>
          <a:p>
            <a:r>
              <a:rPr lang="en-US" dirty="0">
                <a:latin typeface="Constantia" pitchFamily="18" charset="0"/>
              </a:rPr>
              <a:t>Fractures of the splint bones are common in horses  and can occur anywhere along the length of the bone.</a:t>
            </a:r>
          </a:p>
          <a:p>
            <a:r>
              <a:rPr lang="en-US" dirty="0">
                <a:latin typeface="Constantia" pitchFamily="18" charset="0"/>
              </a:rPr>
              <a:t>These fractures have historically been classified as involving the proximal, middle or distal third of the bone; being simple or complicated.</a:t>
            </a:r>
          </a:p>
          <a:p>
            <a:r>
              <a:rPr lang="en-US" dirty="0">
                <a:latin typeface="Constantia" pitchFamily="18" charset="0"/>
              </a:rPr>
              <a:t>Fractures can result from either external or internal trauma. External trauma comes from interference, a direct blow from an inanimate object, or more often a kick from another horse.</a:t>
            </a:r>
          </a:p>
        </p:txBody>
      </p:sp>
      <p:pic>
        <p:nvPicPr>
          <p:cNvPr id="2052" name="Picture 4" descr="Image result for kick wound horse splint">
            <a:extLst>
              <a:ext uri="{FF2B5EF4-FFF2-40B4-BE49-F238E27FC236}">
                <a16:creationId xmlns:a16="http://schemas.microsoft.com/office/drawing/2014/main" id="{567BF724-6CC3-4967-9DEB-7E9B9A9B7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4572" y="1691748"/>
            <a:ext cx="4431346" cy="3521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71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6008B7-CBEF-4E5F-899D-46189C3CA485}"/>
              </a:ext>
            </a:extLst>
          </p:cNvPr>
          <p:cNvSpPr>
            <a:spLocks noGrp="1"/>
          </p:cNvSpPr>
          <p:nvPr>
            <p:ph idx="1"/>
          </p:nvPr>
        </p:nvSpPr>
        <p:spPr>
          <a:xfrm>
            <a:off x="108869" y="548680"/>
            <a:ext cx="8131214" cy="5616624"/>
          </a:xfrm>
        </p:spPr>
        <p:txBody>
          <a:bodyPr>
            <a:normAutofit fontScale="92500" lnSpcReduction="10000"/>
          </a:bodyPr>
          <a:lstStyle/>
          <a:p>
            <a:pPr lvl="0">
              <a:buClr>
                <a:prstClr val="white"/>
              </a:buClr>
            </a:pPr>
            <a:r>
              <a:rPr lang="en-US" dirty="0">
                <a:solidFill>
                  <a:prstClr val="white"/>
                </a:solidFill>
                <a:effectLst>
                  <a:outerShdw blurRad="50800" dist="38100" dir="2700000" algn="tr" rotWithShape="0">
                    <a:srgbClr val="626817">
                      <a:lumMod val="50000"/>
                      <a:alpha val="43000"/>
                    </a:srgbClr>
                  </a:outerShdw>
                </a:effectLst>
                <a:latin typeface="Constantia" pitchFamily="18" charset="0"/>
              </a:rPr>
              <a:t>External trauma often causes open fractures with sequestration of the fracture fragments and osteomyelitis at the fracture site.</a:t>
            </a:r>
          </a:p>
          <a:p>
            <a:pPr lvl="0">
              <a:buClr>
                <a:prstClr val="white"/>
              </a:buClr>
            </a:pPr>
            <a:r>
              <a:rPr lang="en-US" dirty="0">
                <a:solidFill>
                  <a:prstClr val="white"/>
                </a:solidFill>
                <a:effectLst>
                  <a:outerShdw blurRad="50800" dist="38100" dir="2700000" algn="tr" rotWithShape="0">
                    <a:srgbClr val="626817">
                      <a:lumMod val="50000"/>
                      <a:alpha val="43000"/>
                    </a:srgbClr>
                  </a:outerShdw>
                </a:effectLst>
                <a:latin typeface="Constantia" pitchFamily="18" charset="0"/>
              </a:rPr>
              <a:t>Open fractures occur more commonly in the lateral splint bones (4</a:t>
            </a:r>
            <a:r>
              <a:rPr lang="en-US" baseline="30000" dirty="0">
                <a:solidFill>
                  <a:prstClr val="white"/>
                </a:solidFill>
                <a:effectLst>
                  <a:outerShdw blurRad="50800" dist="38100" dir="2700000" algn="tr" rotWithShape="0">
                    <a:srgbClr val="626817">
                      <a:lumMod val="50000"/>
                      <a:alpha val="43000"/>
                    </a:srgbClr>
                  </a:outerShdw>
                </a:effectLst>
                <a:latin typeface="Constantia" pitchFamily="18" charset="0"/>
              </a:rPr>
              <a:t>th</a:t>
            </a:r>
            <a:r>
              <a:rPr lang="en-US" dirty="0">
                <a:solidFill>
                  <a:prstClr val="white"/>
                </a:solidFill>
                <a:effectLst>
                  <a:outerShdw blurRad="50800" dist="38100" dir="2700000" algn="tr" rotWithShape="0">
                    <a:srgbClr val="626817">
                      <a:lumMod val="50000"/>
                      <a:alpha val="43000"/>
                    </a:srgbClr>
                  </a:outerShdw>
                </a:effectLst>
                <a:latin typeface="Constantia" pitchFamily="18" charset="0"/>
              </a:rPr>
              <a:t> metacarpal and metatarsal bones), owing to their exposed anatomic location.</a:t>
            </a:r>
          </a:p>
          <a:p>
            <a:r>
              <a:rPr lang="en-TT" dirty="0"/>
              <a:t>Fractures from internal trauma occur most frequently in racehorses.</a:t>
            </a:r>
          </a:p>
          <a:p>
            <a:r>
              <a:rPr lang="en-TT" dirty="0"/>
              <a:t>Axial compressive loading of the splint bones can result in fractures of the proximal third of the bone.  Such a fracture is more likely in the small metacarpal bones (esp. 2</a:t>
            </a:r>
            <a:r>
              <a:rPr lang="en-TT" baseline="30000" dirty="0"/>
              <a:t>nd</a:t>
            </a:r>
            <a:r>
              <a:rPr lang="en-TT" dirty="0"/>
              <a:t> metacarpal) because of the prominent articulations of the carpus.</a:t>
            </a:r>
          </a:p>
          <a:p>
            <a:r>
              <a:rPr lang="en-TT" dirty="0"/>
              <a:t>More commonly internal fractures have been implicated in fractures of the distal third of the splint bone. There are strong fascial (ligamentous) attachments from the distal end of the splint bones to the suspensory apparatus in the area of the proximal sesamoid bones and fetlock fascia.</a:t>
            </a:r>
          </a:p>
        </p:txBody>
      </p:sp>
      <p:pic>
        <p:nvPicPr>
          <p:cNvPr id="4" name="Picture 3">
            <a:extLst>
              <a:ext uri="{FF2B5EF4-FFF2-40B4-BE49-F238E27FC236}">
                <a16:creationId xmlns:a16="http://schemas.microsoft.com/office/drawing/2014/main" id="{ACF0D872-6504-4F6A-8BE0-767FEF738CD9}"/>
              </a:ext>
            </a:extLst>
          </p:cNvPr>
          <p:cNvPicPr>
            <a:picLocks noChangeAspect="1"/>
          </p:cNvPicPr>
          <p:nvPr/>
        </p:nvPicPr>
        <p:blipFill>
          <a:blip r:embed="rId2"/>
          <a:stretch>
            <a:fillRect/>
          </a:stretch>
        </p:blipFill>
        <p:spPr>
          <a:xfrm>
            <a:off x="8240083" y="908720"/>
            <a:ext cx="3810330" cy="4612771"/>
          </a:xfrm>
          <a:prstGeom prst="rect">
            <a:avLst/>
          </a:prstGeom>
        </p:spPr>
      </p:pic>
    </p:spTree>
    <p:extLst>
      <p:ext uri="{BB962C8B-B14F-4D97-AF65-F5344CB8AC3E}">
        <p14:creationId xmlns:p14="http://schemas.microsoft.com/office/powerpoint/2010/main" val="340988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CB0488-9C47-47D3-8359-8F169384DAAE}"/>
              </a:ext>
            </a:extLst>
          </p:cNvPr>
          <p:cNvSpPr>
            <a:spLocks noGrp="1"/>
          </p:cNvSpPr>
          <p:nvPr>
            <p:ph idx="1"/>
          </p:nvPr>
        </p:nvSpPr>
        <p:spPr>
          <a:xfrm>
            <a:off x="1485900" y="1000627"/>
            <a:ext cx="9144000" cy="4191000"/>
          </a:xfrm>
        </p:spPr>
        <p:txBody>
          <a:bodyPr/>
          <a:lstStyle/>
          <a:p>
            <a:r>
              <a:rPr lang="en-TT" dirty="0"/>
              <a:t>Clinically, these findings are consistent with the reports indicating that 81% of the Standardbreds and 67% Thoroughbreds with distal splint bone fractures have concurrent suspensory desmitis</a:t>
            </a:r>
          </a:p>
        </p:txBody>
      </p:sp>
      <p:pic>
        <p:nvPicPr>
          <p:cNvPr id="4098" name="Picture 2" descr="Image result for standardbred">
            <a:extLst>
              <a:ext uri="{FF2B5EF4-FFF2-40B4-BE49-F238E27FC236}">
                <a16:creationId xmlns:a16="http://schemas.microsoft.com/office/drawing/2014/main" id="{D1C7EBDE-6653-4F18-8D05-8339BAF53C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964" y="2348880"/>
            <a:ext cx="3600400" cy="318973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thoroughbred">
            <a:extLst>
              <a:ext uri="{FF2B5EF4-FFF2-40B4-BE49-F238E27FC236}">
                <a16:creationId xmlns:a16="http://schemas.microsoft.com/office/drawing/2014/main" id="{E343E79D-E966-45B0-BBC8-1FD4A0E291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4452" y="2348880"/>
            <a:ext cx="3684748" cy="3189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27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a:latin typeface="Constantia" pitchFamily="18" charset="0"/>
              </a:rPr>
              <a:t>Diagnosis of splint bone injury</a:t>
            </a:r>
          </a:p>
        </p:txBody>
      </p:sp>
    </p:spTree>
    <p:extLst>
      <p:ext uri="{BB962C8B-B14F-4D97-AF65-F5344CB8AC3E}">
        <p14:creationId xmlns:p14="http://schemas.microsoft.com/office/powerpoint/2010/main" val="289122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1EA0B-5A60-43D9-A07B-00A7580EECF6}"/>
              </a:ext>
            </a:extLst>
          </p:cNvPr>
          <p:cNvSpPr>
            <a:spLocks noGrp="1"/>
          </p:cNvSpPr>
          <p:nvPr>
            <p:ph type="title"/>
          </p:nvPr>
        </p:nvSpPr>
        <p:spPr>
          <a:xfrm>
            <a:off x="261764" y="260648"/>
            <a:ext cx="9144000" cy="1160462"/>
          </a:xfrm>
        </p:spPr>
        <p:txBody>
          <a:bodyPr/>
          <a:lstStyle/>
          <a:p>
            <a:r>
              <a:rPr lang="en-TT" dirty="0"/>
              <a:t>Diagnosis</a:t>
            </a:r>
          </a:p>
        </p:txBody>
      </p:sp>
      <p:sp>
        <p:nvSpPr>
          <p:cNvPr id="3" name="Content Placeholder 2">
            <a:extLst>
              <a:ext uri="{FF2B5EF4-FFF2-40B4-BE49-F238E27FC236}">
                <a16:creationId xmlns:a16="http://schemas.microsoft.com/office/drawing/2014/main" id="{3602A6CE-BD15-4CF5-9DB9-CC7DBEA45421}"/>
              </a:ext>
            </a:extLst>
          </p:cNvPr>
          <p:cNvSpPr>
            <a:spLocks noGrp="1"/>
          </p:cNvSpPr>
          <p:nvPr>
            <p:ph idx="1"/>
          </p:nvPr>
        </p:nvSpPr>
        <p:spPr>
          <a:xfrm>
            <a:off x="405780" y="1628800"/>
            <a:ext cx="10801200" cy="4191000"/>
          </a:xfrm>
        </p:spPr>
        <p:txBody>
          <a:bodyPr/>
          <a:lstStyle/>
          <a:p>
            <a:r>
              <a:rPr lang="en-TT" b="1" i="1" dirty="0">
                <a:effectLst/>
              </a:rPr>
              <a:t>Clinical Examination</a:t>
            </a:r>
          </a:p>
          <a:p>
            <a:pPr lvl="1"/>
            <a:r>
              <a:rPr lang="en-TT" dirty="0">
                <a:effectLst/>
              </a:rPr>
              <a:t>Most splint bone fractures will result in some degree of lameness which is evident during clinical examination. Swelling and pain associated with the fracture site is usually present. In severe cases of open fracture, bone fragments within the wound may be visible to the naked eye.</a:t>
            </a:r>
          </a:p>
          <a:p>
            <a:endParaRPr lang="en-TT" dirty="0">
              <a:effectLst/>
            </a:endParaRPr>
          </a:p>
          <a:p>
            <a:endParaRPr lang="en-TT" dirty="0"/>
          </a:p>
        </p:txBody>
      </p:sp>
    </p:spTree>
    <p:extLst>
      <p:ext uri="{BB962C8B-B14F-4D97-AF65-F5344CB8AC3E}">
        <p14:creationId xmlns:p14="http://schemas.microsoft.com/office/powerpoint/2010/main" val="126053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urrency 16x9">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dirty="0" err="1" smtClean="0">
            <a:effectLst>
              <a:outerShdw blurRad="50800" dist="38100" dir="2700000" algn="tl">
                <a:schemeClr val="bg2">
                  <a:lumMod val="50000"/>
                  <a:alpha val="43000"/>
                </a:schemeClr>
              </a:outerShdw>
            </a:effectLst>
          </a:defRPr>
        </a:defPPr>
      </a:lstStyle>
    </a:txDef>
  </a:objectDefaults>
  <a:extraClrSchemeLst/>
</a:theme>
</file>

<file path=ppt/theme/theme2.xml><?xml version="1.0" encoding="utf-8"?>
<a:theme xmlns:a="http://schemas.openxmlformats.org/drawingml/2006/main" name="Office Theme">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3.xml><?xml version="1.0" encoding="utf-8"?>
<a:theme xmlns:a="http://schemas.openxmlformats.org/drawingml/2006/main" name="Office Theme">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A2A3AC6-1A45-42F7-8976-E15E36AD84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currency design (widescreen)</Template>
  <TotalTime>0</TotalTime>
  <Words>660</Words>
  <Application>Microsoft Office PowerPoint</Application>
  <PresentationFormat>Custom</PresentationFormat>
  <Paragraphs>52</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Constantia</vt:lpstr>
      <vt:lpstr>Times New Roman</vt:lpstr>
      <vt:lpstr>Currency 16x9</vt:lpstr>
      <vt:lpstr>Anatomy of splint bone</vt:lpstr>
      <vt:lpstr>Anatomy</vt:lpstr>
      <vt:lpstr>PowerPoint Presentation</vt:lpstr>
      <vt:lpstr>Indications for splint bone removal</vt:lpstr>
      <vt:lpstr>PowerPoint Presentation</vt:lpstr>
      <vt:lpstr>PowerPoint Presentation</vt:lpstr>
      <vt:lpstr>PowerPoint Presentation</vt:lpstr>
      <vt:lpstr>Diagnosis of splint bone injury</vt:lpstr>
      <vt:lpstr>Diagnosis</vt:lpstr>
      <vt:lpstr>High palmer nerve block</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2017-10-14T09:35:13Z</dcterms:created>
  <dcterms:modified xsi:type="dcterms:W3CDTF">2017-10-14T17:14:20Z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TC028952639991</vt:lpwstr>
  </property>
</Properties>
</file>