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0"/>
  </p:notesMasterIdLst>
  <p:handoutMasterIdLst>
    <p:handoutMasterId r:id="rId11"/>
  </p:handoutMasterIdLst>
  <p:sldIdLst>
    <p:sldId id="256" r:id="rId3"/>
    <p:sldId id="280" r:id="rId4"/>
    <p:sldId id="275" r:id="rId5"/>
    <p:sldId id="278" r:id="rId6"/>
    <p:sldId id="276" r:id="rId7"/>
    <p:sldId id="277" r:id="rId8"/>
    <p:sldId id="279" r:id="rId9"/>
  </p:sldIdLst>
  <p:sldSz cx="12188825"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660" y="7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17"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59ACC-BB8B-40BD-9C3D-7515A99833BA}" type="datetimeFigureOut">
              <a:rPr lang="en-US"/>
              <a:t>10/14/2017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2B09C-4EB4-4858-8C5D-928515EB5FA1}" type="slidenum">
              <a:rPr/>
              <a:t>‹#›</a:t>
            </a:fld>
            <a:endParaRPr/>
          </a:p>
        </p:txBody>
      </p:sp>
    </p:spTree>
    <p:extLst>
      <p:ext uri="{BB962C8B-B14F-4D97-AF65-F5344CB8AC3E}">
        <p14:creationId xmlns:p14="http://schemas.microsoft.com/office/powerpoint/2010/main" val="258147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B3F5D-6129-4745-AD27-E1F8E3F0C4BE}" type="datetimeFigureOut">
              <a:rPr lang="en-US"/>
              <a:t>10/14/2017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40D2E-0C1A-4418-8763-9BB732EB1D20}" type="slidenum">
              <a:rPr/>
              <a:t>‹#›</a:t>
            </a:fld>
            <a:endParaRPr/>
          </a:p>
        </p:txBody>
      </p:sp>
    </p:spTree>
    <p:extLst>
      <p:ext uri="{BB962C8B-B14F-4D97-AF65-F5344CB8AC3E}">
        <p14:creationId xmlns:p14="http://schemas.microsoft.com/office/powerpoint/2010/main" val="318636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6538"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5" name="Freeform 176"/>
          <p:cNvSpPr>
            <a:spLocks/>
          </p:cNvSpPr>
          <p:nvPr/>
        </p:nvSpPr>
        <p:spPr bwMode="auto">
          <a:xfrm>
            <a:off x="0" y="5138738"/>
            <a:ext cx="368776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nvGrpSpPr>
          <p:cNvPr id="1353" name="Group 1352"/>
          <p:cNvGrpSpPr/>
          <p:nvPr/>
        </p:nvGrpSpPr>
        <p:grpSpPr>
          <a:xfrm>
            <a:off x="-7620" y="5268913"/>
            <a:ext cx="2498725"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sp>
        <p:nvSpPr>
          <p:cNvPr id="1151" name="Freeform 174"/>
          <p:cNvSpPr>
            <a:spLocks/>
          </p:cNvSpPr>
          <p:nvPr/>
        </p:nvSpPr>
        <p:spPr bwMode="auto">
          <a:xfrm>
            <a:off x="7586663" y="5129213"/>
            <a:ext cx="46053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6" name="Freeform 177"/>
          <p:cNvSpPr>
            <a:spLocks/>
          </p:cNvSpPr>
          <p:nvPr/>
        </p:nvSpPr>
        <p:spPr bwMode="auto">
          <a:xfrm>
            <a:off x="8059738" y="5243513"/>
            <a:ext cx="4132263"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a:p>
        </p:txBody>
      </p:sp>
      <p:grpSp>
        <p:nvGrpSpPr>
          <p:cNvPr id="1348" name="Group 1347"/>
          <p:cNvGrpSpPr/>
          <p:nvPr/>
        </p:nvGrpSpPr>
        <p:grpSpPr>
          <a:xfrm>
            <a:off x="9066213" y="5339715"/>
            <a:ext cx="3125787"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341" name="Freeform 331"/>
          <p:cNvSpPr>
            <a:spLocks/>
          </p:cNvSpPr>
          <p:nvPr/>
        </p:nvSpPr>
        <p:spPr bwMode="auto">
          <a:xfrm>
            <a:off x="6824663" y="4976813"/>
            <a:ext cx="5367338"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43" name="Freeform 333"/>
          <p:cNvSpPr>
            <a:spLocks/>
          </p:cNvSpPr>
          <p:nvPr/>
        </p:nvSpPr>
        <p:spPr bwMode="auto">
          <a:xfrm>
            <a:off x="7475538" y="5110163"/>
            <a:ext cx="4716463"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351" name="Group 1350"/>
          <p:cNvGrpSpPr/>
          <p:nvPr/>
        </p:nvGrpSpPr>
        <p:grpSpPr>
          <a:xfrm>
            <a:off x="1587" y="3359150"/>
            <a:ext cx="12185650"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522412" y="685800"/>
            <a:ext cx="9144000"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412" y="3657599"/>
            <a:ext cx="9144000"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t>10/14/2017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1970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274638"/>
            <a:ext cx="2628215"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7982" y="274638"/>
            <a:ext cx="7732286" cy="5897562"/>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t>10/14/2017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2440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t>10/14/2017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C2E8EBC-E876-4F75-A8E2-294E580032CD}" type="slidenum">
              <a:rPr/>
              <a:t>‹#›</a:t>
            </a:fld>
            <a:endParaRPr/>
          </a:p>
        </p:txBody>
      </p:sp>
    </p:spTree>
    <p:extLst>
      <p:ext uri="{BB962C8B-B14F-4D97-AF65-F5344CB8AC3E}">
        <p14:creationId xmlns:p14="http://schemas.microsoft.com/office/powerpoint/2010/main" val="29840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412" y="1676400"/>
            <a:ext cx="9144000"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412" y="5029200"/>
            <a:ext cx="9144000"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01A9C7-C274-4F50-89C9-83BDB06EDB81}" type="datetime1">
              <a:rPr lang="en-US"/>
              <a:t>10/14/2017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BBE7942-5B1B-4E74-B3CD-25BF9B0ABE25}" type="slidenum">
              <a:rPr/>
              <a:t>‹#›</a:t>
            </a:fld>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585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t>10/14/2017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14832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41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585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8585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t>10/14/2017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8263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413" y="402276"/>
            <a:ext cx="9144000"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t>10/14/2017</a:t>
            </a:fld>
            <a:endParaRPr/>
          </a:p>
        </p:txBody>
      </p:sp>
      <p:sp>
        <p:nvSpPr>
          <p:cNvPr id="241" name="Footer Placeholder 240"/>
          <p:cNvSpPr>
            <a:spLocks noGrp="1"/>
          </p:cNvSpPr>
          <p:nvPr>
            <p:ph type="ftr" sz="quarter" idx="11"/>
          </p:nvPr>
        </p:nvSpPr>
        <p:spPr/>
        <p:txBody>
          <a:bodyPr/>
          <a:lstStyle/>
          <a:p>
            <a:endParaRPr/>
          </a:p>
        </p:txBody>
      </p:sp>
      <p:sp>
        <p:nvSpPr>
          <p:cNvPr id="242" name="Slide Number Placeholder 241"/>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t>10/14/2017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4" y="741872"/>
            <a:ext cx="4190998"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1012" y="761999"/>
            <a:ext cx="5562601"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4" y="3581400"/>
            <a:ext cx="4190998"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t>10/14/2017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B7FEA86-1680-48AE-B31F-3E3431F3A323}" type="slidenum">
              <a:rPr/>
              <a:t>‹#›</a:t>
            </a:fld>
            <a:endParaRPr/>
          </a:p>
        </p:txBody>
      </p:sp>
    </p:spTree>
    <p:extLst>
      <p:ext uri="{BB962C8B-B14F-4D97-AF65-F5344CB8AC3E}">
        <p14:creationId xmlns:p14="http://schemas.microsoft.com/office/powerpoint/2010/main" val="2298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741872"/>
            <a:ext cx="4190999"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1013" y="762000"/>
            <a:ext cx="5562600"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2" y="3581400"/>
            <a:ext cx="4190999"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6" name="Date Placeholder 85"/>
          <p:cNvSpPr>
            <a:spLocks noGrp="1"/>
          </p:cNvSpPr>
          <p:nvPr>
            <p:ph type="dt" sz="half" idx="10"/>
          </p:nvPr>
        </p:nvSpPr>
        <p:spPr/>
        <p:txBody>
          <a:bodyPr/>
          <a:lstStyle/>
          <a:p>
            <a:fld id="{C101A9C7-C274-4F50-89C9-83BDB06EDB81}" type="datetime1">
              <a:rPr lang="en-US"/>
              <a:t>10/14/2017</a:t>
            </a:fld>
            <a:endParaRPr/>
          </a:p>
        </p:txBody>
      </p:sp>
      <p:sp>
        <p:nvSpPr>
          <p:cNvPr id="87" name="Footer Placeholder 86"/>
          <p:cNvSpPr>
            <a:spLocks noGrp="1"/>
          </p:cNvSpPr>
          <p:nvPr>
            <p:ph type="ftr" sz="quarter" idx="11"/>
          </p:nvPr>
        </p:nvSpPr>
        <p:spPr/>
        <p:txBody>
          <a:bodyPr/>
          <a:lstStyle/>
          <a:p>
            <a:endParaRPr/>
          </a:p>
        </p:txBody>
      </p:sp>
      <p:sp>
        <p:nvSpPr>
          <p:cNvPr id="90" name="Slide Number Placeholder 89"/>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0" y="5525050"/>
            <a:ext cx="12198033"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Placeholder 1"/>
          <p:cNvSpPr>
            <a:spLocks noGrp="1"/>
          </p:cNvSpPr>
          <p:nvPr>
            <p:ph type="title"/>
          </p:nvPr>
        </p:nvSpPr>
        <p:spPr>
          <a:xfrm>
            <a:off x="1522412" y="402276"/>
            <a:ext cx="9144000"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2" y="1828800"/>
            <a:ext cx="91440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3635" y="6413501"/>
            <a:ext cx="1242177"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pPr/>
              <a:t>10/14/2017</a:t>
            </a:fld>
            <a:endParaRPr/>
          </a:p>
        </p:txBody>
      </p:sp>
      <p:sp>
        <p:nvSpPr>
          <p:cNvPr id="5" name="Footer Placeholder 4"/>
          <p:cNvSpPr>
            <a:spLocks noGrp="1"/>
          </p:cNvSpPr>
          <p:nvPr>
            <p:ph type="ftr" sz="quarter" idx="3"/>
          </p:nvPr>
        </p:nvSpPr>
        <p:spPr>
          <a:xfrm>
            <a:off x="1526576" y="6413501"/>
            <a:ext cx="6777636" cy="250826"/>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9828212" y="6413501"/>
            <a:ext cx="854940"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73" r:id="rId2"/>
    <p:sldLayoutId id="2147483663" r:id="rId3"/>
    <p:sldLayoutId id="2147483675" r:id="rId4"/>
    <p:sldLayoutId id="2147483676" r:id="rId5"/>
    <p:sldLayoutId id="2147483667" r:id="rId6"/>
    <p:sldLayoutId id="2147483668" r:id="rId7"/>
    <p:sldLayoutId id="2147483674" r:id="rId8"/>
    <p:sldLayoutId id="2147483670"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981844" y="1168827"/>
            <a:ext cx="9144000" cy="2895600"/>
          </a:xfrm>
        </p:spPr>
        <p:txBody>
          <a:bodyPr/>
          <a:lstStyle/>
          <a:p>
            <a:r>
              <a:rPr lang="en-US" dirty="0">
                <a:latin typeface="Constantia" pitchFamily="18" charset="0"/>
              </a:rPr>
              <a:t>Complications of resulting from spine bone removal</a:t>
            </a:r>
          </a:p>
        </p:txBody>
      </p:sp>
      <p:pic>
        <p:nvPicPr>
          <p:cNvPr id="2" name="Picture 1">
            <a:extLst>
              <a:ext uri="{FF2B5EF4-FFF2-40B4-BE49-F238E27FC236}">
                <a16:creationId xmlns:a16="http://schemas.microsoft.com/office/drawing/2014/main" id="{479B3C75-17A0-4CA5-930E-2E8900DE1A82}"/>
              </a:ext>
            </a:extLst>
          </p:cNvPr>
          <p:cNvPicPr>
            <a:picLocks noChangeAspect="1"/>
          </p:cNvPicPr>
          <p:nvPr/>
        </p:nvPicPr>
        <p:blipFill>
          <a:blip r:embed="rId2"/>
          <a:stretch>
            <a:fillRect/>
          </a:stretch>
        </p:blipFill>
        <p:spPr>
          <a:xfrm>
            <a:off x="1341884" y="4293096"/>
            <a:ext cx="9478787" cy="1296144"/>
          </a:xfrm>
          <a:prstGeom prst="rect">
            <a:avLst/>
          </a:prstGeom>
        </p:spPr>
      </p:pic>
    </p:spTree>
    <p:extLst>
      <p:ext uri="{BB962C8B-B14F-4D97-AF65-F5344CB8AC3E}">
        <p14:creationId xmlns:p14="http://schemas.microsoft.com/office/powerpoint/2010/main" val="792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A344D-88CD-4A0D-92AE-C06EF286287E}"/>
              </a:ext>
            </a:extLst>
          </p:cNvPr>
          <p:cNvSpPr>
            <a:spLocks noGrp="1"/>
          </p:cNvSpPr>
          <p:nvPr>
            <p:ph type="title"/>
          </p:nvPr>
        </p:nvSpPr>
        <p:spPr>
          <a:xfrm>
            <a:off x="405780" y="980728"/>
            <a:ext cx="9144000" cy="1160462"/>
          </a:xfrm>
        </p:spPr>
        <p:txBody>
          <a:bodyPr/>
          <a:lstStyle/>
          <a:p>
            <a:r>
              <a:rPr lang="en-TT" dirty="0"/>
              <a:t>Client considerations for post operative care for splint bone removal</a:t>
            </a:r>
          </a:p>
        </p:txBody>
      </p:sp>
      <p:pic>
        <p:nvPicPr>
          <p:cNvPr id="4" name="Picture 3">
            <a:extLst>
              <a:ext uri="{FF2B5EF4-FFF2-40B4-BE49-F238E27FC236}">
                <a16:creationId xmlns:a16="http://schemas.microsoft.com/office/drawing/2014/main" id="{868EBADB-5CD3-448A-ABBF-4CF33A38366D}"/>
              </a:ext>
            </a:extLst>
          </p:cNvPr>
          <p:cNvPicPr>
            <a:picLocks noChangeAspect="1"/>
          </p:cNvPicPr>
          <p:nvPr/>
        </p:nvPicPr>
        <p:blipFill>
          <a:blip r:embed="rId2"/>
          <a:stretch>
            <a:fillRect/>
          </a:stretch>
        </p:blipFill>
        <p:spPr>
          <a:xfrm>
            <a:off x="7030516" y="2852936"/>
            <a:ext cx="3499407" cy="2328874"/>
          </a:xfrm>
          <a:prstGeom prst="rect">
            <a:avLst/>
          </a:prstGeom>
        </p:spPr>
      </p:pic>
    </p:spTree>
    <p:extLst>
      <p:ext uri="{BB962C8B-B14F-4D97-AF65-F5344CB8AC3E}">
        <p14:creationId xmlns:p14="http://schemas.microsoft.com/office/powerpoint/2010/main" val="1647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2676CE-C07D-4F4B-B843-E3209F416386}"/>
              </a:ext>
            </a:extLst>
          </p:cNvPr>
          <p:cNvSpPr>
            <a:spLocks noGrp="1"/>
          </p:cNvSpPr>
          <p:nvPr>
            <p:ph idx="1"/>
          </p:nvPr>
        </p:nvSpPr>
        <p:spPr>
          <a:xfrm>
            <a:off x="333772" y="769165"/>
            <a:ext cx="9144000" cy="6120680"/>
          </a:xfrm>
        </p:spPr>
        <p:txBody>
          <a:bodyPr/>
          <a:lstStyle/>
          <a:p>
            <a:r>
              <a:rPr lang="en-TT" dirty="0"/>
              <a:t>Majority of horses with splint bone fractures are allowed to recover from anaesthesia  with limb in a heavy pressured bandage. With proximal fractures, especially in forelimbs, consideration should be given to applying the Robert- Jones bandage with splinting or  full limb cast for recovery.</a:t>
            </a:r>
          </a:p>
          <a:p>
            <a:r>
              <a:rPr lang="en-TT" dirty="0"/>
              <a:t>The amount of external support required depends on the temperament of the animal, the recovery facility, and the type and stability of the repair.</a:t>
            </a:r>
          </a:p>
          <a:p>
            <a:pPr marL="0" indent="0">
              <a:buNone/>
            </a:pPr>
            <a:endParaRPr lang="en-TT" dirty="0"/>
          </a:p>
        </p:txBody>
      </p:sp>
      <p:pic>
        <p:nvPicPr>
          <p:cNvPr id="5" name="Picture 4">
            <a:extLst>
              <a:ext uri="{FF2B5EF4-FFF2-40B4-BE49-F238E27FC236}">
                <a16:creationId xmlns:a16="http://schemas.microsoft.com/office/drawing/2014/main" id="{C94345D4-0B8A-4B34-8079-D1581F92A568}"/>
              </a:ext>
            </a:extLst>
          </p:cNvPr>
          <p:cNvPicPr>
            <a:picLocks noChangeAspect="1"/>
          </p:cNvPicPr>
          <p:nvPr/>
        </p:nvPicPr>
        <p:blipFill>
          <a:blip r:embed="rId2"/>
          <a:stretch>
            <a:fillRect/>
          </a:stretch>
        </p:blipFill>
        <p:spPr>
          <a:xfrm>
            <a:off x="9046740" y="3645024"/>
            <a:ext cx="2699814" cy="2520280"/>
          </a:xfrm>
          <a:prstGeom prst="rect">
            <a:avLst/>
          </a:prstGeom>
        </p:spPr>
      </p:pic>
    </p:spTree>
    <p:extLst>
      <p:ext uri="{BB962C8B-B14F-4D97-AF65-F5344CB8AC3E}">
        <p14:creationId xmlns:p14="http://schemas.microsoft.com/office/powerpoint/2010/main" val="411001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22652-A54B-4358-A167-CCF276987E5D}"/>
              </a:ext>
            </a:extLst>
          </p:cNvPr>
          <p:cNvSpPr>
            <a:spLocks noGrp="1"/>
          </p:cNvSpPr>
          <p:nvPr>
            <p:ph idx="1"/>
          </p:nvPr>
        </p:nvSpPr>
        <p:spPr>
          <a:xfrm>
            <a:off x="693812" y="836712"/>
            <a:ext cx="9144000" cy="4191000"/>
          </a:xfrm>
        </p:spPr>
        <p:txBody>
          <a:bodyPr/>
          <a:lstStyle/>
          <a:p>
            <a:r>
              <a:rPr lang="en-TT" dirty="0"/>
              <a:t>NSAID drugs; Phenylbutazone (2.2 to 4.4 mg/kg </a:t>
            </a:r>
            <a:r>
              <a:rPr lang="en-TT" dirty="0" err="1"/>
              <a:t>b.w</a:t>
            </a:r>
            <a:r>
              <a:rPr lang="en-TT" dirty="0"/>
              <a:t>) for 5-7 days post operatively to control pain and inflammation.</a:t>
            </a:r>
          </a:p>
          <a:p>
            <a:r>
              <a:rPr lang="en-TT" dirty="0"/>
              <a:t>Antibiotics are not necessary in simple closed fractures unless implants are used in which case preoperative antibiotics may be instituted prior to surgery 48-72 hours postoperatively.  For open fractures or those with radiographic evidence of osteomyelitis or sequestration, antibiotics should be administered</a:t>
            </a:r>
          </a:p>
        </p:txBody>
      </p:sp>
      <p:pic>
        <p:nvPicPr>
          <p:cNvPr id="4" name="Picture 3">
            <a:extLst>
              <a:ext uri="{FF2B5EF4-FFF2-40B4-BE49-F238E27FC236}">
                <a16:creationId xmlns:a16="http://schemas.microsoft.com/office/drawing/2014/main" id="{8CB108CA-4C6C-4874-9DC9-05D8A28FF107}"/>
              </a:ext>
            </a:extLst>
          </p:cNvPr>
          <p:cNvPicPr>
            <a:picLocks noChangeAspect="1"/>
          </p:cNvPicPr>
          <p:nvPr/>
        </p:nvPicPr>
        <p:blipFill>
          <a:blip r:embed="rId2"/>
          <a:stretch>
            <a:fillRect/>
          </a:stretch>
        </p:blipFill>
        <p:spPr>
          <a:xfrm>
            <a:off x="8901995" y="3284984"/>
            <a:ext cx="1871634" cy="2962913"/>
          </a:xfrm>
          <a:prstGeom prst="rect">
            <a:avLst/>
          </a:prstGeom>
        </p:spPr>
      </p:pic>
    </p:spTree>
    <p:extLst>
      <p:ext uri="{BB962C8B-B14F-4D97-AF65-F5344CB8AC3E}">
        <p14:creationId xmlns:p14="http://schemas.microsoft.com/office/powerpoint/2010/main" val="93638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BC051-7F3B-4B18-AAD3-AFCB2AFE018C}"/>
              </a:ext>
            </a:extLst>
          </p:cNvPr>
          <p:cNvSpPr>
            <a:spLocks noGrp="1"/>
          </p:cNvSpPr>
          <p:nvPr>
            <p:ph idx="1"/>
          </p:nvPr>
        </p:nvSpPr>
        <p:spPr>
          <a:xfrm>
            <a:off x="405780" y="476672"/>
            <a:ext cx="7488832" cy="5544616"/>
          </a:xfrm>
        </p:spPr>
        <p:txBody>
          <a:bodyPr>
            <a:normAutofit/>
          </a:bodyPr>
          <a:lstStyle/>
          <a:p>
            <a:r>
              <a:rPr lang="en-TT" dirty="0"/>
              <a:t>Bandages should be changed every 3-4 days until sutures are removed in 10-14 days.</a:t>
            </a:r>
          </a:p>
          <a:p>
            <a:r>
              <a:rPr lang="en-TT" dirty="0"/>
              <a:t>After removal of the sutures, a mild rubefacient may be applied to help control the swelling, and the leg should remain bandaged for an additional 7-10 days.</a:t>
            </a:r>
          </a:p>
          <a:p>
            <a:r>
              <a:rPr lang="en-TT" dirty="0"/>
              <a:t>Horses should be confined to a stall for 7 days, followed by an additional 30 days of stall rest with hand walking 15-20 minutes twice a day.</a:t>
            </a:r>
          </a:p>
          <a:p>
            <a:r>
              <a:rPr lang="en-TT" dirty="0"/>
              <a:t>Swimming may be started 14-21 days post operatively, if the wounds are healed, to maintain fitness and provide hydrotherapy for swollen soft tissues.</a:t>
            </a:r>
          </a:p>
          <a:p>
            <a:endParaRPr lang="en-TT" dirty="0"/>
          </a:p>
          <a:p>
            <a:endParaRPr lang="en-TT" dirty="0"/>
          </a:p>
        </p:txBody>
      </p:sp>
      <p:pic>
        <p:nvPicPr>
          <p:cNvPr id="5" name="Picture 4">
            <a:extLst>
              <a:ext uri="{FF2B5EF4-FFF2-40B4-BE49-F238E27FC236}">
                <a16:creationId xmlns:a16="http://schemas.microsoft.com/office/drawing/2014/main" id="{7C3CA6FE-172D-490C-8659-6681240627AD}"/>
              </a:ext>
            </a:extLst>
          </p:cNvPr>
          <p:cNvPicPr>
            <a:picLocks noChangeAspect="1"/>
          </p:cNvPicPr>
          <p:nvPr/>
        </p:nvPicPr>
        <p:blipFill>
          <a:blip r:embed="rId2"/>
          <a:stretch>
            <a:fillRect/>
          </a:stretch>
        </p:blipFill>
        <p:spPr>
          <a:xfrm>
            <a:off x="7894612" y="1916832"/>
            <a:ext cx="4176464" cy="3096344"/>
          </a:xfrm>
          <a:prstGeom prst="rect">
            <a:avLst/>
          </a:prstGeom>
        </p:spPr>
      </p:pic>
      <p:pic>
        <p:nvPicPr>
          <p:cNvPr id="6" name="Picture 5">
            <a:extLst>
              <a:ext uri="{FF2B5EF4-FFF2-40B4-BE49-F238E27FC236}">
                <a16:creationId xmlns:a16="http://schemas.microsoft.com/office/drawing/2014/main" id="{B68646BB-E6E8-44AB-BA84-58C883CE416D}"/>
              </a:ext>
            </a:extLst>
          </p:cNvPr>
          <p:cNvPicPr>
            <a:picLocks noChangeAspect="1"/>
          </p:cNvPicPr>
          <p:nvPr/>
        </p:nvPicPr>
        <p:blipFill>
          <a:blip r:embed="rId3"/>
          <a:stretch>
            <a:fillRect/>
          </a:stretch>
        </p:blipFill>
        <p:spPr>
          <a:xfrm>
            <a:off x="6670476" y="5364520"/>
            <a:ext cx="5945673" cy="672590"/>
          </a:xfrm>
          <a:prstGeom prst="rect">
            <a:avLst/>
          </a:prstGeom>
        </p:spPr>
      </p:pic>
    </p:spTree>
    <p:extLst>
      <p:ext uri="{BB962C8B-B14F-4D97-AF65-F5344CB8AC3E}">
        <p14:creationId xmlns:p14="http://schemas.microsoft.com/office/powerpoint/2010/main" val="1666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9B766A-884F-4E6D-9F79-C9FCC2DDE711}"/>
              </a:ext>
            </a:extLst>
          </p:cNvPr>
          <p:cNvSpPr>
            <a:spLocks noGrp="1"/>
          </p:cNvSpPr>
          <p:nvPr>
            <p:ph idx="1"/>
          </p:nvPr>
        </p:nvSpPr>
        <p:spPr>
          <a:xfrm>
            <a:off x="981844" y="1484784"/>
            <a:ext cx="9144000" cy="4191000"/>
          </a:xfrm>
        </p:spPr>
        <p:txBody>
          <a:bodyPr/>
          <a:lstStyle/>
          <a:p>
            <a:r>
              <a:rPr lang="en-TT" dirty="0"/>
              <a:t>After initial confinement period, horses may be turned out to pasture or started in a controlled exercise program, depending on the degree of sot tissue damage and the temperament of the animal.</a:t>
            </a:r>
          </a:p>
          <a:p>
            <a:pPr marL="0" indent="0">
              <a:buNone/>
            </a:pPr>
            <a:endParaRPr lang="en-TT" dirty="0"/>
          </a:p>
        </p:txBody>
      </p:sp>
      <p:pic>
        <p:nvPicPr>
          <p:cNvPr id="4" name="Picture 3">
            <a:extLst>
              <a:ext uri="{FF2B5EF4-FFF2-40B4-BE49-F238E27FC236}">
                <a16:creationId xmlns:a16="http://schemas.microsoft.com/office/drawing/2014/main" id="{A89AB90A-A09D-476A-92D3-33F89B5B29B1}"/>
              </a:ext>
            </a:extLst>
          </p:cNvPr>
          <p:cNvPicPr>
            <a:picLocks noChangeAspect="1"/>
          </p:cNvPicPr>
          <p:nvPr/>
        </p:nvPicPr>
        <p:blipFill>
          <a:blip r:embed="rId2"/>
          <a:stretch>
            <a:fillRect/>
          </a:stretch>
        </p:blipFill>
        <p:spPr>
          <a:xfrm>
            <a:off x="6958508" y="3212976"/>
            <a:ext cx="3593579" cy="2224980"/>
          </a:xfrm>
          <a:prstGeom prst="rect">
            <a:avLst/>
          </a:prstGeom>
        </p:spPr>
      </p:pic>
    </p:spTree>
    <p:extLst>
      <p:ext uri="{BB962C8B-B14F-4D97-AF65-F5344CB8AC3E}">
        <p14:creationId xmlns:p14="http://schemas.microsoft.com/office/powerpoint/2010/main" val="196454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ADC1-68AE-41E0-8EA3-768436B14141}"/>
              </a:ext>
            </a:extLst>
          </p:cNvPr>
          <p:cNvSpPr>
            <a:spLocks noGrp="1"/>
          </p:cNvSpPr>
          <p:nvPr>
            <p:ph type="title"/>
          </p:nvPr>
        </p:nvSpPr>
        <p:spPr>
          <a:xfrm>
            <a:off x="333772" y="260648"/>
            <a:ext cx="9144000" cy="1160462"/>
          </a:xfrm>
        </p:spPr>
        <p:txBody>
          <a:bodyPr/>
          <a:lstStyle/>
          <a:p>
            <a:r>
              <a:rPr lang="en-TT" dirty="0"/>
              <a:t>Prognosis</a:t>
            </a:r>
          </a:p>
        </p:txBody>
      </p:sp>
      <p:sp>
        <p:nvSpPr>
          <p:cNvPr id="3" name="Content Placeholder 2">
            <a:extLst>
              <a:ext uri="{FF2B5EF4-FFF2-40B4-BE49-F238E27FC236}">
                <a16:creationId xmlns:a16="http://schemas.microsoft.com/office/drawing/2014/main" id="{DA2B7F0C-542D-45E6-BF39-554B02F95BFC}"/>
              </a:ext>
            </a:extLst>
          </p:cNvPr>
          <p:cNvSpPr>
            <a:spLocks noGrp="1"/>
          </p:cNvSpPr>
          <p:nvPr>
            <p:ph idx="1"/>
          </p:nvPr>
        </p:nvSpPr>
        <p:spPr>
          <a:xfrm>
            <a:off x="333772" y="1700808"/>
            <a:ext cx="9144000" cy="4191000"/>
          </a:xfrm>
        </p:spPr>
        <p:txBody>
          <a:bodyPr>
            <a:normAutofit lnSpcReduction="10000"/>
          </a:bodyPr>
          <a:lstStyle/>
          <a:p>
            <a:r>
              <a:rPr lang="en-TT" dirty="0">
                <a:effectLst/>
              </a:rPr>
              <a:t>The prognosis for racehorses with splint bone fractures is worse than that for horse who engage in other athletic endeavours. The prognosis for return to athletic function for horses with fractures of the distal third of the splint bone is largely dependent on the presence of suspensory desmitis.</a:t>
            </a:r>
          </a:p>
          <a:p>
            <a:r>
              <a:rPr lang="en-TT" dirty="0">
                <a:effectLst/>
              </a:rPr>
              <a:t>In one study, none of the Thoroughbreds and only  25% of the Standardbreds that had preoperative suspensory returned to their previous level of performance.</a:t>
            </a:r>
          </a:p>
          <a:p>
            <a:r>
              <a:rPr lang="en-TT" dirty="0">
                <a:effectLst/>
              </a:rPr>
              <a:t>Fractures of the middle third of the splint bone treated by amputation of the fracture and distal splint carry a very good prognosis for soundness, regardless of whether the fractures are open or closed or simple or complicated. </a:t>
            </a:r>
          </a:p>
          <a:p>
            <a:endParaRPr lang="en-TT" dirty="0">
              <a:effectLst/>
            </a:endParaRPr>
          </a:p>
          <a:p>
            <a:endParaRPr lang="en-TT" dirty="0"/>
          </a:p>
        </p:txBody>
      </p:sp>
      <p:pic>
        <p:nvPicPr>
          <p:cNvPr id="4" name="Picture 3">
            <a:extLst>
              <a:ext uri="{FF2B5EF4-FFF2-40B4-BE49-F238E27FC236}">
                <a16:creationId xmlns:a16="http://schemas.microsoft.com/office/drawing/2014/main" id="{69E20D85-112D-4AB8-B025-7D99B51BBCFC}"/>
              </a:ext>
            </a:extLst>
          </p:cNvPr>
          <p:cNvPicPr>
            <a:picLocks noChangeAspect="1"/>
          </p:cNvPicPr>
          <p:nvPr/>
        </p:nvPicPr>
        <p:blipFill>
          <a:blip r:embed="rId2"/>
          <a:stretch>
            <a:fillRect/>
          </a:stretch>
        </p:blipFill>
        <p:spPr>
          <a:xfrm>
            <a:off x="9477772" y="3573016"/>
            <a:ext cx="2326384" cy="2996952"/>
          </a:xfrm>
          <a:prstGeom prst="rect">
            <a:avLst/>
          </a:prstGeom>
        </p:spPr>
      </p:pic>
    </p:spTree>
    <p:extLst>
      <p:ext uri="{BB962C8B-B14F-4D97-AF65-F5344CB8AC3E}">
        <p14:creationId xmlns:p14="http://schemas.microsoft.com/office/powerpoint/2010/main" val="197810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A2A3AC6-1A45-42F7-8976-E15E36AD84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currency design (widescreen)</Template>
  <TotalTime>0</TotalTime>
  <Words>415</Words>
  <Application>Microsoft Office PowerPoint</Application>
  <PresentationFormat>Custom</PresentationFormat>
  <Paragraphs>15</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Constantia</vt:lpstr>
      <vt:lpstr>Currency 16x9</vt:lpstr>
      <vt:lpstr>Complications of resulting from spine bone removal</vt:lpstr>
      <vt:lpstr>Client considerations for post operative care for splint bone removal</vt:lpstr>
      <vt:lpstr>PowerPoint Presentation</vt:lpstr>
      <vt:lpstr>PowerPoint Presentation</vt:lpstr>
      <vt:lpstr>PowerPoint Presentation</vt:lpstr>
      <vt:lpstr>PowerPoint Presentation</vt:lpstr>
      <vt:lpstr>Prognosis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2017-10-14T11:32:26Z</dcterms:created>
  <dcterms:modified xsi:type="dcterms:W3CDTF">2017-10-14T17:54:12Z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TC028952639991</vt:lpwstr>
  </property>
</Properties>
</file>