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2" r:id="rId6"/>
    <p:sldId id="259" r:id="rId7"/>
    <p:sldId id="260" r:id="rId8"/>
    <p:sldId id="261" r:id="rId9"/>
    <p:sldId id="262" r:id="rId10"/>
    <p:sldId id="263" r:id="rId11"/>
    <p:sldId id="271" r:id="rId12"/>
    <p:sldId id="269" r:id="rId13"/>
    <p:sldId id="264" r:id="rId14"/>
    <p:sldId id="265"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9A6FE-154E-438A-AC59-1EFB15D0DA71}"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295212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9A6FE-154E-438A-AC59-1EFB15D0DA71}"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11745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9A6FE-154E-438A-AC59-1EFB15D0DA71}"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245857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9A6FE-154E-438A-AC59-1EFB15D0DA71}"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16916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9A6FE-154E-438A-AC59-1EFB15D0DA71}"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52103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9A6FE-154E-438A-AC59-1EFB15D0DA71}"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236012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9A6FE-154E-438A-AC59-1EFB15D0DA71}"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81959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9A6FE-154E-438A-AC59-1EFB15D0DA71}" type="datetimeFigureOut">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307047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9A6FE-154E-438A-AC59-1EFB15D0DA71}" type="datetimeFigureOut">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172106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9A6FE-154E-438A-AC59-1EFB15D0DA71}"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390668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9A6FE-154E-438A-AC59-1EFB15D0DA71}"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6BE8E-B297-47C5-8AB0-3FB94954BDE2}" type="slidenum">
              <a:rPr lang="en-US" smtClean="0"/>
              <a:t>‹#›</a:t>
            </a:fld>
            <a:endParaRPr lang="en-US"/>
          </a:p>
        </p:txBody>
      </p:sp>
    </p:spTree>
    <p:extLst>
      <p:ext uri="{BB962C8B-B14F-4D97-AF65-F5344CB8AC3E}">
        <p14:creationId xmlns:p14="http://schemas.microsoft.com/office/powerpoint/2010/main" val="106159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9A6FE-154E-438A-AC59-1EFB15D0DA71}" type="datetimeFigureOut">
              <a:rPr lang="en-US" smtClean="0"/>
              <a:t>10/15/2017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6BE8E-B297-47C5-8AB0-3FB94954BDE2}" type="slidenum">
              <a:rPr lang="en-US" smtClean="0"/>
              <a:t>‹#›</a:t>
            </a:fld>
            <a:endParaRPr lang="en-US"/>
          </a:p>
        </p:txBody>
      </p:sp>
    </p:spTree>
    <p:extLst>
      <p:ext uri="{BB962C8B-B14F-4D97-AF65-F5344CB8AC3E}">
        <p14:creationId xmlns:p14="http://schemas.microsoft.com/office/powerpoint/2010/main" val="93178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0t5jfk4ain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quimed.com/drugs-and-medications/reference/xylaz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hehorse.com/articles/31656/equine-field-anesthesia-considera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821362"/>
          </a:xfrm>
          <a:ln w="57150">
            <a:solidFill>
              <a:schemeClr val="tx1"/>
            </a:solidFill>
            <a:prstDash val="sysDot"/>
          </a:ln>
        </p:spPr>
        <p:txBody>
          <a:bodyPr>
            <a:normAutofit/>
          </a:bodyPr>
          <a:lstStyle/>
          <a:p>
            <a:r>
              <a:rPr lang="en-US" sz="5400" b="1" i="1" dirty="0" smtClean="0">
                <a:solidFill>
                  <a:srgbClr val="7030A0"/>
                </a:solidFill>
                <a:latin typeface="Times New Roman" panose="02020603050405020304" pitchFamily="18" charset="0"/>
                <a:cs typeface="Times New Roman" panose="02020603050405020304" pitchFamily="18" charset="0"/>
              </a:rPr>
              <a:t>Medial Patellar Ligament Desmotomy </a:t>
            </a:r>
            <a:br>
              <a:rPr lang="en-US" sz="5400" b="1" i="1" dirty="0" smtClean="0">
                <a:solidFill>
                  <a:srgbClr val="7030A0"/>
                </a:solidFill>
                <a:latin typeface="Times New Roman" panose="02020603050405020304" pitchFamily="18" charset="0"/>
                <a:cs typeface="Times New Roman" panose="02020603050405020304" pitchFamily="18" charset="0"/>
              </a:rPr>
            </a:br>
            <a:r>
              <a:rPr lang="en-US" sz="5400" b="1" i="1" u="sng" dirty="0" smtClean="0">
                <a:solidFill>
                  <a:srgbClr val="00B0F0"/>
                </a:solidFill>
                <a:latin typeface="Times New Roman" panose="02020603050405020304" pitchFamily="18" charset="0"/>
                <a:cs typeface="Times New Roman" panose="02020603050405020304" pitchFamily="18" charset="0"/>
              </a:rPr>
              <a:t>Pre-operation </a:t>
            </a:r>
            <a:endParaRPr lang="en-US" sz="5400" b="1" i="1" u="sng"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83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Equipment</a:t>
            </a: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47800"/>
            <a:ext cx="8229600" cy="4525963"/>
          </a:xfrm>
        </p:spPr>
        <p:txBody>
          <a:bodyPr numCol="2">
            <a:normAutofit fontScale="92500" lnSpcReduction="20000"/>
          </a:bodyPr>
          <a:lstStyle/>
          <a:p>
            <a:r>
              <a:rPr lang="en-US" dirty="0" smtClean="0">
                <a:latin typeface="Times New Roman" panose="02020603050405020304" pitchFamily="18" charset="0"/>
                <a:cs typeface="Times New Roman" panose="02020603050405020304" pitchFamily="18" charset="0"/>
              </a:rPr>
              <a:t>Halters</a:t>
            </a:r>
          </a:p>
          <a:p>
            <a:r>
              <a:rPr lang="en-US" dirty="0" smtClean="0">
                <a:latin typeface="Times New Roman" panose="02020603050405020304" pitchFamily="18" charset="0"/>
                <a:cs typeface="Times New Roman" panose="02020603050405020304" pitchFamily="18" charset="0"/>
              </a:rPr>
              <a:t>Chlorhexidine</a:t>
            </a:r>
          </a:p>
          <a:p>
            <a:r>
              <a:rPr lang="en-US" dirty="0" smtClean="0">
                <a:latin typeface="Times New Roman" panose="02020603050405020304" pitchFamily="18" charset="0"/>
                <a:cs typeface="Times New Roman" panose="02020603050405020304" pitchFamily="18" charset="0"/>
              </a:rPr>
              <a:t>Iodine solution</a:t>
            </a:r>
          </a:p>
          <a:p>
            <a:r>
              <a:rPr lang="en-US" dirty="0" smtClean="0">
                <a:latin typeface="Times New Roman" panose="02020603050405020304" pitchFamily="18" charset="0"/>
                <a:cs typeface="Times New Roman" panose="02020603050405020304" pitchFamily="18" charset="0"/>
              </a:rPr>
              <a:t>Alcohol</a:t>
            </a:r>
          </a:p>
          <a:p>
            <a:r>
              <a:rPr lang="en-US" dirty="0" smtClean="0">
                <a:latin typeface="Times New Roman" panose="02020603050405020304" pitchFamily="18" charset="0"/>
                <a:cs typeface="Times New Roman" panose="02020603050405020304" pitchFamily="18" charset="0"/>
              </a:rPr>
              <a:t>Cotton/ </a:t>
            </a:r>
            <a:r>
              <a:rPr lang="en-US" dirty="0" smtClean="0">
                <a:latin typeface="Times New Roman" panose="02020603050405020304" pitchFamily="18" charset="0"/>
                <a:cs typeface="Times New Roman" panose="02020603050405020304" pitchFamily="18" charset="0"/>
              </a:rPr>
              <a:t>gauze</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Sterile pack</a:t>
            </a:r>
          </a:p>
          <a:p>
            <a:r>
              <a:rPr lang="en-US" dirty="0" smtClean="0">
                <a:latin typeface="Times New Roman" panose="02020603050405020304" pitchFamily="18" charset="0"/>
                <a:cs typeface="Times New Roman" panose="02020603050405020304" pitchFamily="18" charset="0"/>
              </a:rPr>
              <a:t>Radiography/ Ultrasound Equipment</a:t>
            </a:r>
          </a:p>
          <a:p>
            <a:r>
              <a:rPr lang="en-US" dirty="0" smtClean="0">
                <a:latin typeface="Times New Roman" panose="02020603050405020304" pitchFamily="18" charset="0"/>
                <a:cs typeface="Times New Roman" panose="02020603050405020304" pitchFamily="18" charset="0"/>
              </a:rPr>
              <a:t>Blunt-ended bistoury (</a:t>
            </a:r>
            <a:r>
              <a:rPr lang="en-US" dirty="0" err="1" smtClean="0">
                <a:latin typeface="Times New Roman" panose="02020603050405020304" pitchFamily="18" charset="0"/>
                <a:cs typeface="Times New Roman" panose="02020603050405020304" pitchFamily="18" charset="0"/>
              </a:rPr>
              <a:t>tenotomy</a:t>
            </a:r>
            <a:r>
              <a:rPr lang="en-US" dirty="0" smtClean="0">
                <a:latin typeface="Times New Roman" panose="02020603050405020304" pitchFamily="18" charset="0"/>
                <a:cs typeface="Times New Roman" panose="02020603050405020304" pitchFamily="18" charset="0"/>
              </a:rPr>
              <a:t>) knife.</a:t>
            </a:r>
          </a:p>
          <a:p>
            <a:r>
              <a:rPr lang="en-US" dirty="0" smtClean="0">
                <a:latin typeface="Times New Roman" panose="02020603050405020304" pitchFamily="18" charset="0"/>
                <a:cs typeface="Times New Roman" panose="02020603050405020304" pitchFamily="18" charset="0"/>
              </a:rPr>
              <a:t>Scalpel blade</a:t>
            </a:r>
          </a:p>
          <a:p>
            <a:r>
              <a:rPr lang="en-US" dirty="0" smtClean="0">
                <a:latin typeface="Times New Roman" panose="02020603050405020304" pitchFamily="18" charset="0"/>
                <a:cs typeface="Times New Roman" panose="02020603050405020304" pitchFamily="18" charset="0"/>
              </a:rPr>
              <a:t>Non-absorbable suture(polypropylene/ nylon)</a:t>
            </a:r>
          </a:p>
          <a:p>
            <a:r>
              <a:rPr lang="en-US" dirty="0" smtClean="0">
                <a:latin typeface="Times New Roman" panose="02020603050405020304" pitchFamily="18" charset="0"/>
                <a:cs typeface="Times New Roman" panose="02020603050405020304" pitchFamily="18" charset="0"/>
              </a:rPr>
              <a:t>Needle and </a:t>
            </a:r>
            <a:r>
              <a:rPr lang="en-US" dirty="0" smtClean="0">
                <a:latin typeface="Times New Roman" panose="02020603050405020304" pitchFamily="18" charset="0"/>
                <a:cs typeface="Times New Roman" panose="02020603050405020304" pitchFamily="18" charset="0"/>
              </a:rPr>
              <a:t>syringes</a:t>
            </a:r>
          </a:p>
          <a:p>
            <a:r>
              <a:rPr lang="en-US" dirty="0" smtClean="0">
                <a:latin typeface="Times New Roman" panose="02020603050405020304" pitchFamily="18" charset="0"/>
                <a:cs typeface="Times New Roman" panose="02020603050405020304" pitchFamily="18" charset="0"/>
              </a:rPr>
              <a:t>Surgical drapes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Sterile instruments.</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6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Physical Examination</a:t>
            </a: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hlinkClick r:id="rId2"/>
              </a:rPr>
              <a:t>https</a:t>
            </a:r>
            <a:r>
              <a:rPr lang="en-US" dirty="0">
                <a:latin typeface="Times New Roman" panose="02020603050405020304" pitchFamily="18" charset="0"/>
                <a:cs typeface="Times New Roman" panose="02020603050405020304" pitchFamily="18" charset="0"/>
                <a:hlinkClick r:id="rId2"/>
              </a:rPr>
              <a:t>://</a:t>
            </a:r>
            <a:r>
              <a:rPr lang="en-US" dirty="0" smtClean="0">
                <a:latin typeface="Times New Roman" panose="02020603050405020304" pitchFamily="18" charset="0"/>
                <a:cs typeface="Times New Roman" panose="02020603050405020304" pitchFamily="18" charset="0"/>
                <a:hlinkClick r:id="rId2"/>
              </a:rPr>
              <a:t>www.youtube.com/watch?v=0t5jfk4ainU</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Please refer to the link that shows distance and physical examination of a horse.</a:t>
            </a:r>
          </a:p>
          <a:p>
            <a:r>
              <a:rPr lang="en-US" dirty="0" smtClean="0">
                <a:latin typeface="Times New Roman" panose="02020603050405020304" pitchFamily="18" charset="0"/>
                <a:cs typeface="Times New Roman" panose="02020603050405020304" pitchFamily="18" charset="0"/>
              </a:rPr>
              <a:t>Also note the ASA grade of a horse must be 1 to preform the surgery.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36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Drugs</a:t>
            </a:r>
            <a:endParaRPr lang="en-US" b="1" i="1"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14:m>
                  <m:oMath xmlns:m="http://schemas.openxmlformats.org/officeDocument/2006/math">
                    <m:f>
                      <m:fPr>
                        <m:ctrlPr>
                          <a:rPr lang="en-US" b="1" i="1" smtClean="0">
                            <a:latin typeface="Cambria Math"/>
                            <a:cs typeface="Times New Roman" panose="02020603050405020304" pitchFamily="18" charset="0"/>
                          </a:rPr>
                        </m:ctrlPr>
                      </m:fPr>
                      <m:num>
                        <m:r>
                          <a:rPr lang="en-US" b="1" i="1" smtClean="0">
                            <a:latin typeface="Cambria Math"/>
                            <a:cs typeface="Times New Roman" panose="02020603050405020304" pitchFamily="18" charset="0"/>
                          </a:rPr>
                          <m:t>𝑫𝑶𝑺𝑬</m:t>
                        </m:r>
                        <m:r>
                          <a:rPr lang="en-US" b="1" i="1" smtClean="0">
                            <a:latin typeface="Cambria Math"/>
                            <a:cs typeface="Times New Roman" panose="02020603050405020304" pitchFamily="18" charset="0"/>
                          </a:rPr>
                          <m:t> </m:t>
                        </m:r>
                        <m:r>
                          <a:rPr lang="en-US" b="1" i="1" smtClean="0">
                            <a:latin typeface="Cambria Math"/>
                            <a:cs typeface="Times New Roman" panose="02020603050405020304" pitchFamily="18" charset="0"/>
                          </a:rPr>
                          <m:t>𝑿</m:t>
                        </m:r>
                        <m:r>
                          <a:rPr lang="en-US" b="1" i="1" smtClean="0">
                            <a:latin typeface="Cambria Math"/>
                            <a:cs typeface="Times New Roman" panose="02020603050405020304" pitchFamily="18" charset="0"/>
                          </a:rPr>
                          <m:t> </m:t>
                        </m:r>
                        <m:r>
                          <a:rPr lang="en-US" b="1" i="1" smtClean="0">
                            <a:latin typeface="Cambria Math"/>
                            <a:cs typeface="Times New Roman" panose="02020603050405020304" pitchFamily="18" charset="0"/>
                          </a:rPr>
                          <m:t>𝑾𝑬𝑰𝑮𝑯𝑻</m:t>
                        </m:r>
                      </m:num>
                      <m:den>
                        <m:r>
                          <a:rPr lang="en-US" b="1" i="1" smtClean="0">
                            <a:latin typeface="Cambria Math"/>
                            <a:cs typeface="Times New Roman" panose="02020603050405020304" pitchFamily="18" charset="0"/>
                          </a:rPr>
                          <m:t>𝑪𝑶𝑵𝑪𝑬𝑵𝑹𝑨𝑻𝑰𝑶𝑵</m:t>
                        </m:r>
                        <m:r>
                          <a:rPr lang="en-US" b="1" i="1" smtClean="0">
                            <a:latin typeface="Cambria Math"/>
                            <a:cs typeface="Times New Roman" panose="02020603050405020304" pitchFamily="18" charset="0"/>
                          </a:rPr>
                          <m:t> </m:t>
                        </m:r>
                      </m:den>
                    </m:f>
                  </m:oMath>
                </a14:m>
                <a:r>
                  <a:rPr lang="en-US" dirty="0" smtClean="0">
                    <a:latin typeface="Times New Roman" panose="02020603050405020304" pitchFamily="18" charset="0"/>
                    <a:cs typeface="Times New Roman" panose="02020603050405020304" pitchFamily="18" charset="0"/>
                  </a:rPr>
                  <a:t> = </a:t>
                </a:r>
                <a:r>
                  <a:rPr lang="en-US" b="1" i="1" dirty="0" smtClean="0">
                    <a:latin typeface="Times New Roman" panose="02020603050405020304" pitchFamily="18" charset="0"/>
                    <a:cs typeface="Times New Roman" panose="02020603050405020304" pitchFamily="18" charset="0"/>
                  </a:rPr>
                  <a:t>(Volume of drug) ml</a:t>
                </a:r>
              </a:p>
              <a:p>
                <a:pPr marL="0" indent="0">
                  <a:buNone/>
                </a:pPr>
                <a:endParaRPr lang="en-US"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3000" b="1" dirty="0" smtClean="0">
                    <a:solidFill>
                      <a:prstClr val="black"/>
                    </a:solidFill>
                    <a:latin typeface="Times New Roman" panose="02020603050405020304" pitchFamily="18" charset="0"/>
                    <a:cs typeface="Times New Roman" panose="02020603050405020304" pitchFamily="18" charset="0"/>
                  </a:rPr>
                  <a:t>Sedatives</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xylazine</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err="1">
                    <a:solidFill>
                      <a:prstClr val="black"/>
                    </a:solidFill>
                    <a:latin typeface="Times New Roman" panose="02020603050405020304" pitchFamily="18" charset="0"/>
                    <a:cs typeface="Times New Roman" panose="02020603050405020304" pitchFamily="18" charset="0"/>
                  </a:rPr>
                  <a:t>Rompun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detomidine</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Dormosedan</a:t>
                </a:r>
                <a:r>
                  <a:rPr lang="en-US" sz="3000" dirty="0">
                    <a:solidFill>
                      <a:prstClr val="black"/>
                    </a:solidFill>
                    <a:latin typeface="Times New Roman" panose="02020603050405020304" pitchFamily="18" charset="0"/>
                    <a:cs typeface="Times New Roman" panose="02020603050405020304" pitchFamily="18" charset="0"/>
                  </a:rPr>
                  <a:t>) and </a:t>
                </a:r>
                <a:r>
                  <a:rPr lang="en-US" sz="3000" dirty="0" err="1">
                    <a:solidFill>
                      <a:prstClr val="black"/>
                    </a:solidFill>
                    <a:latin typeface="Times New Roman" panose="02020603050405020304" pitchFamily="18" charset="0"/>
                    <a:cs typeface="Times New Roman" panose="02020603050405020304" pitchFamily="18" charset="0"/>
                  </a:rPr>
                  <a:t>romifidine</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SediVet</a:t>
                </a:r>
                <a:r>
                  <a:rPr lang="en-US" sz="3000" dirty="0">
                    <a:solidFill>
                      <a:prstClr val="black"/>
                    </a:solidFill>
                    <a:latin typeface="Times New Roman" panose="02020603050405020304" pitchFamily="18" charset="0"/>
                    <a:cs typeface="Times New Roman" panose="02020603050405020304" pitchFamily="18" charset="0"/>
                  </a:rPr>
                  <a:t>) </a:t>
                </a:r>
                <a:endParaRPr lang="en-US" sz="3000" dirty="0" smtClean="0">
                  <a:solidFill>
                    <a:prstClr val="black"/>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3000" b="1" dirty="0" smtClean="0">
                    <a:solidFill>
                      <a:prstClr val="black"/>
                    </a:solidFill>
                    <a:latin typeface="Times New Roman" panose="02020603050405020304" pitchFamily="18" charset="0"/>
                    <a:cs typeface="Times New Roman" panose="02020603050405020304" pitchFamily="18" charset="0"/>
                  </a:rPr>
                  <a:t>Tranquilizer: </a:t>
                </a:r>
                <a:r>
                  <a:rPr lang="en-US" sz="3000" dirty="0" err="1" smtClean="0">
                    <a:solidFill>
                      <a:prstClr val="black"/>
                    </a:solidFill>
                    <a:latin typeface="Times New Roman" panose="02020603050405020304" pitchFamily="18" charset="0"/>
                    <a:cs typeface="Times New Roman" panose="02020603050405020304" pitchFamily="18" charset="0"/>
                  </a:rPr>
                  <a:t>sacepromazine</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(short-acting), </a:t>
                </a:r>
                <a:r>
                  <a:rPr lang="en-US" sz="3000" dirty="0" err="1">
                    <a:solidFill>
                      <a:prstClr val="black"/>
                    </a:solidFill>
                    <a:latin typeface="Times New Roman" panose="02020603050405020304" pitchFamily="18" charset="0"/>
                    <a:cs typeface="Times New Roman" panose="02020603050405020304" pitchFamily="18" charset="0"/>
                  </a:rPr>
                  <a:t>fluphenazine</a:t>
                </a:r>
                <a:r>
                  <a:rPr lang="en-US" sz="3000" dirty="0">
                    <a:solidFill>
                      <a:prstClr val="black"/>
                    </a:solidFill>
                    <a:latin typeface="Times New Roman" panose="02020603050405020304" pitchFamily="18" charset="0"/>
                    <a:cs typeface="Times New Roman" panose="02020603050405020304" pitchFamily="18" charset="0"/>
                  </a:rPr>
                  <a:t> (long-acting</a:t>
                </a:r>
                <a:r>
                  <a:rPr lang="en-US" sz="3000" dirty="0" smtClean="0">
                    <a:solidFill>
                      <a:prstClr val="black"/>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en-US" sz="3000" b="1" dirty="0" smtClean="0">
                    <a:solidFill>
                      <a:prstClr val="black"/>
                    </a:solidFill>
                    <a:latin typeface="Times New Roman" panose="02020603050405020304" pitchFamily="18" charset="0"/>
                    <a:cs typeface="Times New Roman" panose="02020603050405020304" pitchFamily="18" charset="0"/>
                  </a:rPr>
                  <a:t>Tetanus Antitoxin </a:t>
                </a:r>
              </a:p>
              <a:p>
                <a:pPr lvl="0">
                  <a:buFont typeface="Wingdings" panose="05000000000000000000" pitchFamily="2" charset="2"/>
                  <a:buChar char="Ø"/>
                </a:pPr>
                <a:r>
                  <a:rPr lang="en-US" sz="3000" dirty="0">
                    <a:solidFill>
                      <a:prstClr val="black"/>
                    </a:solidFill>
                    <a:latin typeface="Times New Roman" panose="02020603050405020304" pitchFamily="18" charset="0"/>
                    <a:cs typeface="Times New Roman" panose="02020603050405020304" pitchFamily="18" charset="0"/>
                  </a:rPr>
                  <a:t>Useful link drugs categorized by name: </a:t>
                </a:r>
              </a:p>
              <a:p>
                <a:pPr marL="0" lvl="0" indent="0">
                  <a:buNone/>
                </a:pPr>
                <a:r>
                  <a:rPr lang="en-US" sz="3000" dirty="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hlinkClick r:id="rId2"/>
                  </a:rPr>
                  <a:t>http://equimed.com/drugs-and medications/reference/</a:t>
                </a:r>
                <a:r>
                  <a:rPr lang="en-US" sz="3000" dirty="0" err="1">
                    <a:solidFill>
                      <a:prstClr val="black"/>
                    </a:solidFill>
                    <a:latin typeface="Times New Roman" panose="02020603050405020304" pitchFamily="18" charset="0"/>
                    <a:cs typeface="Times New Roman" panose="02020603050405020304" pitchFamily="18" charset="0"/>
                    <a:hlinkClick r:id="rId2"/>
                  </a:rPr>
                  <a:t>xylazine</a:t>
                </a:r>
                <a:r>
                  <a:rPr lang="en-US" sz="3000" dirty="0">
                    <a:solidFill>
                      <a:prstClr val="black"/>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1752"/>
                </a:stretch>
              </a:blipFill>
            </p:spPr>
            <p:txBody>
              <a:bodyPr/>
              <a:lstStyle/>
              <a:p>
                <a:r>
                  <a:rPr lang="en-US">
                    <a:noFill/>
                  </a:rPr>
                  <a:t> </a:t>
                </a:r>
              </a:p>
            </p:txBody>
          </p:sp>
        </mc:Fallback>
      </mc:AlternateContent>
    </p:spTree>
    <p:extLst>
      <p:ext uri="{BB962C8B-B14F-4D97-AF65-F5344CB8AC3E}">
        <p14:creationId xmlns:p14="http://schemas.microsoft.com/office/powerpoint/2010/main" val="128962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Drugs</a:t>
            </a:r>
            <a:endParaRPr lang="en-US" b="1" i="1" dirty="0">
              <a:solidFill>
                <a:srgbClr val="7030A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58" t="16326" r="27378" b="12297"/>
          <a:stretch/>
        </p:blipFill>
        <p:spPr bwMode="auto">
          <a:xfrm>
            <a:off x="1295400" y="1295400"/>
            <a:ext cx="6110515" cy="494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51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Preparation for the surgery  </a:t>
            </a: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Ensure the surgery room/stall in clean thoroughly to avoid any contamination during surgery.</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Further more pre-surgery radiographs should be done before the animal is prep. </a:t>
            </a:r>
            <a:endParaRPr lang="en-US"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Administer Tetanus antitoxin by injecting 1 mL dose intramuscularly using aseptic technique. Administer a second 1 mL dose 4 to 8 weeks after the first dose. Revaccinate annually using one 1 mL dose.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surgical procedure is performed with the animal standing.</a:t>
            </a:r>
            <a:r>
              <a:rPr lang="en-US" dirty="0" smtClean="0"/>
              <a:t>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horse is sedated using sedatives</a:t>
            </a:r>
            <a:endParaRPr lang="en-US" dirty="0" smtClean="0"/>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Depending on the horse’s temperament tranquilizers can be used. </a:t>
            </a: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08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7030A0"/>
                </a:solidFill>
                <a:latin typeface="Times New Roman" panose="02020603050405020304" pitchFamily="18" charset="0"/>
                <a:cs typeface="Times New Roman" panose="02020603050405020304" pitchFamily="18" charset="0"/>
              </a:rPr>
              <a:t>Preparation </a:t>
            </a:r>
            <a:r>
              <a:rPr lang="en-US" b="1" i="1" dirty="0" smtClean="0">
                <a:solidFill>
                  <a:srgbClr val="7030A0"/>
                </a:solidFill>
                <a:latin typeface="Times New Roman" panose="02020603050405020304" pitchFamily="18" charset="0"/>
                <a:cs typeface="Times New Roman" panose="02020603050405020304" pitchFamily="18" charset="0"/>
              </a:rPr>
              <a:t>for </a:t>
            </a:r>
            <a:r>
              <a:rPr lang="en-US" b="1" i="1" dirty="0">
                <a:solidFill>
                  <a:srgbClr val="7030A0"/>
                </a:solidFill>
                <a:latin typeface="Times New Roman" panose="02020603050405020304" pitchFamily="18" charset="0"/>
                <a:cs typeface="Times New Roman" panose="02020603050405020304" pitchFamily="18" charset="0"/>
              </a:rPr>
              <a:t>the </a:t>
            </a:r>
            <a:r>
              <a:rPr lang="en-US" b="1" i="1" dirty="0" smtClean="0">
                <a:solidFill>
                  <a:srgbClr val="7030A0"/>
                </a:solidFill>
                <a:latin typeface="Times New Roman" panose="02020603050405020304" pitchFamily="18" charset="0"/>
                <a:cs typeface="Times New Roman" panose="02020603050405020304" pitchFamily="18" charset="0"/>
              </a:rPr>
              <a:t>surgery </a:t>
            </a:r>
            <a:endParaRPr lang="en-US" dirty="0"/>
          </a:p>
        </p:txBody>
      </p:sp>
      <p:sp>
        <p:nvSpPr>
          <p:cNvPr id="3" name="Content Placeholder 2"/>
          <p:cNvSpPr>
            <a:spLocks noGrp="1"/>
          </p:cNvSpPr>
          <p:nvPr>
            <p:ph idx="1"/>
          </p:nvPr>
        </p:nvSpPr>
        <p:spPr>
          <a:xfrm>
            <a:off x="457200" y="1646237"/>
            <a:ext cx="8229600" cy="4525963"/>
          </a:xfrm>
        </p:spPr>
        <p:txBody>
          <a:bodyPr>
            <a:normAutofit fontScale="85000" lnSpcReduction="20000"/>
          </a:bodyPr>
          <a:lstStyle/>
          <a:p>
            <a:pPr lvl="0">
              <a:buFont typeface="Wingdings" panose="05000000000000000000" pitchFamily="2" charset="2"/>
              <a:buChar char="Ø"/>
            </a:pPr>
            <a:r>
              <a:rPr lang="en-US" sz="3300" dirty="0">
                <a:solidFill>
                  <a:prstClr val="black"/>
                </a:solidFill>
                <a:latin typeface="Times New Roman" panose="02020603050405020304" pitchFamily="18" charset="0"/>
                <a:cs typeface="Times New Roman" panose="02020603050405020304" pitchFamily="18" charset="0"/>
              </a:rPr>
              <a:t>Next the horses tail is wrapped to avoid contamination of the surgical site</a:t>
            </a:r>
            <a:r>
              <a:rPr lang="en-US" sz="3300" dirty="0" smtClean="0">
                <a:solidFill>
                  <a:prstClr val="black"/>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en-US" sz="3300" dirty="0" smtClean="0">
                <a:solidFill>
                  <a:prstClr val="black"/>
                </a:solidFill>
                <a:latin typeface="Times New Roman" panose="02020603050405020304" pitchFamily="18" charset="0"/>
                <a:cs typeface="Times New Roman" panose="02020603050405020304" pitchFamily="18" charset="0"/>
              </a:rPr>
              <a:t>After </a:t>
            </a:r>
            <a:r>
              <a:rPr lang="en-US" sz="3300" dirty="0">
                <a:solidFill>
                  <a:prstClr val="black"/>
                </a:solidFill>
                <a:latin typeface="Times New Roman" panose="02020603050405020304" pitchFamily="18" charset="0"/>
                <a:cs typeface="Times New Roman" panose="02020603050405020304" pitchFamily="18" charset="0"/>
              </a:rPr>
              <a:t>the horse is sedated, the area of the middle and medial patellar ligament is clipped</a:t>
            </a:r>
            <a:r>
              <a:rPr lang="en-US" sz="3300" dirty="0" smtClean="0">
                <a:solidFill>
                  <a:prstClr val="black"/>
                </a:solidFill>
                <a:latin typeface="Times New Roman" panose="02020603050405020304" pitchFamily="18" charset="0"/>
                <a:cs typeface="Times New Roman" panose="02020603050405020304" pitchFamily="18" charset="0"/>
              </a:rPr>
              <a:t>.</a:t>
            </a:r>
            <a:endParaRPr lang="en-US" sz="3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300" dirty="0" smtClean="0">
                <a:latin typeface="Times New Roman" panose="02020603050405020304" pitchFamily="18" charset="0"/>
                <a:cs typeface="Times New Roman" panose="02020603050405020304" pitchFamily="18" charset="0"/>
              </a:rPr>
              <a:t>Following that the site is surgically prepared. This is done by scrubbing the area with alcohol (removing any heavy debris) and then wiping the area with iodine in a unilateral manner starting from the center of the site. </a:t>
            </a:r>
          </a:p>
          <a:p>
            <a:pPr>
              <a:buFont typeface="Wingdings" panose="05000000000000000000" pitchFamily="2" charset="2"/>
              <a:buChar char="Ø"/>
            </a:pPr>
            <a:r>
              <a:rPr lang="en-US" sz="3300" dirty="0" smtClean="0">
                <a:latin typeface="Times New Roman" panose="02020603050405020304" pitchFamily="18" charset="0"/>
                <a:cs typeface="Times New Roman" panose="02020603050405020304" pitchFamily="18" charset="0"/>
              </a:rPr>
              <a:t>2ml of the local anesthetic are injected subcutaneously over the medial border of the middle patellar ligament.</a:t>
            </a:r>
          </a:p>
          <a:p>
            <a:pPr>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75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7030A0"/>
                </a:solidFill>
                <a:latin typeface="Times New Roman" panose="02020603050405020304" pitchFamily="18" charset="0"/>
                <a:cs typeface="Times New Roman" panose="02020603050405020304" pitchFamily="18" charset="0"/>
              </a:rPr>
              <a:t>Preparation </a:t>
            </a:r>
            <a:r>
              <a:rPr lang="en-US" b="1" i="1" dirty="0" smtClean="0">
                <a:solidFill>
                  <a:srgbClr val="7030A0"/>
                </a:solidFill>
                <a:latin typeface="Times New Roman" panose="02020603050405020304" pitchFamily="18" charset="0"/>
                <a:cs typeface="Times New Roman" panose="02020603050405020304" pitchFamily="18" charset="0"/>
              </a:rPr>
              <a:t>for </a:t>
            </a:r>
            <a:r>
              <a:rPr lang="en-US" b="1" i="1" dirty="0">
                <a:solidFill>
                  <a:srgbClr val="7030A0"/>
                </a:solidFill>
                <a:latin typeface="Times New Roman" panose="02020603050405020304" pitchFamily="18" charset="0"/>
                <a:cs typeface="Times New Roman" panose="02020603050405020304" pitchFamily="18" charset="0"/>
              </a:rPr>
              <a:t>the </a:t>
            </a:r>
            <a:r>
              <a:rPr lang="en-US" b="1" i="1" dirty="0" smtClean="0">
                <a:solidFill>
                  <a:srgbClr val="7030A0"/>
                </a:solidFill>
                <a:latin typeface="Times New Roman" panose="02020603050405020304" pitchFamily="18" charset="0"/>
                <a:cs typeface="Times New Roman" panose="02020603050405020304" pitchFamily="18" charset="0"/>
              </a:rPr>
              <a:t>surgery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1 inch, needle is then inserted through this bleb, and the subcutaneous area around the distal part of the medial patellar ligament is infiltrated with the local anesthetic of choice.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86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Indications</a:t>
            </a: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Upward patellar fixation (UPF) occurs when the patellar fibrocartilage and the medial patellar ligament fix over the medial trochlear ridge of the femur, inhibiting flexion of the hock and stifle.</a:t>
            </a:r>
          </a:p>
          <a:p>
            <a:r>
              <a:rPr lang="en-US" dirty="0" smtClean="0">
                <a:latin typeface="Times New Roman" panose="02020603050405020304" pitchFamily="18" charset="0"/>
                <a:cs typeface="Times New Roman" panose="02020603050405020304" pitchFamily="18" charset="0"/>
              </a:rPr>
              <a:t>Some predisposing factors are poor muscle tone and condition, straight hind limb conformation, stifle trauma and hereditary factors.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4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Indications</a:t>
            </a: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Depending on the duration and severity for the recurrent UPF, the medial patellar ligament desmotomy should be considered as the last resort, since many cases respond to more conservative therapy. Example young horses will improve after appropriate conditioning and development of quadriceps muscle tone through training.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44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Contraindication</a:t>
            </a: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Arial"/>
              <a:buChar char="•"/>
            </a:pPr>
            <a:r>
              <a:rPr lang="en-US" dirty="0">
                <a:solidFill>
                  <a:srgbClr val="253745"/>
                </a:solidFill>
                <a:latin typeface="Times New Roman" panose="02020603050405020304" pitchFamily="18" charset="0"/>
                <a:cs typeface="Times New Roman" panose="02020603050405020304" pitchFamily="18" charset="0"/>
              </a:rPr>
              <a:t>Long-term </a:t>
            </a:r>
            <a:r>
              <a:rPr lang="en-US" dirty="0" smtClean="0">
                <a:solidFill>
                  <a:srgbClr val="253745"/>
                </a:solidFill>
                <a:latin typeface="Times New Roman" panose="02020603050405020304" pitchFamily="18" charset="0"/>
                <a:cs typeface="Times New Roman" panose="02020603050405020304" pitchFamily="18" charset="0"/>
              </a:rPr>
              <a:t>osteoarthritis</a:t>
            </a:r>
            <a:r>
              <a:rPr lang="en-US" dirty="0">
                <a:solidFill>
                  <a:srgbClr val="253745"/>
                </a:solidFill>
                <a:latin typeface="Times New Roman" panose="02020603050405020304" pitchFamily="18" charset="0"/>
                <a:cs typeface="Times New Roman" panose="02020603050405020304" pitchFamily="18" charset="0"/>
              </a:rPr>
              <a:t> </a:t>
            </a:r>
            <a:r>
              <a:rPr lang="en-US" dirty="0" smtClean="0">
                <a:solidFill>
                  <a:srgbClr val="253745"/>
                </a:solidFill>
                <a:latin typeface="Times New Roman" panose="02020603050405020304" pitchFamily="18" charset="0"/>
                <a:cs typeface="Times New Roman" panose="02020603050405020304" pitchFamily="18" charset="0"/>
              </a:rPr>
              <a:t>may </a:t>
            </a:r>
            <a:r>
              <a:rPr lang="en-US" dirty="0">
                <a:solidFill>
                  <a:srgbClr val="253745"/>
                </a:solidFill>
                <a:latin typeface="Times New Roman" panose="02020603050405020304" pitchFamily="18" charset="0"/>
                <a:cs typeface="Times New Roman" panose="02020603050405020304" pitchFamily="18" charset="0"/>
              </a:rPr>
              <a:t>result due to </a:t>
            </a:r>
            <a:r>
              <a:rPr lang="en-US" dirty="0" smtClean="0">
                <a:solidFill>
                  <a:srgbClr val="253745"/>
                </a:solidFill>
                <a:latin typeface="Times New Roman" panose="02020603050405020304" pitchFamily="18" charset="0"/>
                <a:cs typeface="Times New Roman" panose="02020603050405020304" pitchFamily="18" charset="0"/>
              </a:rPr>
              <a:t>mal-tracking </a:t>
            </a:r>
            <a:r>
              <a:rPr lang="en-US" dirty="0">
                <a:solidFill>
                  <a:srgbClr val="253745"/>
                </a:solidFill>
                <a:latin typeface="Times New Roman" panose="02020603050405020304" pitchFamily="18" charset="0"/>
                <a:cs typeface="Times New Roman" panose="02020603050405020304" pitchFamily="18" charset="0"/>
              </a:rPr>
              <a:t>of the patella and/or altered gait.</a:t>
            </a:r>
          </a:p>
          <a:p>
            <a:pPr>
              <a:buFont typeface="Arial"/>
              <a:buChar char="•"/>
            </a:pPr>
            <a:r>
              <a:rPr lang="en-US" dirty="0">
                <a:solidFill>
                  <a:srgbClr val="253745"/>
                </a:solidFill>
                <a:latin typeface="Times New Roman" panose="02020603050405020304" pitchFamily="18" charset="0"/>
                <a:cs typeface="Times New Roman" panose="02020603050405020304" pitchFamily="18" charset="0"/>
              </a:rPr>
              <a:t>May predispose to patella </a:t>
            </a:r>
            <a:r>
              <a:rPr lang="en-US" dirty="0" smtClean="0">
                <a:solidFill>
                  <a:srgbClr val="253745"/>
                </a:solidFill>
                <a:latin typeface="Times New Roman" panose="02020603050405020304" pitchFamily="18" charset="0"/>
                <a:cs typeface="Times New Roman" panose="02020603050405020304" pitchFamily="18" charset="0"/>
              </a:rPr>
              <a:t>fragmentation</a:t>
            </a:r>
            <a:r>
              <a:rPr lang="en-US" dirty="0" smtClean="0">
                <a:solidFill>
                  <a:srgbClr val="253745"/>
                </a:solidFill>
                <a:latin typeface="Open Sans"/>
              </a:rPr>
              <a:t>.</a:t>
            </a:r>
            <a:r>
              <a:rPr lang="en-US" dirty="0">
                <a:solidFill>
                  <a:srgbClr val="253745"/>
                </a:solidFill>
                <a:latin typeface="Open Sans"/>
              </a:rPr>
              <a:t>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85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Welfare consideration</a:t>
            </a: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hlinkClick r:id="rId2"/>
              </a:rPr>
              <a:t>http://</a:t>
            </a:r>
            <a:r>
              <a:rPr lang="en-US" dirty="0" smtClean="0">
                <a:latin typeface="Times New Roman" panose="02020603050405020304" pitchFamily="18" charset="0"/>
                <a:cs typeface="Times New Roman" panose="02020603050405020304" pitchFamily="18" charset="0"/>
                <a:hlinkClick r:id="rId2"/>
              </a:rPr>
              <a:t>www.thehorse.com/articles/31656/equine-field-anesthesia-considerations</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Please refer to the link for field anaesthesia considerations.</a:t>
            </a:r>
          </a:p>
          <a:p>
            <a:r>
              <a:rPr lang="en-US" dirty="0" smtClean="0">
                <a:latin typeface="Times New Roman" panose="02020603050405020304" pitchFamily="18" charset="0"/>
                <a:cs typeface="Times New Roman" panose="02020603050405020304" pitchFamily="18" charset="0"/>
              </a:rPr>
              <a:t>Also refer to the pdf for general welfare considerations.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36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latin typeface="Times New Roman" panose="02020603050405020304" pitchFamily="18" charset="0"/>
                <a:cs typeface="Times New Roman" panose="02020603050405020304" pitchFamily="18" charset="0"/>
              </a:rPr>
              <a:t>Anatomy </a:t>
            </a:r>
            <a:endParaRPr lang="en-US" b="1" i="1" dirty="0">
              <a:solidFill>
                <a:srgbClr val="7030A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53339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87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3074"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2518" t="11708" r="40982" b="10515"/>
          <a:stretch/>
        </p:blipFill>
        <p:spPr bwMode="auto">
          <a:xfrm>
            <a:off x="762000" y="228600"/>
            <a:ext cx="7239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91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020" t="11701" r="6658" b="11197"/>
          <a:stretch/>
        </p:blipFill>
        <p:spPr bwMode="auto">
          <a:xfrm>
            <a:off x="1143000" y="237602"/>
            <a:ext cx="7111945" cy="585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63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122"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676" t="12491" r="9436" b="16037"/>
          <a:stretch/>
        </p:blipFill>
        <p:spPr bwMode="auto">
          <a:xfrm>
            <a:off x="841704" y="228600"/>
            <a:ext cx="7311696"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080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470</Words>
  <Application>Microsoft Office PowerPoint</Application>
  <PresentationFormat>On-screen Show (4:3)</PresentationFormat>
  <Paragraphs>56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Medial Patellar Ligament Desmotomy  Pre-operation </vt:lpstr>
      <vt:lpstr>Indications</vt:lpstr>
      <vt:lpstr>Indications</vt:lpstr>
      <vt:lpstr>Contraindication</vt:lpstr>
      <vt:lpstr>Welfare consideration</vt:lpstr>
      <vt:lpstr>Anatomy </vt:lpstr>
      <vt:lpstr>PowerPoint Presentation</vt:lpstr>
      <vt:lpstr>PowerPoint Presentation</vt:lpstr>
      <vt:lpstr>PowerPoint Presentation</vt:lpstr>
      <vt:lpstr>Equipment</vt:lpstr>
      <vt:lpstr>Physical Examination</vt:lpstr>
      <vt:lpstr>Drugs</vt:lpstr>
      <vt:lpstr>Drugs</vt:lpstr>
      <vt:lpstr>Preparation for the surgery  </vt:lpstr>
      <vt:lpstr>Preparation for the surgery </vt:lpstr>
      <vt:lpstr>Preparation for the surgery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Medial Patellar Ligament Desmotomy</dc:title>
  <dc:creator>User</dc:creator>
  <cp:lastModifiedBy>User</cp:lastModifiedBy>
  <cp:revision>24</cp:revision>
  <dcterms:created xsi:type="dcterms:W3CDTF">2017-10-14T21:13:38Z</dcterms:created>
  <dcterms:modified xsi:type="dcterms:W3CDTF">2017-10-15T22:51:26Z</dcterms:modified>
</cp:coreProperties>
</file>