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4" r:id="rId4"/>
    <p:sldId id="263" r:id="rId5"/>
    <p:sldId id="258" r:id="rId6"/>
    <p:sldId id="262" r:id="rId7"/>
    <p:sldId id="259" r:id="rId8"/>
    <p:sldId id="265" r:id="rId9"/>
    <p:sldId id="266" r:id="rId10"/>
    <p:sldId id="269" r:id="rId11"/>
    <p:sldId id="267" r:id="rId12"/>
    <p:sldId id="261" r:id="rId13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7" autoAdjust="0"/>
    <p:restoredTop sz="94660"/>
  </p:normalViewPr>
  <p:slideViewPr>
    <p:cSldViewPr>
      <p:cViewPr varScale="1">
        <p:scale>
          <a:sx n="30" d="100"/>
          <a:sy n="30" d="100"/>
        </p:scale>
        <p:origin x="-3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1FF8-BF7C-4654-9143-8B897C96B6A8}" type="datetimeFigureOut">
              <a:rPr lang="es-PA" smtClean="0"/>
              <a:pPr/>
              <a:t>12/05/2016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620F-3682-46B5-BDFE-A7D43036D38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1FF8-BF7C-4654-9143-8B897C96B6A8}" type="datetimeFigureOut">
              <a:rPr lang="es-PA" smtClean="0"/>
              <a:pPr/>
              <a:t>12/05/2016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620F-3682-46B5-BDFE-A7D43036D38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1FF8-BF7C-4654-9143-8B897C96B6A8}" type="datetimeFigureOut">
              <a:rPr lang="es-PA" smtClean="0"/>
              <a:pPr/>
              <a:t>12/05/2016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620F-3682-46B5-BDFE-A7D43036D38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1FF8-BF7C-4654-9143-8B897C96B6A8}" type="datetimeFigureOut">
              <a:rPr lang="es-PA" smtClean="0"/>
              <a:pPr/>
              <a:t>12/05/2016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620F-3682-46B5-BDFE-A7D43036D38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1FF8-BF7C-4654-9143-8B897C96B6A8}" type="datetimeFigureOut">
              <a:rPr lang="es-PA" smtClean="0"/>
              <a:pPr/>
              <a:t>12/05/2016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620F-3682-46B5-BDFE-A7D43036D38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1FF8-BF7C-4654-9143-8B897C96B6A8}" type="datetimeFigureOut">
              <a:rPr lang="es-PA" smtClean="0"/>
              <a:pPr/>
              <a:t>12/05/2016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620F-3682-46B5-BDFE-A7D43036D38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1FF8-BF7C-4654-9143-8B897C96B6A8}" type="datetimeFigureOut">
              <a:rPr lang="es-PA" smtClean="0"/>
              <a:pPr/>
              <a:t>12/05/2016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620F-3682-46B5-BDFE-A7D43036D38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1FF8-BF7C-4654-9143-8B897C96B6A8}" type="datetimeFigureOut">
              <a:rPr lang="es-PA" smtClean="0"/>
              <a:pPr/>
              <a:t>12/05/2016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620F-3682-46B5-BDFE-A7D43036D38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1FF8-BF7C-4654-9143-8B897C96B6A8}" type="datetimeFigureOut">
              <a:rPr lang="es-PA" smtClean="0"/>
              <a:pPr/>
              <a:t>12/05/2016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620F-3682-46B5-BDFE-A7D43036D38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1FF8-BF7C-4654-9143-8B897C96B6A8}" type="datetimeFigureOut">
              <a:rPr lang="es-PA" smtClean="0"/>
              <a:pPr/>
              <a:t>12/05/2016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620F-3682-46B5-BDFE-A7D43036D38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1FF8-BF7C-4654-9143-8B897C96B6A8}" type="datetimeFigureOut">
              <a:rPr lang="es-PA" smtClean="0"/>
              <a:pPr/>
              <a:t>12/05/2016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620F-3682-46B5-BDFE-A7D43036D38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F1FF8-BF7C-4654-9143-8B897C96B6A8}" type="datetimeFigureOut">
              <a:rPr lang="es-PA" smtClean="0"/>
              <a:pPr/>
              <a:t>12/05/2016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1620F-3682-46B5-BDFE-A7D43036D38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pPr algn="r"/>
            <a:r>
              <a:rPr lang="es-PA" dirty="0" smtClean="0"/>
              <a:t>ISAE UNIVERSIDAD</a:t>
            </a:r>
            <a:endParaRPr lang="es-PA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2132856"/>
            <a:ext cx="6400800" cy="3672408"/>
          </a:xfrm>
        </p:spPr>
        <p:txBody>
          <a:bodyPr>
            <a:normAutofit fontScale="85000" lnSpcReduction="10000"/>
          </a:bodyPr>
          <a:lstStyle/>
          <a:p>
            <a:r>
              <a:rPr lang="es-PA" sz="4600" dirty="0" smtClean="0">
                <a:solidFill>
                  <a:schemeClr val="tx1"/>
                </a:solidFill>
              </a:rPr>
              <a:t>COORDINACIÓN DE TURISMO</a:t>
            </a:r>
          </a:p>
          <a:p>
            <a:r>
              <a:rPr lang="es-PA" sz="4600" dirty="0" smtClean="0">
                <a:solidFill>
                  <a:schemeClr val="tx1"/>
                </a:solidFill>
              </a:rPr>
              <a:t>MGTER. LINABELL GRAELL</a:t>
            </a:r>
          </a:p>
          <a:p>
            <a:endParaRPr lang="es-PA" sz="4600" dirty="0" smtClean="0">
              <a:solidFill>
                <a:schemeClr val="tx1"/>
              </a:solidFill>
            </a:endParaRPr>
          </a:p>
          <a:p>
            <a:r>
              <a:rPr lang="es-PA" sz="4600" dirty="0" smtClean="0">
                <a:solidFill>
                  <a:schemeClr val="tx1"/>
                </a:solidFill>
              </a:rPr>
              <a:t> DÍA INTERNACIONAL DE LAS PERSONAS CON DISCAPACIDAD.</a:t>
            </a:r>
          </a:p>
          <a:p>
            <a:endParaRPr lang="es-PA" dirty="0" smtClean="0"/>
          </a:p>
          <a:p>
            <a:endParaRPr lang="es-PA" dirty="0"/>
          </a:p>
        </p:txBody>
      </p:sp>
      <p:pic>
        <p:nvPicPr>
          <p:cNvPr id="4" name="3 Imagen" descr="ISAE-LOGO_PANTONCE-280C-705x59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2349451" cy="1728192"/>
          </a:xfrm>
          <a:prstGeom prst="rect">
            <a:avLst/>
          </a:prstGeom>
        </p:spPr>
      </p:pic>
    </p:spTree>
  </p:cSld>
  <p:clrMapOvr>
    <a:masterClrMapping/>
  </p:clrMapOvr>
  <p:transition spd="slow" advTm="6572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b="1" dirty="0" smtClean="0"/>
              <a:t>NO DÉ NADA POR SENTADO.</a:t>
            </a:r>
            <a:br>
              <a:rPr lang="es-PA" b="1" dirty="0" smtClean="0"/>
            </a:b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A" dirty="0" smtClean="0"/>
              <a:t>Las personas con discapacidades saben mejor que nadie lo que pueden o no hacer. No decida por ellas acerca de su participación en cualquier actividad. Según la situación, se podría incurrir en una violación de la ley , si se excluye a personas simplemente por una presunción acerca de sus limitaciones.</a:t>
            </a:r>
          </a:p>
          <a:p>
            <a:pPr>
              <a:buNone/>
            </a:pPr>
            <a:endParaRPr lang="es-PA" dirty="0"/>
          </a:p>
        </p:txBody>
      </p:sp>
      <p:pic>
        <p:nvPicPr>
          <p:cNvPr id="4" name="3 Imagen" descr="E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5229200"/>
            <a:ext cx="1440160" cy="1016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SUGERENCIAS IDIOMÁTICAS.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PA" b="1" dirty="0" smtClean="0"/>
              <a:t>Personas</a:t>
            </a:r>
            <a:r>
              <a:rPr lang="es-PA" dirty="0" smtClean="0"/>
              <a:t>   </a:t>
            </a:r>
            <a:r>
              <a:rPr lang="es-PA" dirty="0" smtClean="0">
                <a:solidFill>
                  <a:srgbClr val="FF0000"/>
                </a:solidFill>
              </a:rPr>
              <a:t>*</a:t>
            </a:r>
            <a:r>
              <a:rPr lang="es-PA" u="sng" dirty="0" smtClean="0">
                <a:solidFill>
                  <a:srgbClr val="FF0000"/>
                </a:solidFill>
              </a:rPr>
              <a:t>CON </a:t>
            </a:r>
            <a:r>
              <a:rPr lang="es-PA" dirty="0" smtClean="0">
                <a:solidFill>
                  <a:srgbClr val="FF0000"/>
                </a:solidFill>
              </a:rPr>
              <a:t>Discapacidad. </a:t>
            </a:r>
            <a:r>
              <a:rPr lang="es-PA" dirty="0" smtClean="0"/>
              <a:t>(no diga persona discapacitada).</a:t>
            </a:r>
          </a:p>
          <a:p>
            <a:pPr>
              <a:buFont typeface="Wingdings" pitchFamily="2" charset="2"/>
              <a:buChar char="Ø"/>
            </a:pPr>
            <a:endParaRPr lang="es-PA" u="sng" dirty="0" smtClean="0"/>
          </a:p>
          <a:p>
            <a:pPr>
              <a:buFont typeface="Wingdings" pitchFamily="2" charset="2"/>
              <a:buChar char="Ø"/>
            </a:pPr>
            <a:r>
              <a:rPr lang="es-PA" b="1" dirty="0" smtClean="0"/>
              <a:t>Enfermo</a:t>
            </a:r>
            <a:r>
              <a:rPr lang="es-PA" dirty="0" smtClean="0">
                <a:solidFill>
                  <a:srgbClr val="FF0000"/>
                </a:solidFill>
              </a:rPr>
              <a:t>    *</a:t>
            </a:r>
            <a:r>
              <a:rPr lang="es-PA" u="sng" dirty="0" smtClean="0">
                <a:solidFill>
                  <a:srgbClr val="FF0000"/>
                </a:solidFill>
              </a:rPr>
              <a:t> Condición.</a:t>
            </a:r>
          </a:p>
          <a:p>
            <a:endParaRPr lang="es-PA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PA" b="1" dirty="0" smtClean="0"/>
              <a:t>Problemas</a:t>
            </a:r>
            <a:r>
              <a:rPr lang="es-PA" dirty="0" smtClean="0">
                <a:solidFill>
                  <a:srgbClr val="FF0000"/>
                </a:solidFill>
              </a:rPr>
              <a:t>   </a:t>
            </a:r>
            <a:r>
              <a:rPr lang="es-PA" u="sng" dirty="0" smtClean="0">
                <a:solidFill>
                  <a:srgbClr val="FF0000"/>
                </a:solidFill>
              </a:rPr>
              <a:t>* Dificultades.</a:t>
            </a:r>
            <a:endParaRPr lang="es-PA" u="sng" dirty="0">
              <a:solidFill>
                <a:srgbClr val="FF0000"/>
              </a:solidFill>
            </a:endParaRPr>
          </a:p>
        </p:txBody>
      </p:sp>
      <p:pic>
        <p:nvPicPr>
          <p:cNvPr id="4" name="3 Imagen" descr="E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149080"/>
            <a:ext cx="2341240" cy="1981200"/>
          </a:xfrm>
          <a:prstGeom prst="rect">
            <a:avLst/>
          </a:prstGeom>
        </p:spPr>
      </p:pic>
    </p:spTree>
  </p:cSld>
  <p:clrMapOvr>
    <a:masterClrMapping/>
  </p:clrMapOvr>
  <p:transition spd="slow" advTm="7315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irculitos-discapacitados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76673"/>
            <a:ext cx="8229600" cy="5444490"/>
          </a:xfrm>
        </p:spPr>
      </p:pic>
    </p:spTree>
  </p:cSld>
  <p:clrMapOvr>
    <a:masterClrMapping/>
  </p:clrMapOvr>
  <p:transition spd="slow" advTm="3619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3 DE DICIEMBRE DÍA INTERNACIONAL DE LAS PERSONAS CON DISCAPACIDAD.</a:t>
            </a:r>
            <a:endParaRPr lang="es-PA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2636912"/>
            <a:ext cx="6400800" cy="1752600"/>
          </a:xfrm>
        </p:spPr>
        <p:txBody>
          <a:bodyPr/>
          <a:lstStyle/>
          <a:p>
            <a:endParaRPr lang="es-PA"/>
          </a:p>
        </p:txBody>
      </p:sp>
      <p:pic>
        <p:nvPicPr>
          <p:cNvPr id="4" name="3 Imagen" descr="enfrentarsealadiscapacid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8856984" cy="4375600"/>
          </a:xfrm>
          <a:prstGeom prst="rect">
            <a:avLst/>
          </a:prstGeom>
        </p:spPr>
      </p:pic>
    </p:spTree>
  </p:cSld>
  <p:clrMapOvr>
    <a:masterClrMapping/>
  </p:clrMapOvr>
  <p:transition spd="slow" advTm="7348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PA" b="1" dirty="0" smtClean="0"/>
              <a:t>    Discapacidad</a:t>
            </a:r>
            <a:r>
              <a:rPr lang="es-PA" dirty="0" smtClean="0"/>
              <a:t> es aquella condición bajo la cual ciertas personas presentan alguna deficiencia física, mental, intelectual o sensorial que a largo plazo afectan la forma de interactuar y participar plenamente en la sociedad.</a:t>
            </a:r>
          </a:p>
          <a:p>
            <a:pPr algn="just">
              <a:buNone/>
            </a:pPr>
            <a:endParaRPr lang="es-PA" dirty="0" smtClean="0"/>
          </a:p>
          <a:p>
            <a:pPr algn="just">
              <a:buNone/>
            </a:pPr>
            <a:r>
              <a:rPr lang="es-PA" dirty="0" smtClean="0"/>
              <a:t>    En Panamá la LEY N°42. (De 27 de agosto de 1999).  Por la cual se establece la equiparación de oportunidades para las personas con discapacidad.</a:t>
            </a:r>
          </a:p>
          <a:p>
            <a:endParaRPr lang="es-PA" dirty="0"/>
          </a:p>
        </p:txBody>
      </p:sp>
      <p:pic>
        <p:nvPicPr>
          <p:cNvPr id="5" name="4 Imagen" descr="E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5013176"/>
            <a:ext cx="1981200" cy="1720552"/>
          </a:xfrm>
          <a:prstGeom prst="rect">
            <a:avLst/>
          </a:prstGeom>
        </p:spPr>
      </p:pic>
    </p:spTree>
  </p:cSld>
  <p:clrMapOvr>
    <a:masterClrMapping/>
  </p:clrMapOvr>
  <p:transition spd="slow" advTm="19188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DERECHOS IGUALES PARA TODOS.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PA" dirty="0" smtClean="0"/>
              <a:t>Salud</a:t>
            </a:r>
          </a:p>
          <a:p>
            <a:pPr>
              <a:buFont typeface="Wingdings" pitchFamily="2" charset="2"/>
              <a:buChar char="Ø"/>
            </a:pPr>
            <a:r>
              <a:rPr lang="es-PA" dirty="0" smtClean="0"/>
              <a:t>Educación</a:t>
            </a:r>
          </a:p>
          <a:p>
            <a:pPr>
              <a:buFont typeface="Wingdings" pitchFamily="2" charset="2"/>
              <a:buChar char="Ø"/>
            </a:pPr>
            <a:r>
              <a:rPr lang="es-PA" dirty="0" smtClean="0"/>
              <a:t>Trabajo</a:t>
            </a:r>
          </a:p>
          <a:p>
            <a:pPr>
              <a:buFont typeface="Wingdings" pitchFamily="2" charset="2"/>
              <a:buChar char="Ø"/>
            </a:pPr>
            <a:r>
              <a:rPr lang="es-PA" dirty="0" smtClean="0"/>
              <a:t>Vida familiar</a:t>
            </a:r>
          </a:p>
          <a:p>
            <a:pPr>
              <a:buFont typeface="Wingdings" pitchFamily="2" charset="2"/>
              <a:buChar char="Ø"/>
            </a:pPr>
            <a:r>
              <a:rPr lang="es-PA" dirty="0" smtClean="0"/>
              <a:t>Recreación</a:t>
            </a:r>
          </a:p>
          <a:p>
            <a:pPr>
              <a:buFont typeface="Wingdings" pitchFamily="2" charset="2"/>
              <a:buChar char="Ø"/>
            </a:pPr>
            <a:r>
              <a:rPr lang="es-PA" dirty="0" smtClean="0"/>
              <a:t>Deportes</a:t>
            </a:r>
          </a:p>
          <a:p>
            <a:pPr>
              <a:buFont typeface="Wingdings" pitchFamily="2" charset="2"/>
              <a:buChar char="Ø"/>
            </a:pPr>
            <a:r>
              <a:rPr lang="es-PA" dirty="0"/>
              <a:t>C</a:t>
            </a:r>
            <a:r>
              <a:rPr lang="es-PA" dirty="0" smtClean="0"/>
              <a:t>ultura</a:t>
            </a:r>
            <a:endParaRPr lang="es-PA" dirty="0"/>
          </a:p>
        </p:txBody>
      </p:sp>
      <p:pic>
        <p:nvPicPr>
          <p:cNvPr id="4" name="3 Imagen" descr="d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340768"/>
            <a:ext cx="5328592" cy="5112568"/>
          </a:xfrm>
          <a:prstGeom prst="rect">
            <a:avLst/>
          </a:prstGeom>
        </p:spPr>
      </p:pic>
    </p:spTree>
  </p:cSld>
  <p:clrMapOvr>
    <a:masterClrMapping/>
  </p:clrMapOvr>
  <p:transition spd="slow" advTm="6362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CONCIENCIA CIUDADANA.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PA" dirty="0" smtClean="0"/>
              <a:t>  Respeta el espacio en los estacionamientos para personas con discapacidad.  Recuerda son personas con  iguales derechos que tu.</a:t>
            </a:r>
          </a:p>
          <a:p>
            <a:pPr>
              <a:buNone/>
            </a:pPr>
            <a:endParaRPr lang="es-PA" dirty="0" smtClean="0"/>
          </a:p>
          <a:p>
            <a:pPr>
              <a:buNone/>
            </a:pPr>
            <a:endParaRPr lang="es-PA" dirty="0"/>
          </a:p>
        </p:txBody>
      </p:sp>
      <p:pic>
        <p:nvPicPr>
          <p:cNvPr id="4" name="3 Imagen" descr="par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501008"/>
            <a:ext cx="4608512" cy="3129760"/>
          </a:xfrm>
          <a:prstGeom prst="rect">
            <a:avLst/>
          </a:prstGeom>
        </p:spPr>
      </p:pic>
    </p:spTree>
  </p:cSld>
  <p:clrMapOvr>
    <a:masterClrMapping/>
  </p:clrMapOvr>
  <p:transition spd="slow" advTm="7417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CONCIENCIA CIUDADANA.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PA" dirty="0" smtClean="0"/>
              <a:t>No utilices los sanitarios con identificaciones   exclusivas para las personas con discapacidad.</a:t>
            </a:r>
          </a:p>
          <a:p>
            <a:pPr>
              <a:buNone/>
            </a:pPr>
            <a:endParaRPr lang="es-PA" dirty="0"/>
          </a:p>
        </p:txBody>
      </p:sp>
      <p:pic>
        <p:nvPicPr>
          <p:cNvPr id="4" name="3 Imagen" descr="bañ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068960"/>
            <a:ext cx="3429000" cy="2592288"/>
          </a:xfrm>
          <a:prstGeom prst="rect">
            <a:avLst/>
          </a:prstGeom>
        </p:spPr>
      </p:pic>
    </p:spTree>
  </p:cSld>
  <p:clrMapOvr>
    <a:masterClrMapping/>
  </p:clrMapOvr>
  <p:transition spd="slow" advTm="6367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dirty="0" smtClean="0"/>
              <a:t>DISPOSICIÓN DE AYUDA</a:t>
            </a:r>
            <a:r>
              <a:rPr lang="es-PA" dirty="0" smtClean="0">
                <a:solidFill>
                  <a:srgbClr val="92D050"/>
                </a:solidFill>
              </a:rPr>
              <a:t>.</a:t>
            </a:r>
            <a:endParaRPr lang="es-PA" dirty="0">
              <a:solidFill>
                <a:srgbClr val="92D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PA" dirty="0" smtClean="0"/>
          </a:p>
          <a:p>
            <a:pPr>
              <a:buNone/>
            </a:pPr>
            <a:endParaRPr lang="es-PA" dirty="0"/>
          </a:p>
          <a:p>
            <a:pPr>
              <a:buNone/>
            </a:pPr>
            <a:endParaRPr lang="es-PA" dirty="0"/>
          </a:p>
        </p:txBody>
      </p:sp>
      <p:pic>
        <p:nvPicPr>
          <p:cNvPr id="4" name="3 Imagen" descr="discapacidad (4)[2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988840"/>
            <a:ext cx="3600400" cy="424847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572000" y="1628800"/>
            <a:ext cx="388843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Ø"/>
            </a:pPr>
            <a:r>
              <a:rPr lang="es-E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SIEMPRE QUE PUEDAS, AYUDA A LAS PERSONAS CON DISCAPACIDAD.</a:t>
            </a:r>
          </a:p>
          <a:p>
            <a:pPr algn="ctr"/>
            <a:r>
              <a:rPr lang="es-E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RECUERDA TODOS SOMOS IGUALES ANTE LOS OJOS DE DIOS.</a:t>
            </a:r>
            <a:endParaRPr lang="es-ES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8245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SUGERENCIAS GENERALES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PA" dirty="0" smtClean="0"/>
              <a:t>Siempre pregunte antes de ayudar.</a:t>
            </a:r>
          </a:p>
          <a:p>
            <a:pPr>
              <a:buFont typeface="Wingdings" pitchFamily="2" charset="2"/>
              <a:buChar char="Ø"/>
            </a:pPr>
            <a:r>
              <a:rPr lang="es-PA" dirty="0" smtClean="0"/>
              <a:t>Tenga cuidado al  hacer contacto físico.</a:t>
            </a:r>
          </a:p>
          <a:p>
            <a:pPr>
              <a:buFont typeface="Wingdings" pitchFamily="2" charset="2"/>
              <a:buChar char="Ø"/>
            </a:pPr>
            <a:r>
              <a:rPr lang="es-PA" dirty="0" smtClean="0"/>
              <a:t>Cuide y piense lo que va a decir y como lo va a decir.</a:t>
            </a:r>
          </a:p>
          <a:p>
            <a:pPr>
              <a:buFont typeface="Wingdings" pitchFamily="2" charset="2"/>
              <a:buChar char="Ø"/>
            </a:pPr>
            <a:r>
              <a:rPr lang="es-PA" dirty="0" smtClean="0"/>
              <a:t>Siempre responda con gentileza ante sus peticiones.</a:t>
            </a:r>
            <a:endParaRPr lang="es-PA" dirty="0"/>
          </a:p>
        </p:txBody>
      </p:sp>
      <p:pic>
        <p:nvPicPr>
          <p:cNvPr id="4" name="3 Imagen" descr="E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509120"/>
            <a:ext cx="2629272" cy="1981200"/>
          </a:xfrm>
          <a:prstGeom prst="rect">
            <a:avLst/>
          </a:prstGeom>
        </p:spPr>
      </p:pic>
    </p:spTree>
  </p:cSld>
  <p:clrMapOvr>
    <a:masterClrMapping/>
  </p:clrMapOvr>
  <p:transition spd="slow" advTm="1069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SUGERENCIAS DE TERMINOLOGÍAS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s-PA" dirty="0" smtClean="0"/>
              <a:t>Siempre diríjase a las personas con discapacidad no le hable a su intérprete o a su acompañante o ayudante. Mantener un abreve conversación con ellos les hará sentirse estupendos.</a:t>
            </a:r>
          </a:p>
          <a:p>
            <a:pPr algn="just"/>
            <a:r>
              <a:rPr lang="es-PA" dirty="0" smtClean="0"/>
              <a:t>Se pueden usar expresiones idiomáticas (cómo estas , cómo te sientes, te veo luego).</a:t>
            </a:r>
          </a:p>
          <a:p>
            <a:pPr algn="just"/>
            <a:r>
              <a:rPr lang="es-PA" dirty="0" smtClean="0"/>
              <a:t>No utilice expresiones negativas que puedan hacer sentir inferioridad.</a:t>
            </a:r>
            <a:endParaRPr lang="es-PA" dirty="0"/>
          </a:p>
        </p:txBody>
      </p:sp>
      <p:pic>
        <p:nvPicPr>
          <p:cNvPr id="4" name="3 Imagen" descr="E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5445224"/>
            <a:ext cx="1440160" cy="1016000"/>
          </a:xfrm>
          <a:prstGeom prst="rect">
            <a:avLst/>
          </a:prstGeom>
        </p:spPr>
      </p:pic>
    </p:spTree>
  </p:cSld>
  <p:clrMapOvr>
    <a:masterClrMapping/>
  </p:clrMapOvr>
  <p:transition spd="slow" advTm="12194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291</Words>
  <Application>Microsoft Office PowerPoint</Application>
  <PresentationFormat>Presentación en pantalla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ISAE UNIVERSIDAD</vt:lpstr>
      <vt:lpstr>3 DE DICIEMBRE DÍA INTERNACIONAL DE LAS PERSONAS CON DISCAPACIDAD.</vt:lpstr>
      <vt:lpstr>Diapositiva 3</vt:lpstr>
      <vt:lpstr>DERECHOS IGUALES PARA TODOS.</vt:lpstr>
      <vt:lpstr>CONCIENCIA CIUDADANA.</vt:lpstr>
      <vt:lpstr>CONCIENCIA CIUDADANA.</vt:lpstr>
      <vt:lpstr>DISPOSICIÓN DE AYUDA.</vt:lpstr>
      <vt:lpstr>SUGERENCIAS GENERALES</vt:lpstr>
      <vt:lpstr>SUGERENCIAS DE TERMINOLOGÍAS</vt:lpstr>
      <vt:lpstr>NO DÉ NADA POR SENTADO. </vt:lpstr>
      <vt:lpstr>SUGERENCIAS IDIOMÁTICAS.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DE DICIEMBRE DÍA INTERNACIONAL DE LAS PERSONAS CON DISCAPACIDAD</dc:title>
  <dc:creator>coordi.turismo</dc:creator>
  <cp:lastModifiedBy>coordi.turismo</cp:lastModifiedBy>
  <cp:revision>23</cp:revision>
  <dcterms:created xsi:type="dcterms:W3CDTF">2016-11-26T18:13:41Z</dcterms:created>
  <dcterms:modified xsi:type="dcterms:W3CDTF">2016-12-05T23:00:52Z</dcterms:modified>
</cp:coreProperties>
</file>