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5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E58FE4-0AA4-4A82-AC54-9A952585459C}">
          <p14:sldIdLst>
            <p14:sldId id="256"/>
            <p14:sldId id="257"/>
            <p14:sldId id="258"/>
            <p14:sldId id="275"/>
            <p14:sldId id="259"/>
            <p14:sldId id="261"/>
            <p14:sldId id="260"/>
            <p14:sldId id="262"/>
            <p14:sldId id="263"/>
            <p14:sldId id="264"/>
            <p14:sldId id="265"/>
            <p14:sldId id="266"/>
            <p14:sldId id="267"/>
            <p14:sldId id="268"/>
            <p14:sldId id="270"/>
            <p14:sldId id="269"/>
            <p14:sldId id="271"/>
            <p14:sldId id="272"/>
            <p14:sldId id="273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6" d="100"/>
          <a:sy n="66" d="100"/>
        </p:scale>
        <p:origin x="7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10/21/2017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10/21/2017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10/21/2017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10/21/2017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10/21/2017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10/21/2017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C6488-CA5F-4110-A478-8F1BBA70F9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TT" dirty="0">
                <a:latin typeface="Algerian" panose="04020705040A02060702" pitchFamily="82" charset="0"/>
              </a:rPr>
              <a:t>Intra Operation Pictures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95EDE6-75D2-4832-8128-4FFAEE6B77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TT" dirty="0"/>
              <a:t>A flow of the procedure </a:t>
            </a:r>
          </a:p>
        </p:txBody>
      </p:sp>
    </p:spTree>
    <p:extLst>
      <p:ext uri="{BB962C8B-B14F-4D97-AF65-F5344CB8AC3E}">
        <p14:creationId xmlns:p14="http://schemas.microsoft.com/office/powerpoint/2010/main" val="1652278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F1CC53-719A-4763-BF30-5E25A63CEF3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1A9B9E1-AE3D-4F69-9670-71C92ED1BCE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4E3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picture containing person, indoor, sitting, table&#10;&#10;Description generated with very high confidence">
            <a:extLst>
              <a:ext uri="{FF2B5EF4-FFF2-40B4-BE49-F238E27FC236}">
                <a16:creationId xmlns:a16="http://schemas.microsoft.com/office/drawing/2014/main" id="{8DD276C0-906E-47E3-84AB-13BB32156EA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31076" r="1" b="12696"/>
          <a:stretch/>
        </p:blipFill>
        <p:spPr>
          <a:xfrm>
            <a:off x="6096000" y="640080"/>
            <a:ext cx="5455921" cy="557784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234ED8A-BEE3-4F34-B45B-731E1E292E3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261E0BC-BC2A-4E7D-BA4B-EA9F4DC4F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381" y="1160403"/>
            <a:ext cx="3779085" cy="149961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TT" spc="100" dirty="0">
                <a:solidFill>
                  <a:srgbClr val="FFFFFF"/>
                </a:solidFill>
              </a:rPr>
              <a:t>7. Caudally directed firm tubular structure within the omentum</a:t>
            </a:r>
            <a:endParaRPr lang="en-US" spc="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822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F1CC53-719A-4763-BF30-5E25A63CEF3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1A9B9E1-AE3D-4F69-9670-71C92ED1BCE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367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picture containing person, indoor, wall, table&#10;&#10;Description generated with very high confidence">
            <a:extLst>
              <a:ext uri="{FF2B5EF4-FFF2-40B4-BE49-F238E27FC236}">
                <a16:creationId xmlns:a16="http://schemas.microsoft.com/office/drawing/2014/main" id="{A8253B11-4B69-450E-BD92-6FE9734EBBD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7681" r="1" b="16091"/>
          <a:stretch/>
        </p:blipFill>
        <p:spPr>
          <a:xfrm>
            <a:off x="6096000" y="640080"/>
            <a:ext cx="5455921" cy="557784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234ED8A-BEE3-4F34-B45B-731E1E292E3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E3ECC32-0728-4E2A-9D69-1BB2B714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TT" spc="100" dirty="0">
                <a:solidFill>
                  <a:srgbClr val="FFFFFF"/>
                </a:solidFill>
              </a:rPr>
              <a:t>8. Transfixional suture around omentum</a:t>
            </a:r>
            <a:endParaRPr lang="en-US" spc="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565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A8EC506-B1DA-46A1-B44D-774E68468E1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5E01FA5-D766-43CA-A83D-E7CF3F04E96F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411DB08-1669-426B-BBEB-FAD285EF80F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29E4219-121F-4CD1-AA58-24746CD2923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2F50912-06FD-4216-BAD3-21050F59564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Placeholder 5" descr="A picture containing person, food, animal, indoor&#10;&#10;Description generated with high confidence">
            <a:extLst>
              <a:ext uri="{FF2B5EF4-FFF2-40B4-BE49-F238E27FC236}">
                <a16:creationId xmlns:a16="http://schemas.microsoft.com/office/drawing/2014/main" id="{CD196AA1-F7AF-4C92-8176-83724EEDF34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/>
          <a:stretch/>
        </p:blipFill>
        <p:spPr>
          <a:xfrm>
            <a:off x="6733679" y="640080"/>
            <a:ext cx="4184112" cy="55788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C38AD-41A6-4960-8539-E63A5D721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640080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9. Transfixional suture around omentum too</a:t>
            </a:r>
          </a:p>
        </p:txBody>
      </p:sp>
    </p:spTree>
    <p:extLst>
      <p:ext uri="{BB962C8B-B14F-4D97-AF65-F5344CB8AC3E}">
        <p14:creationId xmlns:p14="http://schemas.microsoft.com/office/powerpoint/2010/main" val="2868454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F1CC53-719A-4763-BF30-5E25A63CEF3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1A9B9E1-AE3D-4F69-9670-71C92ED1BCE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4D6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picture containing indoor, sitting, table&#10;&#10;Description generated with high confidence">
            <a:extLst>
              <a:ext uri="{FF2B5EF4-FFF2-40B4-BE49-F238E27FC236}">
                <a16:creationId xmlns:a16="http://schemas.microsoft.com/office/drawing/2014/main" id="{64DA6D82-8E39-4EA3-9080-8210C61474C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37167" r="1" b="6605"/>
          <a:stretch/>
        </p:blipFill>
        <p:spPr>
          <a:xfrm>
            <a:off x="6096000" y="640080"/>
            <a:ext cx="5455921" cy="557784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234ED8A-BEE3-4F34-B45B-731E1E292E3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D1A60EB-1916-4A21-861B-958C27113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pc="100" dirty="0">
                <a:solidFill>
                  <a:srgbClr val="FFFFFF"/>
                </a:solidFill>
              </a:rPr>
              <a:t>10. Additional Miller's knot </a:t>
            </a:r>
          </a:p>
        </p:txBody>
      </p:sp>
    </p:spTree>
    <p:extLst>
      <p:ext uri="{BB962C8B-B14F-4D97-AF65-F5344CB8AC3E}">
        <p14:creationId xmlns:p14="http://schemas.microsoft.com/office/powerpoint/2010/main" val="2676794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CD2B798-7994-4548-A2BE-4AEF9C1A5F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22E143-84C1-4F95-937C-78B92D2811CF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9E9E3A5-F4E8-47A7-BB85-6CF927184D9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0D974B-B1F0-4DE6-B6B2-A9E28BB3728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85A41E9-862B-4839-AD43-1EEC52D9ACC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66040" y="4708047"/>
            <a:ext cx="32004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Placeholder 5" descr="A picture containing person, hospital room, food, indoor&#10;&#10;Description generated with high confidence">
            <a:extLst>
              <a:ext uri="{FF2B5EF4-FFF2-40B4-BE49-F238E27FC236}">
                <a16:creationId xmlns:a16="http://schemas.microsoft.com/office/drawing/2014/main" id="{A0228DD1-79A5-4B83-9664-D154869B1F9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3915" r="2689"/>
          <a:stretch/>
        </p:blipFill>
        <p:spPr>
          <a:xfrm>
            <a:off x="6096000" y="640080"/>
            <a:ext cx="5459470" cy="55788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547CFF-E21F-4FD9-9FC3-8BB78D7F9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640080"/>
            <a:ext cx="4208656" cy="39424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11. Vest over pants on abdominal wall during</a:t>
            </a:r>
          </a:p>
        </p:txBody>
      </p:sp>
    </p:spTree>
    <p:extLst>
      <p:ext uri="{BB962C8B-B14F-4D97-AF65-F5344CB8AC3E}">
        <p14:creationId xmlns:p14="http://schemas.microsoft.com/office/powerpoint/2010/main" val="696539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F1CC53-719A-4763-BF30-5E25A63CEF3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1A9B9E1-AE3D-4F69-9670-71C92ED1BCE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4C3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picture containing indoor, food, person, table&#10;&#10;Description generated with high confidence">
            <a:extLst>
              <a:ext uri="{FF2B5EF4-FFF2-40B4-BE49-F238E27FC236}">
                <a16:creationId xmlns:a16="http://schemas.microsoft.com/office/drawing/2014/main" id="{EA2D29C1-65C2-4345-A00D-5E8BCB232CB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31764" r="1" b="12008"/>
          <a:stretch/>
        </p:blipFill>
        <p:spPr>
          <a:xfrm>
            <a:off x="6096000" y="640080"/>
            <a:ext cx="5455921" cy="557784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234ED8A-BEE3-4F34-B45B-731E1E292E3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8EF8E47-E4AB-4FD9-88F5-A6E929E49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TT" spc="100" dirty="0">
                <a:solidFill>
                  <a:srgbClr val="FFFFFF"/>
                </a:solidFill>
              </a:rPr>
              <a:t>12. Pre-place all vest over pants before knotting </a:t>
            </a:r>
            <a:endParaRPr lang="en-US" spc="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40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F1CC53-719A-4763-BF30-5E25A63CEF3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1A9B9E1-AE3D-4F69-9670-71C92ED1BCE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526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picture containing indoor, food&#10;&#10;Description generated with very high confidence">
            <a:extLst>
              <a:ext uri="{FF2B5EF4-FFF2-40B4-BE49-F238E27FC236}">
                <a16:creationId xmlns:a16="http://schemas.microsoft.com/office/drawing/2014/main" id="{B1B901B7-206E-42EA-B3F5-2DDAB14BEC7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32282" r="1" b="11490"/>
          <a:stretch/>
        </p:blipFill>
        <p:spPr>
          <a:xfrm>
            <a:off x="6096000" y="640080"/>
            <a:ext cx="5455921" cy="557784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234ED8A-BEE3-4F34-B45B-731E1E292E3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8EB1EA2-EE72-4285-962A-E072B10F1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15" y="990916"/>
            <a:ext cx="3779085" cy="149961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TT" spc="100" dirty="0">
                <a:solidFill>
                  <a:srgbClr val="FFFFFF"/>
                </a:solidFill>
              </a:rPr>
              <a:t>13. Pre-place all vest over pants before knotting too</a:t>
            </a:r>
            <a:endParaRPr lang="en-US" spc="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24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A8EC506-B1DA-46A1-B44D-774E68468E1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5E01FA5-D766-43CA-A83D-E7CF3F04E96F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411DB08-1669-426B-BBEB-FAD285EF80F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9E4219-121F-4CD1-AA58-24746CD2923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2F50912-06FD-4216-BAD3-21050F59564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Placeholder 5" descr="A picture containing indoor, person, arthropod, animal&#10;&#10;Description generated with very high confidence">
            <a:extLst>
              <a:ext uri="{FF2B5EF4-FFF2-40B4-BE49-F238E27FC236}">
                <a16:creationId xmlns:a16="http://schemas.microsoft.com/office/drawing/2014/main" id="{7E0ACA5F-413A-4C6D-8C6C-6F264F05A77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/>
          <a:stretch/>
        </p:blipFill>
        <p:spPr>
          <a:xfrm>
            <a:off x="7291561" y="640080"/>
            <a:ext cx="3068348" cy="55788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0167E9-DC54-41C4-B9F7-54CE9DF1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640080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14. Vest over pants suture pulled taut before knotting</a:t>
            </a:r>
          </a:p>
        </p:txBody>
      </p:sp>
    </p:spTree>
    <p:extLst>
      <p:ext uri="{BB962C8B-B14F-4D97-AF65-F5344CB8AC3E}">
        <p14:creationId xmlns:p14="http://schemas.microsoft.com/office/powerpoint/2010/main" val="2515389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>
            <a:extLst>
              <a:ext uri="{FF2B5EF4-FFF2-40B4-BE49-F238E27FC236}">
                <a16:creationId xmlns:a16="http://schemas.microsoft.com/office/drawing/2014/main" id="{8CD2B798-7994-4548-A2BE-4AEF9C1A5F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5" name="Straight Connector 14">
            <a:extLst>
              <a:ext uri="{FF2B5EF4-FFF2-40B4-BE49-F238E27FC236}">
                <a16:creationId xmlns:a16="http://schemas.microsoft.com/office/drawing/2014/main" id="{6722E143-84C1-4F95-937C-78B92D2811CF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6">
            <a:extLst>
              <a:ext uri="{FF2B5EF4-FFF2-40B4-BE49-F238E27FC236}">
                <a16:creationId xmlns:a16="http://schemas.microsoft.com/office/drawing/2014/main" id="{2FDF0794-1B86-42B2-B8C7-F60123E638E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close up of food&#10;&#10;Description generated with high confidence">
            <a:extLst>
              <a:ext uri="{FF2B5EF4-FFF2-40B4-BE49-F238E27FC236}">
                <a16:creationId xmlns:a16="http://schemas.microsoft.com/office/drawing/2014/main" id="{0258C06F-0EAB-4625-88B9-F36E94E743F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7752" r="-1" b="22181"/>
          <a:stretch/>
        </p:blipFill>
        <p:spPr>
          <a:xfrm>
            <a:off x="4658258" y="975"/>
            <a:ext cx="7533742" cy="6858000"/>
          </a:xfrm>
          <a:prstGeom prst="rect">
            <a:avLst/>
          </a:prstGeom>
        </p:spPr>
      </p:pic>
      <p:cxnSp>
        <p:nvCxnSpPr>
          <p:cNvPr id="27" name="Straight Connector 18">
            <a:extLst>
              <a:ext uri="{FF2B5EF4-FFF2-40B4-BE49-F238E27FC236}">
                <a16:creationId xmlns:a16="http://schemas.microsoft.com/office/drawing/2014/main" id="{96D07482-83A3-4451-943C-B4696108295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5557" y="4593863"/>
            <a:ext cx="2926080" cy="0"/>
          </a:xfrm>
          <a:prstGeom prst="line">
            <a:avLst/>
          </a:prstGeom>
          <a:ln>
            <a:solidFill>
              <a:srgbClr val="CBA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591AD56-A0FC-4ACF-982B-367C4AB75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685892"/>
            <a:ext cx="3566407" cy="37940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15. Vest over pants on abdominal wall</a:t>
            </a:r>
          </a:p>
        </p:txBody>
      </p:sp>
    </p:spTree>
    <p:extLst>
      <p:ext uri="{BB962C8B-B14F-4D97-AF65-F5344CB8AC3E}">
        <p14:creationId xmlns:p14="http://schemas.microsoft.com/office/powerpoint/2010/main" val="366913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F1CC53-719A-4763-BF30-5E25A63CEF3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1A9B9E1-AE3D-4F69-9670-71C92ED1BCE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594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picture containing indoor&#10;&#10;Description generated with very high confidence">
            <a:extLst>
              <a:ext uri="{FF2B5EF4-FFF2-40B4-BE49-F238E27FC236}">
                <a16:creationId xmlns:a16="http://schemas.microsoft.com/office/drawing/2014/main" id="{E003E7D8-25C8-4B32-9C5A-E3BD0535D54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5124" r="1" b="18648"/>
          <a:stretch/>
        </p:blipFill>
        <p:spPr>
          <a:xfrm>
            <a:off x="6096000" y="640080"/>
            <a:ext cx="5455921" cy="557784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234ED8A-BEE3-4F34-B45B-731E1E292E3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768559B-9508-4E4F-A3D8-A53B8F9D5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pc="100" dirty="0">
                <a:solidFill>
                  <a:srgbClr val="FFFFFF"/>
                </a:solidFill>
              </a:rPr>
              <a:t>16. Horizontal mattress on skin</a:t>
            </a:r>
          </a:p>
        </p:txBody>
      </p:sp>
    </p:spTree>
    <p:extLst>
      <p:ext uri="{BB962C8B-B14F-4D97-AF65-F5344CB8AC3E}">
        <p14:creationId xmlns:p14="http://schemas.microsoft.com/office/powerpoint/2010/main" val="2407835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07F349-2AE5-4DD2-8548-45C8F658F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/>
          <a:lstStyle/>
          <a:p>
            <a:r>
              <a:rPr lang="en-TT" dirty="0"/>
              <a:t>1. Hernia before</a:t>
            </a:r>
          </a:p>
        </p:txBody>
      </p:sp>
      <p:pic>
        <p:nvPicPr>
          <p:cNvPr id="8" name="Picture Placeholder 7" descr="A cow standing next to a fence&#10;&#10;Description generated with high confidence">
            <a:extLst>
              <a:ext uri="{FF2B5EF4-FFF2-40B4-BE49-F238E27FC236}">
                <a16:creationId xmlns:a16="http://schemas.microsoft.com/office/drawing/2014/main" id="{3A53D942-AAB6-4986-9DDC-73B2DE27B95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4993" b="24993"/>
          <a:stretch>
            <a:fillRect/>
          </a:stretch>
        </p:blipFill>
        <p:spPr>
          <a:xfrm>
            <a:off x="0" y="-1"/>
            <a:ext cx="12188952" cy="4571999"/>
          </a:xfrm>
        </p:spPr>
      </p:pic>
    </p:spTree>
    <p:extLst>
      <p:ext uri="{BB962C8B-B14F-4D97-AF65-F5344CB8AC3E}">
        <p14:creationId xmlns:p14="http://schemas.microsoft.com/office/powerpoint/2010/main" val="1530059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F1CC53-719A-4763-BF30-5E25A63CEF3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Placeholder 5" descr="A picture containing indoor, person, wall&#10;&#10;Description generated with very high confidence">
            <a:extLst>
              <a:ext uri="{FF2B5EF4-FFF2-40B4-BE49-F238E27FC236}">
                <a16:creationId xmlns:a16="http://schemas.microsoft.com/office/drawing/2014/main" id="{C5781E66-9256-4B63-80C7-AF491B06423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8704" r="1" b="1"/>
          <a:stretch/>
        </p:blipFill>
        <p:spPr>
          <a:xfrm>
            <a:off x="7552266" y="10"/>
            <a:ext cx="4639734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109556B-EAE9-4435-B409-0519F2CBDB1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7" cy="6858000"/>
          </a:xfrm>
          <a:prstGeom prst="rect">
            <a:avLst/>
          </a:prstGeom>
          <a:solidFill>
            <a:srgbClr val="513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814CCBE-423E-41B2-A9F3-82679F490EF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EB54D6D-8081-4BEA-9A3C-E2FF08BBB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07027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pc="100" dirty="0">
                <a:solidFill>
                  <a:srgbClr val="FFFFFF"/>
                </a:solidFill>
              </a:rPr>
              <a:t>17. Calf after surgery</a:t>
            </a:r>
          </a:p>
        </p:txBody>
      </p:sp>
    </p:spTree>
    <p:extLst>
      <p:ext uri="{BB962C8B-B14F-4D97-AF65-F5344CB8AC3E}">
        <p14:creationId xmlns:p14="http://schemas.microsoft.com/office/powerpoint/2010/main" val="2186757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38EA6-997C-4DC7-B76E-02AF3E94F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2. Reducible hernia</a:t>
            </a:r>
          </a:p>
        </p:txBody>
      </p:sp>
      <p:pic>
        <p:nvPicPr>
          <p:cNvPr id="6" name="Picture Placeholder 5" descr="A close up of a cat&#10;&#10;Description generated with high confidence">
            <a:extLst>
              <a:ext uri="{FF2B5EF4-FFF2-40B4-BE49-F238E27FC236}">
                <a16:creationId xmlns:a16="http://schemas.microsoft.com/office/drawing/2014/main" id="{81205388-0191-4DE2-873E-1756E112BDA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900" b="159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874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rgbClr val="99DAF3"/>
            </a:gs>
            <a:gs pos="13000">
              <a:schemeClr val="accent1">
                <a:lumMod val="20000"/>
                <a:lumOff val="80000"/>
              </a:schemeClr>
            </a:gs>
            <a:gs pos="0">
              <a:schemeClr val="tx2">
                <a:lumMod val="20000"/>
                <a:lumOff val="80000"/>
              </a:schemeClr>
            </a:gs>
            <a:gs pos="56000">
              <a:schemeClr val="accent4">
                <a:lumMod val="60000"/>
                <a:lumOff val="40000"/>
              </a:schemeClr>
            </a:gs>
            <a:gs pos="100000">
              <a:schemeClr val="accent3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1640E4-22FA-4163-9035-75985FE3F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236" y="5599395"/>
            <a:ext cx="6315325" cy="1499616"/>
          </a:xfrm>
        </p:spPr>
        <p:txBody>
          <a:bodyPr/>
          <a:lstStyle/>
          <a:p>
            <a:r>
              <a:rPr lang="en-TT" dirty="0"/>
              <a:t>Hernia After </a:t>
            </a:r>
            <a:r>
              <a:rPr lang="en-TT" dirty="0" err="1"/>
              <a:t>Chlorohex</a:t>
            </a:r>
            <a:r>
              <a:rPr lang="en-TT" dirty="0">
                <a:sym typeface="Wingdings" panose="05000000000000000000" pitchFamily="2" charset="2"/>
              </a:rPr>
              <a:t></a:t>
            </a:r>
            <a:endParaRPr lang="en-TT" dirty="0"/>
          </a:p>
        </p:txBody>
      </p:sp>
      <p:pic>
        <p:nvPicPr>
          <p:cNvPr id="9" name="Content Placeholder 8" descr="A picture containing indoor, dog, animal, brown&#10;&#10;Description generated with very high confidence">
            <a:extLst>
              <a:ext uri="{FF2B5EF4-FFF2-40B4-BE49-F238E27FC236}">
                <a16:creationId xmlns:a16="http://schemas.microsoft.com/office/drawing/2014/main" id="{5A393D98-AAEA-46C7-8172-D310A3746FA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36573"/>
          <a:stretch/>
        </p:blipFill>
        <p:spPr>
          <a:xfrm>
            <a:off x="235975" y="1162244"/>
            <a:ext cx="3725803" cy="4296627"/>
          </a:xfrm>
        </p:spPr>
      </p:pic>
      <p:pic>
        <p:nvPicPr>
          <p:cNvPr id="11" name="Content Placeholder 10" descr="A picture containing indoor&#10;&#10;Description generated with very high confidence">
            <a:extLst>
              <a:ext uri="{FF2B5EF4-FFF2-40B4-BE49-F238E27FC236}">
                <a16:creationId xmlns:a16="http://schemas.microsoft.com/office/drawing/2014/main" id="{FA56F7F1-33CE-4BE3-BC06-6920EAA9C8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b="36573"/>
          <a:stretch/>
        </p:blipFill>
        <p:spPr>
          <a:xfrm>
            <a:off x="8200103" y="2355572"/>
            <a:ext cx="3750794" cy="4325447"/>
          </a:xfr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70D9124-6F80-429D-B7A8-8CD0534DD7C3}"/>
              </a:ext>
            </a:extLst>
          </p:cNvPr>
          <p:cNvSpPr/>
          <p:nvPr/>
        </p:nvSpPr>
        <p:spPr>
          <a:xfrm>
            <a:off x="3961778" y="1316817"/>
            <a:ext cx="658334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TT" sz="5000" cap="all" spc="100" dirty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  <a:ea typeface="+mj-ea"/>
                <a:cs typeface="+mj-cs"/>
                <a:sym typeface="Wingdings" panose="05000000000000000000" pitchFamily="2" charset="2"/>
              </a:rPr>
              <a:t></a:t>
            </a:r>
            <a:r>
              <a:rPr lang="en-TT" sz="5000" cap="all" spc="100" dirty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  <a:ea typeface="+mj-ea"/>
                <a:cs typeface="+mj-cs"/>
              </a:rPr>
              <a:t> Hernia Before </a:t>
            </a:r>
            <a:r>
              <a:rPr lang="en-TT" sz="5000" cap="all" spc="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  <a:ea typeface="+mj-ea"/>
                <a:cs typeface="+mj-cs"/>
              </a:rPr>
              <a:t>Chlorohex</a:t>
            </a:r>
            <a:endParaRPr lang="en-TT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372DC4-6AF8-4733-A990-8809138C70FA}"/>
              </a:ext>
            </a:extLst>
          </p:cNvPr>
          <p:cNvSpPr/>
          <p:nvPr/>
        </p:nvSpPr>
        <p:spPr>
          <a:xfrm>
            <a:off x="2844393" y="159946"/>
            <a:ext cx="627075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TT" sz="5000" cap="all" spc="100" dirty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  <a:ea typeface="+mj-ea"/>
                <a:cs typeface="+mj-cs"/>
              </a:rPr>
              <a:t>3. Cleaning with </a:t>
            </a:r>
            <a:r>
              <a:rPr lang="en-TT" sz="5000" cap="all" spc="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  <a:ea typeface="+mj-ea"/>
                <a:cs typeface="+mj-cs"/>
              </a:rPr>
              <a:t>Chlorohex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2097039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CD2B798-7994-4548-A2BE-4AEF9C1A5F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22E143-84C1-4F95-937C-78B92D2811CF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Placeholder 5" descr="A picture containing indoor, animal, person&#10;&#10;Description generated with high confidence">
            <a:extLst>
              <a:ext uri="{FF2B5EF4-FFF2-40B4-BE49-F238E27FC236}">
                <a16:creationId xmlns:a16="http://schemas.microsoft.com/office/drawing/2014/main" id="{F065C476-0E0F-468B-8BB6-56FD2E620AC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8710" t="9091" r="3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C1CA635-2D9C-4E3E-820F-5FE35AC143B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12192000" cy="2298032"/>
          </a:xfrm>
          <a:prstGeom prst="rect">
            <a:avLst/>
          </a:prstGeom>
          <a:solidFill>
            <a:schemeClr val="accent1">
              <a:lumMod val="7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E62FBC-456F-48AE-91ED-3956405D76D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C4A70A7-BC6A-4906-86C8-6D460BAAD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4A</a:t>
            </a:r>
            <a:r>
              <a:rPr lang="en-US" dirty="0">
                <a:solidFill>
                  <a:srgbClr val="FFFFFF"/>
                </a:solidFill>
              </a:rPr>
              <a:t>. </a:t>
            </a:r>
            <a:r>
              <a:rPr lang="en-TT" dirty="0"/>
              <a:t>Peppy before surgery- </a:t>
            </a:r>
            <a:r>
              <a:rPr lang="en-US" dirty="0">
                <a:solidFill>
                  <a:srgbClr val="FFFFFF"/>
                </a:solidFill>
              </a:rPr>
              <a:t>Reducible Hernia and Calf in dorsal recumbency</a:t>
            </a:r>
          </a:p>
        </p:txBody>
      </p:sp>
    </p:spTree>
    <p:extLst>
      <p:ext uri="{BB962C8B-B14F-4D97-AF65-F5344CB8AC3E}">
        <p14:creationId xmlns:p14="http://schemas.microsoft.com/office/powerpoint/2010/main" val="4096153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F1546-DEF9-491B-92B6-D1A677AC3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/>
          <a:lstStyle/>
          <a:p>
            <a:r>
              <a:rPr lang="en-TT" dirty="0" err="1"/>
              <a:t>4B</a:t>
            </a:r>
            <a:r>
              <a:rPr lang="en-TT" dirty="0"/>
              <a:t>. Peppy before surgery- </a:t>
            </a:r>
            <a:r>
              <a:rPr lang="en-TT" dirty="0">
                <a:solidFill>
                  <a:schemeClr val="tx2">
                    <a:lumMod val="50000"/>
                  </a:schemeClr>
                </a:solidFill>
              </a:rPr>
              <a:t>With Restraint on all limbs</a:t>
            </a:r>
          </a:p>
        </p:txBody>
      </p:sp>
      <p:pic>
        <p:nvPicPr>
          <p:cNvPr id="6" name="Picture Placeholder 5" descr="A group of people sitting at a cow&#10;&#10;Description generated with high confidence">
            <a:extLst>
              <a:ext uri="{FF2B5EF4-FFF2-40B4-BE49-F238E27FC236}">
                <a16:creationId xmlns:a16="http://schemas.microsoft.com/office/drawing/2014/main" id="{5135856E-FF95-4C19-B6A2-7105C04B9F7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4993" b="24993"/>
          <a:stretch>
            <a:fillRect/>
          </a:stretch>
        </p:blipFill>
        <p:spPr>
          <a:xfrm>
            <a:off x="0" y="-1"/>
            <a:ext cx="12188952" cy="4572000"/>
          </a:xfrm>
        </p:spPr>
      </p:pic>
    </p:spTree>
    <p:extLst>
      <p:ext uri="{BB962C8B-B14F-4D97-AF65-F5344CB8AC3E}">
        <p14:creationId xmlns:p14="http://schemas.microsoft.com/office/powerpoint/2010/main" val="1668481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F1CC53-719A-4763-BF30-5E25A63CEF3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1A9B9E1-AE3D-4F69-9670-71C92ED1BCE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796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picture containing indoor, person&#10;&#10;Description generated with high confidence">
            <a:extLst>
              <a:ext uri="{FF2B5EF4-FFF2-40B4-BE49-F238E27FC236}">
                <a16:creationId xmlns:a16="http://schemas.microsoft.com/office/drawing/2014/main" id="{D8A2CE9D-92AC-41DE-96C7-FF717577AE9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9891" r="1" b="33881"/>
          <a:stretch/>
        </p:blipFill>
        <p:spPr>
          <a:xfrm>
            <a:off x="6096000" y="640080"/>
            <a:ext cx="5455921" cy="557784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234ED8A-BEE3-4F34-B45B-731E1E292E3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8C956B5-6DBE-46E6-A53C-75EFE10D1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TT" spc="100" dirty="0">
                <a:solidFill>
                  <a:srgbClr val="FFFFFF"/>
                </a:solidFill>
              </a:rPr>
              <a:t>4 c. Preparation of surgical site-  </a:t>
            </a:r>
            <a:r>
              <a:rPr lang="en-TT" spc="1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with draping</a:t>
            </a:r>
            <a:endParaRPr lang="en-US" spc="1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84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5F1CC53-719A-4763-BF30-5E25A63CEF3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Placeholder 8" descr="A picture containing cat, indoor, dog, animal&#10;&#10;Description generated with very high confidence">
            <a:extLst>
              <a:ext uri="{FF2B5EF4-FFF2-40B4-BE49-F238E27FC236}">
                <a16:creationId xmlns:a16="http://schemas.microsoft.com/office/drawing/2014/main" id="{5F406C88-FBF8-4D2B-A7DF-43863F8D259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1" b="18706"/>
          <a:stretch/>
        </p:blipFill>
        <p:spPr>
          <a:xfrm>
            <a:off x="7552266" y="10"/>
            <a:ext cx="4639734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09556B-EAE9-4435-B409-0519F2CBDB1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7" cy="6858000"/>
          </a:xfrm>
          <a:prstGeom prst="rect">
            <a:avLst/>
          </a:prstGeom>
          <a:solidFill>
            <a:srgbClr val="5951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814CCBE-423E-41B2-A9F3-82679F490EF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EEA952F-B00F-4B4F-8C5D-838318225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07027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TT" spc="100" dirty="0">
                <a:solidFill>
                  <a:srgbClr val="FFFFFF"/>
                </a:solidFill>
              </a:rPr>
              <a:t>5. Double catheter on calf</a:t>
            </a:r>
            <a:endParaRPr lang="en-US" spc="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78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F1CC53-719A-4763-BF30-5E25A63CEF3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1A9B9E1-AE3D-4F69-9670-71C92ED1BCE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3C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picture containing person, indoor, holding&#10;&#10;Description generated with high confidence">
            <a:extLst>
              <a:ext uri="{FF2B5EF4-FFF2-40B4-BE49-F238E27FC236}">
                <a16:creationId xmlns:a16="http://schemas.microsoft.com/office/drawing/2014/main" id="{9C399B33-2F9C-4F68-BE34-9638AF8B2C5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36158" r="1" b="7614"/>
          <a:stretch/>
        </p:blipFill>
        <p:spPr>
          <a:xfrm>
            <a:off x="6096000" y="640080"/>
            <a:ext cx="5455921" cy="557784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234ED8A-BEE3-4F34-B45B-731E1E292E3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2D051EF-4F73-40AC-A608-D843E7975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TT" spc="100" dirty="0">
                <a:solidFill>
                  <a:srgbClr val="FFFFFF"/>
                </a:solidFill>
              </a:rPr>
              <a:t>6. Fusiform incision around hernia</a:t>
            </a:r>
            <a:endParaRPr lang="en-US" spc="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335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0F0F0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</TotalTime>
  <Words>157</Words>
  <Application>Microsoft Office PowerPoint</Application>
  <PresentationFormat>Widescreen</PresentationFormat>
  <Paragraphs>23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Algerian</vt:lpstr>
      <vt:lpstr>Tw Cen MT</vt:lpstr>
      <vt:lpstr>Tw Cen MT Condensed</vt:lpstr>
      <vt:lpstr>Wingdings</vt:lpstr>
      <vt:lpstr>Wingdings 3</vt:lpstr>
      <vt:lpstr>Integral</vt:lpstr>
      <vt:lpstr>Intra Operation Pictures</vt:lpstr>
      <vt:lpstr>1. Hernia before</vt:lpstr>
      <vt:lpstr>2. Reducible hernia</vt:lpstr>
      <vt:lpstr>Hernia After Chlorohex</vt:lpstr>
      <vt:lpstr>4A. Peppy before surgery- Reducible Hernia and Calf in dorsal recumbency</vt:lpstr>
      <vt:lpstr>4B. Peppy before surgery- With Restraint on all limbs</vt:lpstr>
      <vt:lpstr>4 c. Preparation of surgical site-  with draping</vt:lpstr>
      <vt:lpstr>5. Double catheter on calf</vt:lpstr>
      <vt:lpstr>6. Fusiform incision around hernia</vt:lpstr>
      <vt:lpstr>7. Caudally directed firm tubular structure within the omentum</vt:lpstr>
      <vt:lpstr>8. Transfixional suture around omentum</vt:lpstr>
      <vt:lpstr>9. Transfixional suture around omentum too</vt:lpstr>
      <vt:lpstr>10. Additional Miller's knot </vt:lpstr>
      <vt:lpstr>11. Vest over pants on abdominal wall during</vt:lpstr>
      <vt:lpstr>12. Pre-place all vest over pants before knotting </vt:lpstr>
      <vt:lpstr>13. Pre-place all vest over pants before knotting too</vt:lpstr>
      <vt:lpstr>14. Vest over pants suture pulled taut before knotting</vt:lpstr>
      <vt:lpstr>15. Vest over pants on abdominal wall</vt:lpstr>
      <vt:lpstr>16. Horizontal mattress on skin</vt:lpstr>
      <vt:lpstr>17. Calf after surgery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Intra Operation Pictures</dc:title>
  <dc:creator>Sunita Ramoutarsingh</dc:creator>
  <cp:lastModifiedBy>Sunita Ramoutarsingh</cp:lastModifiedBy>
  <cp:revision>7</cp:revision>
  <dcterms:created xsi:type="dcterms:W3CDTF">2017-10-21T12:57:09Z</dcterms:created>
  <dcterms:modified xsi:type="dcterms:W3CDTF">2017-10-21T23:49:09Z</dcterms:modified>
</cp:coreProperties>
</file>