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00" autoAdjust="0"/>
  </p:normalViewPr>
  <p:slideViewPr>
    <p:cSldViewPr>
      <p:cViewPr varScale="1">
        <p:scale>
          <a:sx n="72" d="100"/>
          <a:sy n="72" d="100"/>
        </p:scale>
        <p:origin x="660"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10/21/2017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10/21/2017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10/21/2017</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10/21/2017</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10/21/2017</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10/21/2017</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10/21/2017</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10/21/2017</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10/21/2017</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10/21/2017</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10/21/2017</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10/21/2017</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10/21/2017</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10/21/2017</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qBgyORH1M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HiZuRkpPIC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B43B-7EFB-4D67-810E-35B496355871}"/>
              </a:ext>
            </a:extLst>
          </p:cNvPr>
          <p:cNvSpPr>
            <a:spLocks noGrp="1"/>
          </p:cNvSpPr>
          <p:nvPr>
            <p:ph type="title"/>
          </p:nvPr>
        </p:nvSpPr>
        <p:spPr>
          <a:xfrm>
            <a:off x="549796" y="188640"/>
            <a:ext cx="9414283" cy="1080120"/>
          </a:xfrm>
        </p:spPr>
        <p:txBody>
          <a:bodyPr/>
          <a:lstStyle/>
          <a:p>
            <a:r>
              <a:rPr lang="en-TT" b="1" u="sng" dirty="0"/>
              <a:t>Types of hernia</a:t>
            </a:r>
          </a:p>
        </p:txBody>
      </p:sp>
      <p:sp>
        <p:nvSpPr>
          <p:cNvPr id="3" name="Content Placeholder 2">
            <a:extLst>
              <a:ext uri="{FF2B5EF4-FFF2-40B4-BE49-F238E27FC236}">
                <a16:creationId xmlns:a16="http://schemas.microsoft.com/office/drawing/2014/main" id="{02D51CB3-ABCB-495C-B9CD-7EBB259A2099}"/>
              </a:ext>
            </a:extLst>
          </p:cNvPr>
          <p:cNvSpPr>
            <a:spLocks noGrp="1"/>
          </p:cNvSpPr>
          <p:nvPr>
            <p:ph idx="1"/>
          </p:nvPr>
        </p:nvSpPr>
        <p:spPr>
          <a:xfrm>
            <a:off x="549796" y="1844824"/>
            <a:ext cx="9684567" cy="4267200"/>
          </a:xfrm>
        </p:spPr>
        <p:txBody>
          <a:bodyPr>
            <a:normAutofit fontScale="92500" lnSpcReduction="10000"/>
          </a:bodyPr>
          <a:lstStyle/>
          <a:p>
            <a:r>
              <a:rPr lang="en-TT" b="1" dirty="0"/>
              <a:t>Reducible Hernia</a:t>
            </a:r>
            <a:r>
              <a:rPr lang="en-TT" dirty="0"/>
              <a:t>: In this type can be manually or automatically return the hernial contents into the abdominal cavity.</a:t>
            </a:r>
          </a:p>
          <a:p>
            <a:r>
              <a:rPr lang="en-TT" b="1" dirty="0"/>
              <a:t>Irreducible Hernia</a:t>
            </a:r>
            <a:r>
              <a:rPr lang="en-TT" dirty="0"/>
              <a:t>: In this type the hernial contents can't be return into the abdominal cavity. So the complication of this type:</a:t>
            </a:r>
          </a:p>
          <a:p>
            <a:pPr lvl="1"/>
            <a:r>
              <a:rPr lang="en-TT" b="1" dirty="0"/>
              <a:t>Strangulation</a:t>
            </a:r>
            <a:r>
              <a:rPr lang="en-TT" dirty="0"/>
              <a:t>: In this type pressure of the contents of the hernia leads to cutting blood supplying and leads to Ischemia in the part of viscera that entering through the hernial ring and then necrosis may happening then gangrene may occur later and who becomes a mortal during 48-72 hours if there is no surgical emergency</a:t>
            </a:r>
          </a:p>
          <a:p>
            <a:pPr lvl="1"/>
            <a:r>
              <a:rPr lang="en-TT" b="1" dirty="0"/>
              <a:t>Obstruction</a:t>
            </a:r>
            <a:r>
              <a:rPr lang="en-TT" dirty="0"/>
              <a:t>. in this type the ingesta be unable to transit through the canal of digestive system due to blockage which leads to the absence of defecation, which requires emergency surgical interference.</a:t>
            </a:r>
          </a:p>
          <a:p>
            <a:r>
              <a:rPr lang="en-TT" b="1" dirty="0"/>
              <a:t>Incarcerated hernia</a:t>
            </a:r>
            <a:r>
              <a:rPr lang="en-TT" dirty="0"/>
              <a:t>: Also the content can not be reduced inside the abdominal cavity but as a result of small hernial opening and oedema which followed by necrosis of the herniated part as a result of incarceration.</a:t>
            </a:r>
          </a:p>
          <a:p>
            <a:endParaRPr lang="en-TT" dirty="0"/>
          </a:p>
          <a:p>
            <a:endParaRPr lang="en-TT" dirty="0"/>
          </a:p>
          <a:p>
            <a:endParaRPr lang="en-TT" dirty="0"/>
          </a:p>
          <a:p>
            <a:endParaRPr lang="en-TT" dirty="0"/>
          </a:p>
        </p:txBody>
      </p:sp>
    </p:spTree>
    <p:extLst>
      <p:ext uri="{BB962C8B-B14F-4D97-AF65-F5344CB8AC3E}">
        <p14:creationId xmlns:p14="http://schemas.microsoft.com/office/powerpoint/2010/main" val="19110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ernia in cow cartoon">
            <a:extLst>
              <a:ext uri="{FF2B5EF4-FFF2-40B4-BE49-F238E27FC236}">
                <a16:creationId xmlns:a16="http://schemas.microsoft.com/office/drawing/2014/main" id="{B85E9F3C-DD9D-4940-89B0-A82A987DBA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756" y="700404"/>
            <a:ext cx="5960215" cy="5392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If no peritoneum in sac- adhesions are more• Left flank- mostly rumen(harmless and surgery  not done)• Signs:• Assymetry...">
            <a:extLst>
              <a:ext uri="{FF2B5EF4-FFF2-40B4-BE49-F238E27FC236}">
                <a16:creationId xmlns:a16="http://schemas.microsoft.com/office/drawing/2014/main" id="{FAA51CA0-5B5C-4497-AE97-195275441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516" y="701418"/>
            <a:ext cx="4475213" cy="539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3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8320-7683-49DF-A21C-0465A12291D5}"/>
              </a:ext>
            </a:extLst>
          </p:cNvPr>
          <p:cNvSpPr>
            <a:spLocks noGrp="1"/>
          </p:cNvSpPr>
          <p:nvPr>
            <p:ph type="title"/>
          </p:nvPr>
        </p:nvSpPr>
        <p:spPr>
          <a:xfrm>
            <a:off x="765820" y="260648"/>
            <a:ext cx="9144000" cy="1144556"/>
          </a:xfrm>
        </p:spPr>
        <p:txBody>
          <a:bodyPr/>
          <a:lstStyle/>
          <a:p>
            <a:r>
              <a:rPr lang="en-TT" b="1" u="sng" dirty="0"/>
              <a:t>Scrotal hernia</a:t>
            </a:r>
          </a:p>
        </p:txBody>
      </p:sp>
      <p:sp>
        <p:nvSpPr>
          <p:cNvPr id="3" name="Content Placeholder 2">
            <a:extLst>
              <a:ext uri="{FF2B5EF4-FFF2-40B4-BE49-F238E27FC236}">
                <a16:creationId xmlns:a16="http://schemas.microsoft.com/office/drawing/2014/main" id="{8F2806BC-71D6-42CA-8ADA-71CC74C2E209}"/>
              </a:ext>
            </a:extLst>
          </p:cNvPr>
          <p:cNvSpPr>
            <a:spLocks noGrp="1"/>
          </p:cNvSpPr>
          <p:nvPr>
            <p:ph idx="1"/>
          </p:nvPr>
        </p:nvSpPr>
        <p:spPr>
          <a:xfrm>
            <a:off x="477788" y="1844824"/>
            <a:ext cx="8928992" cy="4267200"/>
          </a:xfrm>
        </p:spPr>
        <p:txBody>
          <a:bodyPr>
            <a:normAutofit fontScale="92500"/>
          </a:bodyPr>
          <a:lstStyle/>
          <a:p>
            <a:r>
              <a:rPr lang="en-TT" dirty="0"/>
              <a:t>Is the displacement of the part of the intestine or omentum from the abdominal cavity through the internal inguinal ring, inguinal canal, external inguinal ring and stay in the vaginal cavity inside the scrotum beside the testicle.</a:t>
            </a:r>
          </a:p>
          <a:p>
            <a:r>
              <a:rPr lang="en-TT" dirty="0"/>
              <a:t>Mostly the scrotal hernias are inherited.</a:t>
            </a:r>
          </a:p>
          <a:p>
            <a:r>
              <a:rPr lang="en-TT" dirty="0"/>
              <a:t>The same causes which cause inguinal hernia may cause scrotal hernia directly or the scrotal hernia follow the inguinal hernia.</a:t>
            </a:r>
          </a:p>
          <a:p>
            <a:r>
              <a:rPr lang="en-TT" dirty="0"/>
              <a:t>Upon physical examinations there is a unilateral enlargement of the scrotal sac in the rear end of the hindlimb. Hernial content is soft and painful. The hernial content is usually reducible. Testicle atrophied. Inguinal ring can be easily felt and you can introduce 2 - 3 fingers inside it.</a:t>
            </a:r>
          </a:p>
          <a:p>
            <a:pPr marL="0" indent="0">
              <a:buNone/>
            </a:pPr>
            <a:endParaRPr lang="en-TT" dirty="0"/>
          </a:p>
        </p:txBody>
      </p:sp>
    </p:spTree>
    <p:extLst>
      <p:ext uri="{BB962C8B-B14F-4D97-AF65-F5344CB8AC3E}">
        <p14:creationId xmlns:p14="http://schemas.microsoft.com/office/powerpoint/2010/main" val="75167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rawing of a map&#10;&#10;Description generated with high confidence">
            <a:extLst>
              <a:ext uri="{FF2B5EF4-FFF2-40B4-BE49-F238E27FC236}">
                <a16:creationId xmlns:a16="http://schemas.microsoft.com/office/drawing/2014/main" id="{CD98E8A2-C613-4BFD-9776-23903008AA02}"/>
              </a:ext>
            </a:extLst>
          </p:cNvPr>
          <p:cNvPicPr>
            <a:picLocks noGrp="1" noChangeAspect="1"/>
          </p:cNvPicPr>
          <p:nvPr>
            <p:ph idx="1"/>
          </p:nvPr>
        </p:nvPicPr>
        <p:blipFill>
          <a:blip r:embed="rId2"/>
          <a:stretch>
            <a:fillRect/>
          </a:stretch>
        </p:blipFill>
        <p:spPr>
          <a:xfrm>
            <a:off x="7030516" y="1700808"/>
            <a:ext cx="3372579" cy="4608512"/>
          </a:xfrm>
          <a:prstGeom prst="rect">
            <a:avLst/>
          </a:prstGeom>
        </p:spPr>
      </p:pic>
      <p:pic>
        <p:nvPicPr>
          <p:cNvPr id="5" name="Picture 2" descr="Image result for scrotal hernia pig">
            <a:extLst>
              <a:ext uri="{FF2B5EF4-FFF2-40B4-BE49-F238E27FC236}">
                <a16:creationId xmlns:a16="http://schemas.microsoft.com/office/drawing/2014/main" id="{B8667751-625E-4D2D-836E-E6CE064E7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60" y="2348880"/>
            <a:ext cx="4464496"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7E9D47F8-14B5-496F-8494-5F1811F2FD21}"/>
              </a:ext>
            </a:extLst>
          </p:cNvPr>
          <p:cNvSpPr/>
          <p:nvPr/>
        </p:nvSpPr>
        <p:spPr>
          <a:xfrm>
            <a:off x="5821232" y="33569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34885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6DE8-600A-4516-90D8-0D24257411FB}"/>
              </a:ext>
            </a:extLst>
          </p:cNvPr>
          <p:cNvSpPr>
            <a:spLocks noGrp="1"/>
          </p:cNvSpPr>
          <p:nvPr>
            <p:ph type="title"/>
          </p:nvPr>
        </p:nvSpPr>
        <p:spPr>
          <a:xfrm>
            <a:off x="477788" y="366529"/>
            <a:ext cx="9144000" cy="1144556"/>
          </a:xfrm>
        </p:spPr>
        <p:txBody>
          <a:bodyPr/>
          <a:lstStyle/>
          <a:p>
            <a:r>
              <a:rPr lang="en-TT" b="1" u="sng" dirty="0"/>
              <a:t>Inguinal hernia </a:t>
            </a:r>
          </a:p>
        </p:txBody>
      </p:sp>
      <p:sp>
        <p:nvSpPr>
          <p:cNvPr id="3" name="Content Placeholder 2">
            <a:extLst>
              <a:ext uri="{FF2B5EF4-FFF2-40B4-BE49-F238E27FC236}">
                <a16:creationId xmlns:a16="http://schemas.microsoft.com/office/drawing/2014/main" id="{FCC1F7DF-31A8-4FA5-8F07-9197CA70B900}"/>
              </a:ext>
            </a:extLst>
          </p:cNvPr>
          <p:cNvSpPr>
            <a:spLocks noGrp="1"/>
          </p:cNvSpPr>
          <p:nvPr>
            <p:ph idx="1"/>
          </p:nvPr>
        </p:nvSpPr>
        <p:spPr>
          <a:xfrm>
            <a:off x="333772" y="2104626"/>
            <a:ext cx="9144000" cy="4267200"/>
          </a:xfrm>
        </p:spPr>
        <p:txBody>
          <a:bodyPr>
            <a:normAutofit/>
          </a:bodyPr>
          <a:lstStyle/>
          <a:p>
            <a:r>
              <a:rPr lang="en-TT" dirty="0"/>
              <a:t>In male pigs are common, and they usually extend into the scrotum.</a:t>
            </a:r>
          </a:p>
          <a:p>
            <a:r>
              <a:rPr lang="en-TT" dirty="0"/>
              <a:t>Suspending the piglet by the forelegs and gently shaking, which generally causes even a small hernial bulge to become visible can confirm the diagnosis. </a:t>
            </a:r>
          </a:p>
          <a:p>
            <a:r>
              <a:rPr lang="en-TT" dirty="0"/>
              <a:t>In female pigs, this defect is invariably accompanied by arrested genital development; such animals are sterile, and surgery is indicated only when the size of the defect is a threat to the growth of the pig to market weight.</a:t>
            </a:r>
          </a:p>
          <a:p>
            <a:endParaRPr lang="en-TT" dirty="0"/>
          </a:p>
        </p:txBody>
      </p:sp>
      <p:pic>
        <p:nvPicPr>
          <p:cNvPr id="3074" name="Picture 2" descr="Image result for inguinal hernia in pigs">
            <a:extLst>
              <a:ext uri="{FF2B5EF4-FFF2-40B4-BE49-F238E27FC236}">
                <a16:creationId xmlns:a16="http://schemas.microsoft.com/office/drawing/2014/main" id="{A82EED85-4781-4B17-A377-75287F442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224761"/>
            <a:ext cx="2673557" cy="17380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527C9F-7959-4A0F-B73B-FBB74F045949}"/>
              </a:ext>
            </a:extLst>
          </p:cNvPr>
          <p:cNvSpPr/>
          <p:nvPr/>
        </p:nvSpPr>
        <p:spPr>
          <a:xfrm>
            <a:off x="621804" y="5661248"/>
            <a:ext cx="5128776" cy="388696"/>
          </a:xfrm>
          <a:prstGeom prst="rect">
            <a:avLst/>
          </a:prstGeom>
        </p:spPr>
        <p:txBody>
          <a:bodyPr wrap="square">
            <a:spAutoFit/>
          </a:bodyPr>
          <a:lstStyle/>
          <a:p>
            <a:pPr>
              <a:lnSpc>
                <a:spcPct val="107000"/>
              </a:lnSpc>
              <a:spcAft>
                <a:spcPts val="800"/>
              </a:spcAft>
            </a:pPr>
            <a:r>
              <a:rPr lang="en-T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https://www.youtube.com/watch?v=tqBgyORH1MM</a:t>
            </a:r>
            <a:endParaRPr lang="en-T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99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2B706-B7A6-4A44-AF09-DEC89F6AB87E}"/>
              </a:ext>
            </a:extLst>
          </p:cNvPr>
          <p:cNvSpPr>
            <a:spLocks noGrp="1"/>
          </p:cNvSpPr>
          <p:nvPr>
            <p:ph idx="1"/>
          </p:nvPr>
        </p:nvSpPr>
        <p:spPr>
          <a:xfrm>
            <a:off x="189756" y="1844824"/>
            <a:ext cx="9144000" cy="4267200"/>
          </a:xfrm>
        </p:spPr>
        <p:txBody>
          <a:bodyPr>
            <a:normAutofit fontScale="92500"/>
          </a:bodyPr>
          <a:lstStyle/>
          <a:p>
            <a:r>
              <a:rPr lang="en-TT" dirty="0"/>
              <a:t>Congenital hernias are rarely seen in male cattle. It is evident in early calf-hood and are occasionally encountered as intestinal evisceration following castration.</a:t>
            </a:r>
          </a:p>
          <a:p>
            <a:r>
              <a:rPr lang="en-TT" dirty="0"/>
              <a:t>Acquired inguinal hernias may be of traumatic origin or may result from management practices in the development of young bulls. Traumatic inguinal hernias have occurred in bulls that have become entangled when attempting to jump fences. Perhaps in these cases increased intra-abdominal pressure allows the intestines to perforate the peritoneum near the vaginal ring and descend through the inguinal canal alongside the spermatic cord. The intestine frequently become strangulated.</a:t>
            </a:r>
          </a:p>
          <a:p>
            <a:r>
              <a:rPr lang="en-TT" dirty="0"/>
              <a:t> Surgical correction to preserve the breeding potential of the bull, when done, is not always successful.</a:t>
            </a:r>
          </a:p>
          <a:p>
            <a:endParaRPr lang="en-TT" dirty="0"/>
          </a:p>
        </p:txBody>
      </p:sp>
      <p:pic>
        <p:nvPicPr>
          <p:cNvPr id="4" name="Picture 4" descr="Image result for inguinal hernia in cow">
            <a:extLst>
              <a:ext uri="{FF2B5EF4-FFF2-40B4-BE49-F238E27FC236}">
                <a16:creationId xmlns:a16="http://schemas.microsoft.com/office/drawing/2014/main" id="{4358AE6D-2621-492E-A02E-4D8388671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756" y="332656"/>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9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B078-00B6-4741-94E1-427057FD5F68}"/>
              </a:ext>
            </a:extLst>
          </p:cNvPr>
          <p:cNvSpPr>
            <a:spLocks noGrp="1"/>
          </p:cNvSpPr>
          <p:nvPr>
            <p:ph type="title"/>
          </p:nvPr>
        </p:nvSpPr>
        <p:spPr>
          <a:xfrm>
            <a:off x="477788" y="184943"/>
            <a:ext cx="9144000" cy="1144556"/>
          </a:xfrm>
        </p:spPr>
        <p:txBody>
          <a:bodyPr/>
          <a:lstStyle/>
          <a:p>
            <a:r>
              <a:rPr lang="en-TT" b="1" u="sng" dirty="0"/>
              <a:t>Perineal hernia</a:t>
            </a:r>
          </a:p>
        </p:txBody>
      </p:sp>
      <p:sp>
        <p:nvSpPr>
          <p:cNvPr id="3" name="Content Placeholder 2">
            <a:extLst>
              <a:ext uri="{FF2B5EF4-FFF2-40B4-BE49-F238E27FC236}">
                <a16:creationId xmlns:a16="http://schemas.microsoft.com/office/drawing/2014/main" id="{14CDB5C6-1A18-4C89-B75B-014B9C7C3F5F}"/>
              </a:ext>
            </a:extLst>
          </p:cNvPr>
          <p:cNvSpPr>
            <a:spLocks noGrp="1"/>
          </p:cNvSpPr>
          <p:nvPr>
            <p:ph idx="1"/>
          </p:nvPr>
        </p:nvSpPr>
        <p:spPr>
          <a:xfrm>
            <a:off x="117748" y="1916832"/>
            <a:ext cx="9144000" cy="4267200"/>
          </a:xfrm>
        </p:spPr>
        <p:txBody>
          <a:bodyPr/>
          <a:lstStyle/>
          <a:p>
            <a:r>
              <a:rPr lang="en-TT" dirty="0"/>
              <a:t>It is a lateral protrusion of a peritoneally lined hernial sac between the levator ani and either the external anal sphincter muscle or the coccygeus muscle.</a:t>
            </a:r>
          </a:p>
          <a:p>
            <a:r>
              <a:rPr lang="en-TT" dirty="0"/>
              <a:t>In sows the whole of the perineal region can present in collapse.  The rectum and vagina may prolapse into the hernia.  The hernia can be very large.  There is no economic treatment.  If the sow is close to farrowing keeping until farrowing may be an option, however, manual removal of piglets are likely to be required.  Provide the sow with a bran diet or add liquid paraffin from time to time to help with the passage of faeces until slaughter</a:t>
            </a:r>
          </a:p>
          <a:p>
            <a:pPr marL="0" indent="0">
              <a:buNone/>
            </a:pPr>
            <a:endParaRPr lang="en-TT" dirty="0"/>
          </a:p>
        </p:txBody>
      </p:sp>
      <p:pic>
        <p:nvPicPr>
          <p:cNvPr id="4099" name="Picture 3" descr="http://carrsconsulting.com/thepig/disorders/skin/herniation/herniation06_files/image013.jpg">
            <a:extLst>
              <a:ext uri="{FF2B5EF4-FFF2-40B4-BE49-F238E27FC236}">
                <a16:creationId xmlns:a16="http://schemas.microsoft.com/office/drawing/2014/main" id="{71E3C0FC-5EF0-46BE-8017-1461E8473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184943"/>
            <a:ext cx="2872951" cy="215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Failure of the pelvic diaphragm muscles&#10;and fascia may result in caudal&#10;displacement of these organs, resulting in&#10;a per...">
            <a:extLst>
              <a:ext uri="{FF2B5EF4-FFF2-40B4-BE49-F238E27FC236}">
                <a16:creationId xmlns:a16="http://schemas.microsoft.com/office/drawing/2014/main" id="{C7DD9FE1-BADA-48E1-B2E6-014E8371B4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8428" y="260648"/>
            <a:ext cx="5595925" cy="64301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erineal hernia cow">
            <a:extLst>
              <a:ext uri="{FF2B5EF4-FFF2-40B4-BE49-F238E27FC236}">
                <a16:creationId xmlns:a16="http://schemas.microsoft.com/office/drawing/2014/main" id="{39A096C5-FA0E-4CA4-8338-C11A2A253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80" y="1803570"/>
            <a:ext cx="4451971" cy="3777314"/>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C2A58A25-A7C4-4A0F-B5FB-1A76D655D838}"/>
              </a:ext>
            </a:extLst>
          </p:cNvPr>
          <p:cNvSpPr/>
          <p:nvPr/>
        </p:nvSpPr>
        <p:spPr>
          <a:xfrm>
            <a:off x="5058885" y="34757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36701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347-821D-453A-9CAA-A019F4DF2363}"/>
              </a:ext>
            </a:extLst>
          </p:cNvPr>
          <p:cNvSpPr>
            <a:spLocks noGrp="1"/>
          </p:cNvSpPr>
          <p:nvPr>
            <p:ph type="title"/>
          </p:nvPr>
        </p:nvSpPr>
        <p:spPr>
          <a:xfrm>
            <a:off x="765820" y="188640"/>
            <a:ext cx="9144000" cy="1144556"/>
          </a:xfrm>
        </p:spPr>
        <p:txBody>
          <a:bodyPr/>
          <a:lstStyle/>
          <a:p>
            <a:r>
              <a:rPr lang="en-TT" b="1" u="sng" dirty="0"/>
              <a:t>Diaphragmatic/hiatal hernia</a:t>
            </a:r>
          </a:p>
        </p:txBody>
      </p:sp>
      <p:sp>
        <p:nvSpPr>
          <p:cNvPr id="3" name="Content Placeholder 2">
            <a:extLst>
              <a:ext uri="{FF2B5EF4-FFF2-40B4-BE49-F238E27FC236}">
                <a16:creationId xmlns:a16="http://schemas.microsoft.com/office/drawing/2014/main" id="{4CD61D23-6E82-4CFF-AAB4-9C70C0302550}"/>
              </a:ext>
            </a:extLst>
          </p:cNvPr>
          <p:cNvSpPr>
            <a:spLocks noGrp="1"/>
          </p:cNvSpPr>
          <p:nvPr>
            <p:ph idx="1"/>
          </p:nvPr>
        </p:nvSpPr>
        <p:spPr>
          <a:xfrm>
            <a:off x="621804" y="1772816"/>
            <a:ext cx="9937104" cy="4824536"/>
          </a:xfrm>
        </p:spPr>
        <p:txBody>
          <a:bodyPr>
            <a:normAutofit fontScale="77500" lnSpcReduction="20000"/>
          </a:bodyPr>
          <a:lstStyle/>
          <a:p>
            <a:r>
              <a:rPr lang="en-TT" dirty="0"/>
              <a:t>It is a commonly caused by automobile-related trauma in small animals although congenital defects of the diaphragm may also result in herniation (eg, peritoneopericardial hernia).</a:t>
            </a:r>
          </a:p>
          <a:p>
            <a:r>
              <a:rPr lang="en-TT" dirty="0"/>
              <a:t>Diaphragmatic hernias are rare in cattle and other species. In swine this occurs sporadically, often in a single animal. They are usually congenital or the result of traumatic accidents.</a:t>
            </a:r>
          </a:p>
          <a:p>
            <a:r>
              <a:rPr lang="en-TT" dirty="0"/>
              <a:t>Dyspnea is usually associated in the acute cases. The degree of dyspnea may vary from subclinical to incompatible with life, depending on the amount of herniated viscera.</a:t>
            </a:r>
          </a:p>
          <a:p>
            <a:r>
              <a:rPr lang="en-TT" dirty="0"/>
              <a:t>If the stomach is herniated, it may bloat and the animal may deteriorate rapidly, as in this case. In chronic cases, systemic signs such as weight loss may be more prominent than respiratory signs.</a:t>
            </a:r>
          </a:p>
          <a:p>
            <a:r>
              <a:rPr lang="en-TT" dirty="0"/>
              <a:t>In cattle and water buffalo, diaphragmatic hernias may be associated with traumatic reticulitis and herniation of the reticulum. Careful physical examination, including auscultation and percussion, usually suggests the presence of thoracic disease. The definitive diagnosis is most frequently made from radiographs.</a:t>
            </a:r>
          </a:p>
          <a:p>
            <a:r>
              <a:rPr lang="en-TT" dirty="0"/>
              <a:t>Loss of diaphragmatic contour, abdominal viscera in the thorax, and displacement of viscera from the abdomen may be apparent. Radiographic contrast studies may be necessary to make the diagnosis. Surgical repair of the hernia is the preferred treatment. </a:t>
            </a:r>
          </a:p>
          <a:p>
            <a:endParaRPr lang="en-TT" dirty="0"/>
          </a:p>
        </p:txBody>
      </p:sp>
    </p:spTree>
    <p:extLst>
      <p:ext uri="{BB962C8B-B14F-4D97-AF65-F5344CB8AC3E}">
        <p14:creationId xmlns:p14="http://schemas.microsoft.com/office/powerpoint/2010/main" val="412766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1923-370C-4C3C-9C23-C773A77F892E}"/>
              </a:ext>
            </a:extLst>
          </p:cNvPr>
          <p:cNvSpPr>
            <a:spLocks noGrp="1"/>
          </p:cNvSpPr>
          <p:nvPr>
            <p:ph idx="1"/>
          </p:nvPr>
        </p:nvSpPr>
        <p:spPr>
          <a:xfrm>
            <a:off x="1485900" y="4797152"/>
            <a:ext cx="9001000" cy="1447056"/>
          </a:xfrm>
        </p:spPr>
        <p:txBody>
          <a:bodyPr>
            <a:normAutofit fontScale="85000" lnSpcReduction="20000"/>
          </a:bodyPr>
          <a:lstStyle/>
          <a:p>
            <a:r>
              <a:rPr lang="en-TT" dirty="0"/>
              <a:t>The positive contrast computed radiography of Thoraco-abdominal region using Barium meal revealed diaphragmatic hernia reticulum herniated into thoracic cavity.</a:t>
            </a:r>
          </a:p>
          <a:p>
            <a:r>
              <a:rPr lang="en-TT" dirty="0"/>
              <a:t> A sizeable portion of reticulum was located in thoracic cavity (top right). The case was diagnosed as a diaphragmatic hernia.</a:t>
            </a:r>
          </a:p>
        </p:txBody>
      </p:sp>
      <p:pic>
        <p:nvPicPr>
          <p:cNvPr id="5124" name="Picture 4" descr="http://www.isvs.in/pages/isvs14-9/dh%20lalchandcr.jpg">
            <a:extLst>
              <a:ext uri="{FF2B5EF4-FFF2-40B4-BE49-F238E27FC236}">
                <a16:creationId xmlns:a16="http://schemas.microsoft.com/office/drawing/2014/main" id="{C1D9332D-119A-40C4-9F93-311674883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607" y="890845"/>
            <a:ext cx="5424265" cy="36361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isvs.in/pages/isvs14-9/DSC02665.jpg">
            <a:extLst>
              <a:ext uri="{FF2B5EF4-FFF2-40B4-BE49-F238E27FC236}">
                <a16:creationId xmlns:a16="http://schemas.microsoft.com/office/drawing/2014/main" id="{0F0C6257-3F0D-4032-829F-7BE08F8DC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890845"/>
            <a:ext cx="4848201" cy="3636151"/>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510E2BF3-6E5C-4CC5-B00D-239FBAFA991E}"/>
              </a:ext>
            </a:extLst>
          </p:cNvPr>
          <p:cNvSpPr/>
          <p:nvPr/>
        </p:nvSpPr>
        <p:spPr>
          <a:xfrm>
            <a:off x="5302324" y="2420888"/>
            <a:ext cx="862074" cy="386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351960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77B6-C526-46B1-8F94-927743E40A43}"/>
              </a:ext>
            </a:extLst>
          </p:cNvPr>
          <p:cNvSpPr>
            <a:spLocks noGrp="1"/>
          </p:cNvSpPr>
          <p:nvPr>
            <p:ph type="title"/>
          </p:nvPr>
        </p:nvSpPr>
        <p:spPr>
          <a:xfrm>
            <a:off x="549796" y="260648"/>
            <a:ext cx="9144000" cy="1144556"/>
          </a:xfrm>
        </p:spPr>
        <p:txBody>
          <a:bodyPr/>
          <a:lstStyle/>
          <a:p>
            <a:r>
              <a:rPr lang="en-TT" b="1" u="sng" dirty="0"/>
              <a:t>Trauma hernia </a:t>
            </a:r>
          </a:p>
        </p:txBody>
      </p:sp>
      <p:sp>
        <p:nvSpPr>
          <p:cNvPr id="3" name="Content Placeholder 2">
            <a:extLst>
              <a:ext uri="{FF2B5EF4-FFF2-40B4-BE49-F238E27FC236}">
                <a16:creationId xmlns:a16="http://schemas.microsoft.com/office/drawing/2014/main" id="{DC532B1C-F8E8-49EF-8EAE-63114EAD9FD0}"/>
              </a:ext>
            </a:extLst>
          </p:cNvPr>
          <p:cNvSpPr>
            <a:spLocks noGrp="1"/>
          </p:cNvSpPr>
          <p:nvPr>
            <p:ph idx="1"/>
          </p:nvPr>
        </p:nvSpPr>
        <p:spPr>
          <a:xfrm>
            <a:off x="83918" y="2132856"/>
            <a:ext cx="8890814" cy="4267200"/>
          </a:xfrm>
        </p:spPr>
        <p:txBody>
          <a:bodyPr/>
          <a:lstStyle/>
          <a:p>
            <a:r>
              <a:rPr lang="en-TT" dirty="0"/>
              <a:t>Typically occur due to sow biting the piglet resulting in a hernia through the abdominal wall.  </a:t>
            </a:r>
          </a:p>
          <a:p>
            <a:r>
              <a:rPr lang="en-TT" dirty="0"/>
              <a:t>The hernia is only of consequence if intestinal strangulation occurs.</a:t>
            </a:r>
          </a:p>
          <a:p>
            <a:r>
              <a:rPr lang="en-TT" dirty="0"/>
              <a:t>If the conformation is so badly disfigured that it may result in problems in the slaughterhouse, immediate euthanasia is advised.</a:t>
            </a:r>
          </a:p>
        </p:txBody>
      </p:sp>
      <p:pic>
        <p:nvPicPr>
          <p:cNvPr id="6146" name="Picture 2" descr="Image result for sow and piglet">
            <a:extLst>
              <a:ext uri="{FF2B5EF4-FFF2-40B4-BE49-F238E27FC236}">
                <a16:creationId xmlns:a16="http://schemas.microsoft.com/office/drawing/2014/main" id="{2902062B-D4A9-4906-B835-B23436FCA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0716" y="122752"/>
            <a:ext cx="3150852"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49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2BD9-8A67-4B07-A413-870D3ACC0037}"/>
              </a:ext>
            </a:extLst>
          </p:cNvPr>
          <p:cNvSpPr>
            <a:spLocks noGrp="1"/>
          </p:cNvSpPr>
          <p:nvPr>
            <p:ph type="title"/>
          </p:nvPr>
        </p:nvSpPr>
        <p:spPr>
          <a:xfrm>
            <a:off x="441276" y="260648"/>
            <a:ext cx="10225136" cy="1144556"/>
          </a:xfrm>
        </p:spPr>
        <p:txBody>
          <a:bodyPr/>
          <a:lstStyle/>
          <a:p>
            <a:r>
              <a:rPr lang="en-TT" b="1" u="sng" dirty="0"/>
              <a:t>According to the topographical anatomy of the hernia</a:t>
            </a:r>
            <a:endParaRPr lang="en-TT" u="sng" dirty="0"/>
          </a:p>
        </p:txBody>
      </p:sp>
      <p:sp>
        <p:nvSpPr>
          <p:cNvPr id="3" name="Content Placeholder 2">
            <a:extLst>
              <a:ext uri="{FF2B5EF4-FFF2-40B4-BE49-F238E27FC236}">
                <a16:creationId xmlns:a16="http://schemas.microsoft.com/office/drawing/2014/main" id="{9FF0DC5E-4208-4F8D-8433-A172472C5C81}"/>
              </a:ext>
            </a:extLst>
          </p:cNvPr>
          <p:cNvSpPr>
            <a:spLocks noGrp="1"/>
          </p:cNvSpPr>
          <p:nvPr>
            <p:ph idx="1"/>
          </p:nvPr>
        </p:nvSpPr>
        <p:spPr>
          <a:xfrm>
            <a:off x="693812" y="2060848"/>
            <a:ext cx="9432032" cy="4195192"/>
          </a:xfrm>
        </p:spPr>
        <p:txBody>
          <a:bodyPr/>
          <a:lstStyle/>
          <a:p>
            <a:r>
              <a:rPr lang="en-TT" dirty="0"/>
              <a:t>Umbilical hernia.</a:t>
            </a:r>
          </a:p>
          <a:p>
            <a:r>
              <a:rPr lang="en-TT" dirty="0"/>
              <a:t>Abdominal hernia.</a:t>
            </a:r>
          </a:p>
          <a:p>
            <a:r>
              <a:rPr lang="en-TT" dirty="0"/>
              <a:t>Inguinal hernia.</a:t>
            </a:r>
          </a:p>
          <a:p>
            <a:r>
              <a:rPr lang="en-TT" dirty="0"/>
              <a:t>Scrotal hernia.</a:t>
            </a:r>
          </a:p>
          <a:p>
            <a:r>
              <a:rPr lang="en-TT" dirty="0"/>
              <a:t>Perineal hernia.</a:t>
            </a:r>
          </a:p>
          <a:p>
            <a:r>
              <a:rPr lang="en-TT" dirty="0"/>
              <a:t>Diaphragmatic hernia.</a:t>
            </a:r>
          </a:p>
          <a:p>
            <a:pPr marL="0" indent="0">
              <a:buNone/>
            </a:pPr>
            <a:endParaRPr lang="en-TT" dirty="0"/>
          </a:p>
        </p:txBody>
      </p:sp>
    </p:spTree>
    <p:extLst>
      <p:ext uri="{BB962C8B-B14F-4D97-AF65-F5344CB8AC3E}">
        <p14:creationId xmlns:p14="http://schemas.microsoft.com/office/powerpoint/2010/main" val="32031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5176-2E40-4B97-AB34-E13B81403035}"/>
              </a:ext>
            </a:extLst>
          </p:cNvPr>
          <p:cNvSpPr>
            <a:spLocks noGrp="1"/>
          </p:cNvSpPr>
          <p:nvPr>
            <p:ph type="title"/>
          </p:nvPr>
        </p:nvSpPr>
        <p:spPr>
          <a:xfrm>
            <a:off x="261764" y="189723"/>
            <a:ext cx="5184576" cy="1144556"/>
          </a:xfrm>
        </p:spPr>
        <p:txBody>
          <a:bodyPr/>
          <a:lstStyle/>
          <a:p>
            <a:r>
              <a:rPr lang="en-TT" b="1" u="sng" dirty="0"/>
              <a:t>Umbilical swelling algorithm</a:t>
            </a:r>
          </a:p>
        </p:txBody>
      </p:sp>
      <p:pic>
        <p:nvPicPr>
          <p:cNvPr id="5" name="Content Placeholder 4" descr="A close up of text on a white background&#10;&#10;Description generated with very high confidence">
            <a:extLst>
              <a:ext uri="{FF2B5EF4-FFF2-40B4-BE49-F238E27FC236}">
                <a16:creationId xmlns:a16="http://schemas.microsoft.com/office/drawing/2014/main" id="{60287158-0FEA-4EE1-9A2E-1AC151B3C17D}"/>
              </a:ext>
            </a:extLst>
          </p:cNvPr>
          <p:cNvPicPr>
            <a:picLocks noGrp="1" noChangeAspect="1"/>
          </p:cNvPicPr>
          <p:nvPr>
            <p:ph idx="1"/>
          </p:nvPr>
        </p:nvPicPr>
        <p:blipFill>
          <a:blip r:embed="rId2"/>
          <a:stretch>
            <a:fillRect/>
          </a:stretch>
        </p:blipFill>
        <p:spPr>
          <a:xfrm>
            <a:off x="5086300" y="189723"/>
            <a:ext cx="6391370" cy="6551645"/>
          </a:xfrm>
        </p:spPr>
      </p:pic>
    </p:spTree>
    <p:extLst>
      <p:ext uri="{BB962C8B-B14F-4D97-AF65-F5344CB8AC3E}">
        <p14:creationId xmlns:p14="http://schemas.microsoft.com/office/powerpoint/2010/main" val="15621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AE74-3B94-42BF-9CE5-F4B52EF73244}"/>
              </a:ext>
            </a:extLst>
          </p:cNvPr>
          <p:cNvSpPr>
            <a:spLocks noGrp="1"/>
          </p:cNvSpPr>
          <p:nvPr>
            <p:ph type="title"/>
          </p:nvPr>
        </p:nvSpPr>
        <p:spPr>
          <a:xfrm>
            <a:off x="621804" y="260648"/>
            <a:ext cx="9144000" cy="1151045"/>
          </a:xfrm>
        </p:spPr>
        <p:txBody>
          <a:bodyPr/>
          <a:lstStyle/>
          <a:p>
            <a:r>
              <a:rPr lang="en-TT" b="1" u="sng" dirty="0"/>
              <a:t>Diagnosis</a:t>
            </a:r>
          </a:p>
        </p:txBody>
      </p:sp>
      <p:sp>
        <p:nvSpPr>
          <p:cNvPr id="3" name="Content Placeholder 2">
            <a:extLst>
              <a:ext uri="{FF2B5EF4-FFF2-40B4-BE49-F238E27FC236}">
                <a16:creationId xmlns:a16="http://schemas.microsoft.com/office/drawing/2014/main" id="{A381F563-11D6-4653-94CD-6A19D8F18579}"/>
              </a:ext>
            </a:extLst>
          </p:cNvPr>
          <p:cNvSpPr>
            <a:spLocks noGrp="1"/>
          </p:cNvSpPr>
          <p:nvPr>
            <p:ph idx="1"/>
          </p:nvPr>
        </p:nvSpPr>
        <p:spPr>
          <a:xfrm>
            <a:off x="189756" y="1916832"/>
            <a:ext cx="8156271" cy="4217926"/>
          </a:xfrm>
        </p:spPr>
        <p:txBody>
          <a:bodyPr>
            <a:normAutofit lnSpcReduction="10000"/>
          </a:bodyPr>
          <a:lstStyle/>
          <a:p>
            <a:r>
              <a:rPr lang="en-TT" dirty="0"/>
              <a:t>Physical examination. Reduction of the bowel contents in the rupture when squeezed back into the abdomen.</a:t>
            </a:r>
          </a:p>
          <a:p>
            <a:endParaRPr lang="en-TT" dirty="0"/>
          </a:p>
          <a:p>
            <a:r>
              <a:rPr lang="en-TT" dirty="0"/>
              <a:t>Observing signs such as a swollen, painful, firm umbilical sac along with fine needle aspiration of the swelling to differentiate it from an umbilical abscess.</a:t>
            </a:r>
          </a:p>
          <a:p>
            <a:r>
              <a:rPr lang="en-TT" dirty="0"/>
              <a:t>Diagnostic imaging and ultrasonography.</a:t>
            </a:r>
          </a:p>
          <a:p>
            <a:r>
              <a:rPr lang="en-TT" dirty="0"/>
              <a:t>Laboratory work such as white blood cell counts or fluid collection from the mass for a bacterial culture can also be useful detecting infection.</a:t>
            </a:r>
          </a:p>
          <a:p>
            <a:pPr marL="0" indent="0">
              <a:buNone/>
            </a:pPr>
            <a:endParaRPr lang="en-TT" dirty="0"/>
          </a:p>
          <a:p>
            <a:endParaRPr lang="en-TT" dirty="0"/>
          </a:p>
          <a:p>
            <a:endParaRPr lang="en-TT" dirty="0"/>
          </a:p>
          <a:p>
            <a:endParaRPr lang="en-TT" dirty="0"/>
          </a:p>
        </p:txBody>
      </p:sp>
      <p:pic>
        <p:nvPicPr>
          <p:cNvPr id="4" name="Picture 3">
            <a:extLst>
              <a:ext uri="{FF2B5EF4-FFF2-40B4-BE49-F238E27FC236}">
                <a16:creationId xmlns:a16="http://schemas.microsoft.com/office/drawing/2014/main" id="{55794E64-2FE1-4535-A9A3-E9614437E48D}"/>
              </a:ext>
            </a:extLst>
          </p:cNvPr>
          <p:cNvPicPr>
            <a:picLocks noChangeAspect="1"/>
          </p:cNvPicPr>
          <p:nvPr/>
        </p:nvPicPr>
        <p:blipFill>
          <a:blip r:embed="rId2"/>
          <a:stretch>
            <a:fillRect/>
          </a:stretch>
        </p:blipFill>
        <p:spPr>
          <a:xfrm>
            <a:off x="591345" y="2852936"/>
            <a:ext cx="7128792" cy="716174"/>
          </a:xfrm>
          <a:prstGeom prst="rect">
            <a:avLst/>
          </a:prstGeom>
        </p:spPr>
      </p:pic>
      <p:pic>
        <p:nvPicPr>
          <p:cNvPr id="1026" name="Picture 2" descr="Image result for diagnosis of hernia pig">
            <a:extLst>
              <a:ext uri="{FF2B5EF4-FFF2-40B4-BE49-F238E27FC236}">
                <a16:creationId xmlns:a16="http://schemas.microsoft.com/office/drawing/2014/main" id="{08E132CA-4D4A-445E-B4EF-6B5375DB4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573" y="295229"/>
            <a:ext cx="3360763" cy="223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adiography ">
            <a:extLst>
              <a:ext uri="{FF2B5EF4-FFF2-40B4-BE49-F238E27FC236}">
                <a16:creationId xmlns:a16="http://schemas.microsoft.com/office/drawing/2014/main" id="{0FBE380F-4CFE-4EAB-817D-BDDB18C4A7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536" y="688732"/>
            <a:ext cx="5472608" cy="5603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plications of hernia• Adhesions• Hydrocele of sac• Incarceration-absorption of water in enterocele-  making reduction d...">
            <a:extLst>
              <a:ext uri="{FF2B5EF4-FFF2-40B4-BE49-F238E27FC236}">
                <a16:creationId xmlns:a16="http://schemas.microsoft.com/office/drawing/2014/main" id="{9D3AA727-8C0C-4052-949B-7B3DA25F3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76" y="723484"/>
            <a:ext cx="5339309" cy="556849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BB87EAAE-EC21-4314-A5A6-7CEAB61F392A}"/>
              </a:ext>
            </a:extLst>
          </p:cNvPr>
          <p:cNvSpPr/>
          <p:nvPr/>
        </p:nvSpPr>
        <p:spPr>
          <a:xfrm>
            <a:off x="5795766" y="3347001"/>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21096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6AA0-F2BD-46FC-B459-69C1D51FA6BB}"/>
              </a:ext>
            </a:extLst>
          </p:cNvPr>
          <p:cNvSpPr>
            <a:spLocks noGrp="1"/>
          </p:cNvSpPr>
          <p:nvPr>
            <p:ph type="title"/>
          </p:nvPr>
        </p:nvSpPr>
        <p:spPr>
          <a:xfrm>
            <a:off x="262780" y="80053"/>
            <a:ext cx="9144000" cy="1144556"/>
          </a:xfrm>
        </p:spPr>
        <p:txBody>
          <a:bodyPr/>
          <a:lstStyle/>
          <a:p>
            <a:r>
              <a:rPr lang="en-TT" b="1" u="sng" dirty="0"/>
              <a:t>Treatment options </a:t>
            </a:r>
          </a:p>
        </p:txBody>
      </p:sp>
      <p:sp>
        <p:nvSpPr>
          <p:cNvPr id="3" name="Content Placeholder 2">
            <a:extLst>
              <a:ext uri="{FF2B5EF4-FFF2-40B4-BE49-F238E27FC236}">
                <a16:creationId xmlns:a16="http://schemas.microsoft.com/office/drawing/2014/main" id="{65289A96-D7E9-487B-9599-13D67B4DB77A}"/>
              </a:ext>
            </a:extLst>
          </p:cNvPr>
          <p:cNvSpPr>
            <a:spLocks noGrp="1"/>
          </p:cNvSpPr>
          <p:nvPr>
            <p:ph idx="1"/>
          </p:nvPr>
        </p:nvSpPr>
        <p:spPr>
          <a:xfrm>
            <a:off x="262780" y="2420888"/>
            <a:ext cx="10224120" cy="4267200"/>
          </a:xfrm>
        </p:spPr>
        <p:txBody>
          <a:bodyPr>
            <a:normAutofit lnSpcReduction="10000"/>
          </a:bodyPr>
          <a:lstStyle/>
          <a:p>
            <a:pPr fontAlgn="base"/>
            <a:r>
              <a:rPr lang="en-TT" dirty="0"/>
              <a:t>Routine hernias can be repaired in the field; that is for smaller hernias less than 4 cm methods such as the placement of various hernia clamps, cattle elastrator bands, or the injection of irritating solutions into the tissue. </a:t>
            </a:r>
          </a:p>
          <a:p>
            <a:r>
              <a:rPr lang="en-TT" u="sng" dirty="0">
                <a:hlinkClick r:id="rId2"/>
              </a:rPr>
              <a:t>https://www.youtube.com/watch?v=HiZuRkpPICM</a:t>
            </a:r>
            <a:endParaRPr lang="en-TT" dirty="0"/>
          </a:p>
          <a:p>
            <a:pPr fontAlgn="base"/>
            <a:r>
              <a:rPr lang="en-TT" dirty="0"/>
              <a:t>Hernia belts are also used, and are helpful in some cases. The problem with all of these methods is their lack of precision. </a:t>
            </a:r>
          </a:p>
          <a:p>
            <a:r>
              <a:rPr lang="en-TT" dirty="0"/>
              <a:t>Surgical repair is the treatment of choice. Surgery can occasionally perform under sedation with local nerve blocks, but general anesthesia is preferred. The umbilicus for example, its associated structures and all infected tissue are removed. If a large abscess is present it may have to be drained before surgery can be done.</a:t>
            </a:r>
          </a:p>
        </p:txBody>
      </p:sp>
      <p:pic>
        <p:nvPicPr>
          <p:cNvPr id="5" name="Picture 2" descr="http://www.ldatogglesuture.com/Sternervet/mini/Hernia%20repair%20using%20toggle%20button%20wrapping%20complete%20(6).jpg">
            <a:extLst>
              <a:ext uri="{FF2B5EF4-FFF2-40B4-BE49-F238E27FC236}">
                <a16:creationId xmlns:a16="http://schemas.microsoft.com/office/drawing/2014/main" id="{714E2865-E5D1-4073-B84C-7B89386CA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740" y="80053"/>
            <a:ext cx="2788915" cy="219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0EC0-BB90-4C49-81F2-8A52A960ADF9}"/>
              </a:ext>
            </a:extLst>
          </p:cNvPr>
          <p:cNvSpPr>
            <a:spLocks noGrp="1"/>
          </p:cNvSpPr>
          <p:nvPr>
            <p:ph type="title"/>
          </p:nvPr>
        </p:nvSpPr>
        <p:spPr>
          <a:xfrm>
            <a:off x="621804" y="198785"/>
            <a:ext cx="9144000" cy="1144556"/>
          </a:xfrm>
        </p:spPr>
        <p:txBody>
          <a:bodyPr/>
          <a:lstStyle/>
          <a:p>
            <a:r>
              <a:rPr lang="en-TT" b="1" u="sng" dirty="0"/>
              <a:t>Umbilical hernia</a:t>
            </a:r>
          </a:p>
        </p:txBody>
      </p:sp>
      <p:sp>
        <p:nvSpPr>
          <p:cNvPr id="3" name="Content Placeholder 2">
            <a:extLst>
              <a:ext uri="{FF2B5EF4-FFF2-40B4-BE49-F238E27FC236}">
                <a16:creationId xmlns:a16="http://schemas.microsoft.com/office/drawing/2014/main" id="{99DA6456-4435-4F7B-A873-D4DBEFF45B68}"/>
              </a:ext>
            </a:extLst>
          </p:cNvPr>
          <p:cNvSpPr>
            <a:spLocks noGrp="1"/>
          </p:cNvSpPr>
          <p:nvPr>
            <p:ph idx="1"/>
          </p:nvPr>
        </p:nvSpPr>
        <p:spPr>
          <a:xfrm>
            <a:off x="189756" y="2060848"/>
            <a:ext cx="11233248" cy="4608512"/>
          </a:xfrm>
        </p:spPr>
        <p:txBody>
          <a:bodyPr>
            <a:normAutofit fontScale="92500" lnSpcReduction="10000"/>
          </a:bodyPr>
          <a:lstStyle/>
          <a:p>
            <a:endParaRPr lang="en-TT" dirty="0"/>
          </a:p>
          <a:p>
            <a:r>
              <a:rPr lang="en-TT" dirty="0"/>
              <a:t>It is secondary to failure of the normal closure of the umbilical ring and result in protrusion of abdominal contents into the overlying subcutis. Size varies depending on the extent of the umbilical defect and the amount of abdominal contents contained within it.</a:t>
            </a:r>
          </a:p>
          <a:p>
            <a:r>
              <a:rPr lang="en-TT" dirty="0"/>
              <a:t>The aetiology in both large and small animals is likely to have a genetic component; however, excess traction on an oversized fetus or cutting the umbilical cord too close to the abdominal wall are other possible causes. </a:t>
            </a:r>
          </a:p>
          <a:p>
            <a:r>
              <a:rPr lang="en-TT" dirty="0"/>
              <a:t>The umbilicus in new-born calves consists of the urachus (a tube that attaches the fetal bladder to the placental sac) and the remnants of the umbilical vessels that transport blood between the fetus and its mother. Normally, just after birth these structures shrink until only tiny remnants remain within the abdomen. If the area in the body wall through which these structures passed remains open, abdominal contents can protrude through the defect resulting in an umbilical hernia.</a:t>
            </a:r>
          </a:p>
          <a:p>
            <a:endParaRPr lang="en-TT" dirty="0"/>
          </a:p>
        </p:txBody>
      </p:sp>
      <p:pic>
        <p:nvPicPr>
          <p:cNvPr id="2052" name="Picture 4" descr="Related image">
            <a:extLst>
              <a:ext uri="{FF2B5EF4-FFF2-40B4-BE49-F238E27FC236}">
                <a16:creationId xmlns:a16="http://schemas.microsoft.com/office/drawing/2014/main" id="{8C22EE2F-17B8-47DD-90C1-455091CF1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76" y="198785"/>
            <a:ext cx="2529011" cy="17271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mbilical hernia calf">
            <a:extLst>
              <a:ext uri="{FF2B5EF4-FFF2-40B4-BE49-F238E27FC236}">
                <a16:creationId xmlns:a16="http://schemas.microsoft.com/office/drawing/2014/main" id="{1042E61A-DB06-47D8-9D38-6B5861F6A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896" y="400729"/>
            <a:ext cx="2413034" cy="186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7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2A3-5A9A-46BD-BB7A-D495CD692737}"/>
              </a:ext>
            </a:extLst>
          </p:cNvPr>
          <p:cNvSpPr>
            <a:spLocks noGrp="1"/>
          </p:cNvSpPr>
          <p:nvPr>
            <p:ph type="title"/>
          </p:nvPr>
        </p:nvSpPr>
        <p:spPr>
          <a:xfrm>
            <a:off x="549796" y="188640"/>
            <a:ext cx="9144000" cy="1144556"/>
          </a:xfrm>
        </p:spPr>
        <p:txBody>
          <a:bodyPr/>
          <a:lstStyle/>
          <a:p>
            <a:r>
              <a:rPr lang="en-TT" b="1" u="sng" dirty="0"/>
              <a:t>Causes of hernia specifically in pigs:</a:t>
            </a:r>
          </a:p>
        </p:txBody>
      </p:sp>
      <p:sp>
        <p:nvSpPr>
          <p:cNvPr id="3" name="Content Placeholder 2">
            <a:extLst>
              <a:ext uri="{FF2B5EF4-FFF2-40B4-BE49-F238E27FC236}">
                <a16:creationId xmlns:a16="http://schemas.microsoft.com/office/drawing/2014/main" id="{688E584F-5CE7-4194-971C-DCDA5BFA4D00}"/>
              </a:ext>
            </a:extLst>
          </p:cNvPr>
          <p:cNvSpPr>
            <a:spLocks noGrp="1"/>
          </p:cNvSpPr>
          <p:nvPr>
            <p:ph idx="1"/>
          </p:nvPr>
        </p:nvSpPr>
        <p:spPr>
          <a:xfrm>
            <a:off x="189756" y="1844824"/>
            <a:ext cx="10801200" cy="4620344"/>
          </a:xfrm>
        </p:spPr>
        <p:txBody>
          <a:bodyPr>
            <a:normAutofit fontScale="92500" lnSpcReduction="10000"/>
          </a:bodyPr>
          <a:lstStyle/>
          <a:p>
            <a:r>
              <a:rPr lang="en-TT" dirty="0"/>
              <a:t>Environmental factors can increase the incidence of umbilical hernias so if there is a problem (more than 2% of pigs) consider the following:</a:t>
            </a:r>
          </a:p>
          <a:p>
            <a:pPr lvl="1"/>
            <a:r>
              <a:rPr lang="en-TT" dirty="0"/>
              <a:t>Are prostaglandins used to synchronise farrowings. If so check that piglets are not being pulled away from the sow at farrowing and the cord stretched excessively.</a:t>
            </a:r>
          </a:p>
          <a:p>
            <a:pPr lvl="1"/>
            <a:r>
              <a:rPr lang="en-TT" dirty="0"/>
              <a:t>Is navel bleeding occurring on the farm? Are naval clips being used to prevent bleeding? If so make sure they are not placed close up to the skin otherwise the tissues will be damaged and weakened.</a:t>
            </a:r>
          </a:p>
          <a:p>
            <a:pPr lvl="1"/>
            <a:r>
              <a:rPr lang="en-TT" dirty="0"/>
              <a:t>Identify the precise time when the ruptures appear. Do these coincide with a change of housing?</a:t>
            </a:r>
          </a:p>
          <a:p>
            <a:pPr lvl="1"/>
            <a:r>
              <a:rPr lang="en-TT" dirty="0"/>
              <a:t>In housing where the pigs pass through a small hole to the dunging area sudden severe abdominal pressure may cause ruptures.</a:t>
            </a:r>
          </a:p>
          <a:p>
            <a:pPr lvl="1"/>
            <a:r>
              <a:rPr lang="en-TT" dirty="0"/>
              <a:t>Are stocking densities high and causing increased abdominal pressure?</a:t>
            </a:r>
          </a:p>
          <a:p>
            <a:pPr lvl="1"/>
            <a:r>
              <a:rPr lang="en-TT" dirty="0"/>
              <a:t>In cold weather do the pigs huddle thereby increasing abdominal pressure?</a:t>
            </a:r>
          </a:p>
          <a:p>
            <a:pPr lvl="1"/>
            <a:r>
              <a:rPr lang="en-TT" dirty="0"/>
              <a:t>Check records to see if any particular boar is implicated.</a:t>
            </a:r>
          </a:p>
          <a:p>
            <a:pPr lvl="1"/>
            <a:r>
              <a:rPr lang="en-TT" dirty="0"/>
              <a:t>If the rupture is large and the pig is on a concrete floor or slats it should be moved to a soft bedded area so that the overlying skin does not become sore and ulcerated.</a:t>
            </a:r>
          </a:p>
          <a:p>
            <a:pPr lvl="1"/>
            <a:r>
              <a:rPr lang="en-TT" dirty="0"/>
              <a:t>Examine navels at births and two days later to see if there are any abnormalities.</a:t>
            </a:r>
          </a:p>
          <a:p>
            <a:endParaRPr lang="en-TT" dirty="0"/>
          </a:p>
        </p:txBody>
      </p:sp>
    </p:spTree>
    <p:extLst>
      <p:ext uri="{BB962C8B-B14F-4D97-AF65-F5344CB8AC3E}">
        <p14:creationId xmlns:p14="http://schemas.microsoft.com/office/powerpoint/2010/main" val="238728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D812-59B1-485C-915D-476984F547F3}"/>
              </a:ext>
            </a:extLst>
          </p:cNvPr>
          <p:cNvSpPr>
            <a:spLocks noGrp="1"/>
          </p:cNvSpPr>
          <p:nvPr>
            <p:ph type="title"/>
          </p:nvPr>
        </p:nvSpPr>
        <p:spPr>
          <a:xfrm>
            <a:off x="477788" y="0"/>
            <a:ext cx="9144000" cy="1144556"/>
          </a:xfrm>
        </p:spPr>
        <p:txBody>
          <a:bodyPr/>
          <a:lstStyle/>
          <a:p>
            <a:br>
              <a:rPr lang="en-TT" b="1" u="sng" dirty="0"/>
            </a:br>
            <a:r>
              <a:rPr lang="en-TT" b="1" u="sng" dirty="0"/>
              <a:t>Umbilical hernias can be divided into:</a:t>
            </a:r>
            <a:endParaRPr lang="en-TT" u="sng" dirty="0"/>
          </a:p>
        </p:txBody>
      </p:sp>
      <p:sp>
        <p:nvSpPr>
          <p:cNvPr id="3" name="Content Placeholder 2">
            <a:extLst>
              <a:ext uri="{FF2B5EF4-FFF2-40B4-BE49-F238E27FC236}">
                <a16:creationId xmlns:a16="http://schemas.microsoft.com/office/drawing/2014/main" id="{E2AF6ED2-E4B2-4ABE-B16B-75AA53BF6863}"/>
              </a:ext>
            </a:extLst>
          </p:cNvPr>
          <p:cNvSpPr>
            <a:spLocks noGrp="1"/>
          </p:cNvSpPr>
          <p:nvPr>
            <p:ph idx="1"/>
          </p:nvPr>
        </p:nvSpPr>
        <p:spPr>
          <a:xfrm>
            <a:off x="621804" y="1916832"/>
            <a:ext cx="9144000" cy="4267200"/>
          </a:xfrm>
        </p:spPr>
        <p:txBody>
          <a:bodyPr>
            <a:normAutofit/>
          </a:bodyPr>
          <a:lstStyle/>
          <a:p>
            <a:pPr marL="457200" indent="-457200">
              <a:buFont typeface="+mj-lt"/>
              <a:buAutoNum type="arabicPeriod"/>
            </a:pPr>
            <a:r>
              <a:rPr lang="en-TT" dirty="0"/>
              <a:t>Uncomplicated hernias</a:t>
            </a:r>
          </a:p>
          <a:p>
            <a:pPr lvl="1"/>
            <a:r>
              <a:rPr lang="en-TT" dirty="0"/>
              <a:t> those whose contents can be easily pushed back into the abdomen.</a:t>
            </a:r>
          </a:p>
          <a:p>
            <a:pPr marL="457200" indent="-457200">
              <a:buFont typeface="+mj-lt"/>
              <a:buAutoNum type="arabicPeriod"/>
            </a:pPr>
            <a:r>
              <a:rPr lang="en-TT" dirty="0"/>
              <a:t>Strangulated hernias </a:t>
            </a:r>
          </a:p>
          <a:p>
            <a:pPr lvl="1"/>
            <a:r>
              <a:rPr lang="en-TT" dirty="0"/>
              <a:t>when contents cannot be easily pushed back into the abdomen, usually firm and may be painful to touch. The animal may show signs of colic and/or bloat and may die from the condition.</a:t>
            </a:r>
          </a:p>
          <a:p>
            <a:pPr marL="457200" indent="-457200">
              <a:buFont typeface="+mj-lt"/>
              <a:buAutoNum type="arabicPeriod"/>
            </a:pPr>
            <a:r>
              <a:rPr lang="en-TT" dirty="0"/>
              <a:t>Umbilical hernias</a:t>
            </a:r>
          </a:p>
          <a:p>
            <a:pPr lvl="1"/>
            <a:r>
              <a:rPr lang="en-TT" dirty="0"/>
              <a:t>with an associated abscess comprise two distinct parts: the abscess component is a firm lump adhered to the skin and the hernia is a softer swelling above this. Hernias with associated abscesses usually begin as an infected umbilicus alone (navel ill)</a:t>
            </a:r>
          </a:p>
        </p:txBody>
      </p:sp>
    </p:spTree>
    <p:extLst>
      <p:ext uri="{BB962C8B-B14F-4D97-AF65-F5344CB8AC3E}">
        <p14:creationId xmlns:p14="http://schemas.microsoft.com/office/powerpoint/2010/main" val="38200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2C900-0E8B-494C-A20D-9E7505BB25E2}"/>
              </a:ext>
            </a:extLst>
          </p:cNvPr>
          <p:cNvSpPr>
            <a:spLocks noGrp="1"/>
          </p:cNvSpPr>
          <p:nvPr>
            <p:ph idx="1"/>
          </p:nvPr>
        </p:nvSpPr>
        <p:spPr>
          <a:xfrm>
            <a:off x="333772" y="3140968"/>
            <a:ext cx="9144000" cy="4267200"/>
          </a:xfrm>
        </p:spPr>
        <p:txBody>
          <a:bodyPr/>
          <a:lstStyle/>
          <a:p>
            <a:r>
              <a:rPr lang="en-TT" dirty="0"/>
              <a:t>Multiple births and shortened gestation lengths are two important risk factors for congenital umbilical hernias in calves.</a:t>
            </a:r>
          </a:p>
          <a:p>
            <a:r>
              <a:rPr lang="en-TT" dirty="0"/>
              <a:t>Hernia size varies depending on the extent of the umbilical defect and the amount of abdominal contents contained within it. Umbilical hernias are the most common birth defects in calves, especially in Holstein-Friesians.</a:t>
            </a:r>
          </a:p>
          <a:p>
            <a:r>
              <a:rPr lang="en-TT" baseline="30000" dirty="0"/>
              <a:t>.</a:t>
            </a:r>
            <a:r>
              <a:rPr lang="en-TT" dirty="0"/>
              <a:t>Most umbilical hernias are repaired with minimal surgical intervention.</a:t>
            </a:r>
          </a:p>
          <a:p>
            <a:endParaRPr lang="en-TT" dirty="0"/>
          </a:p>
          <a:p>
            <a:endParaRPr lang="en-TT" dirty="0"/>
          </a:p>
          <a:p>
            <a:endParaRPr lang="en-TT" dirty="0"/>
          </a:p>
        </p:txBody>
      </p:sp>
      <p:pic>
        <p:nvPicPr>
          <p:cNvPr id="4" name="Picture 3" descr="A picture containing linedrawing&#10;&#10;Description generated with very high confidence">
            <a:extLst>
              <a:ext uri="{FF2B5EF4-FFF2-40B4-BE49-F238E27FC236}">
                <a16:creationId xmlns:a16="http://schemas.microsoft.com/office/drawing/2014/main" id="{147E82C9-8984-4898-ADC5-453908BDC2B3}"/>
              </a:ext>
            </a:extLst>
          </p:cNvPr>
          <p:cNvPicPr>
            <a:picLocks noChangeAspect="1"/>
          </p:cNvPicPr>
          <p:nvPr/>
        </p:nvPicPr>
        <p:blipFill>
          <a:blip r:embed="rId2"/>
          <a:stretch>
            <a:fillRect/>
          </a:stretch>
        </p:blipFill>
        <p:spPr>
          <a:xfrm>
            <a:off x="8326660" y="116632"/>
            <a:ext cx="3666852" cy="2927404"/>
          </a:xfrm>
          <a:prstGeom prst="rect">
            <a:avLst/>
          </a:prstGeom>
        </p:spPr>
      </p:pic>
    </p:spTree>
    <p:extLst>
      <p:ext uri="{BB962C8B-B14F-4D97-AF65-F5344CB8AC3E}">
        <p14:creationId xmlns:p14="http://schemas.microsoft.com/office/powerpoint/2010/main" val="28906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4A69-CAD9-4A90-B6FA-AF533300759D}"/>
              </a:ext>
            </a:extLst>
          </p:cNvPr>
          <p:cNvSpPr>
            <a:spLocks noGrp="1"/>
          </p:cNvSpPr>
          <p:nvPr>
            <p:ph type="title"/>
          </p:nvPr>
        </p:nvSpPr>
        <p:spPr>
          <a:xfrm>
            <a:off x="837828" y="113000"/>
            <a:ext cx="9144000" cy="1144556"/>
          </a:xfrm>
        </p:spPr>
        <p:txBody>
          <a:bodyPr/>
          <a:lstStyle/>
          <a:p>
            <a:r>
              <a:rPr lang="en-TT" b="1" u="sng" dirty="0"/>
              <a:t>Scoring umbilical hernia in pig</a:t>
            </a:r>
          </a:p>
        </p:txBody>
      </p:sp>
      <p:pic>
        <p:nvPicPr>
          <p:cNvPr id="1026" name="Picture 2" descr="http://www.nationalhogfarmer.com/sites/nationalhogfarmer.com/files/uploads/2012/03/Score1_1.jpg">
            <a:extLst>
              <a:ext uri="{FF2B5EF4-FFF2-40B4-BE49-F238E27FC236}">
                <a16:creationId xmlns:a16="http://schemas.microsoft.com/office/drawing/2014/main" id="{E813C154-B17E-4567-938E-F9E2340359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6641" y="2099999"/>
            <a:ext cx="2366536" cy="21851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124C17-BF74-4B7B-8950-DCC967E87AF9}"/>
              </a:ext>
            </a:extLst>
          </p:cNvPr>
          <p:cNvSpPr/>
          <p:nvPr/>
        </p:nvSpPr>
        <p:spPr>
          <a:xfrm>
            <a:off x="1361115" y="2442564"/>
            <a:ext cx="870623" cy="388696"/>
          </a:xfrm>
          <a:prstGeom prst="rect">
            <a:avLst/>
          </a:prstGeom>
        </p:spPr>
        <p:txBody>
          <a:bodyPr wrap="none">
            <a:spAutoFit/>
          </a:bodyPr>
          <a:lstStyle/>
          <a:p>
            <a:pPr>
              <a:lnSpc>
                <a:spcPct val="107000"/>
              </a:lnSpc>
              <a:spcAft>
                <a:spcPts val="800"/>
              </a:spcAft>
            </a:pPr>
            <a:r>
              <a:rPr lang="en-TT" b="1" dirty="0">
                <a:latin typeface="Calibri" panose="020F0502020204030204" pitchFamily="34" charset="0"/>
                <a:ea typeface="Calibri" panose="020F0502020204030204" pitchFamily="34" charset="0"/>
                <a:cs typeface="Times New Roman" panose="02020603050405020304" pitchFamily="18" charset="0"/>
              </a:rPr>
              <a:t>Score 0</a:t>
            </a:r>
          </a:p>
        </p:txBody>
      </p:sp>
      <p:pic>
        <p:nvPicPr>
          <p:cNvPr id="1028" name="Picture 4" descr="http://www.nationalhogfarmer.com/sites/nationalhogfarmer.com/files/uploads/2012/03/Score3.jpg">
            <a:extLst>
              <a:ext uri="{FF2B5EF4-FFF2-40B4-BE49-F238E27FC236}">
                <a16:creationId xmlns:a16="http://schemas.microsoft.com/office/drawing/2014/main" id="{F387FD72-2EEF-43B6-A030-E2A87CF7C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072" y="2119576"/>
            <a:ext cx="2304256" cy="21851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48EF458-E586-44F5-B817-4EFB5167290B}"/>
              </a:ext>
            </a:extLst>
          </p:cNvPr>
          <p:cNvSpPr/>
          <p:nvPr/>
        </p:nvSpPr>
        <p:spPr>
          <a:xfrm>
            <a:off x="4658072" y="2442564"/>
            <a:ext cx="870623" cy="388696"/>
          </a:xfrm>
          <a:prstGeom prst="rect">
            <a:avLst/>
          </a:prstGeom>
        </p:spPr>
        <p:txBody>
          <a:bodyPr wrap="none">
            <a:spAutoFit/>
          </a:bodyPr>
          <a:lstStyle/>
          <a:p>
            <a:pPr>
              <a:lnSpc>
                <a:spcPct val="107000"/>
              </a:lnSpc>
              <a:spcAft>
                <a:spcPts val="800"/>
              </a:spcAft>
            </a:pPr>
            <a:r>
              <a:rPr lang="en-TT" b="1" dirty="0">
                <a:latin typeface="Calibri" panose="020F0502020204030204" pitchFamily="34" charset="0"/>
                <a:ea typeface="Calibri" panose="020F0502020204030204" pitchFamily="34" charset="0"/>
                <a:cs typeface="Times New Roman" panose="02020603050405020304" pitchFamily="18" charset="0"/>
              </a:rPr>
              <a:t>Score 1</a:t>
            </a:r>
          </a:p>
        </p:txBody>
      </p:sp>
      <p:pic>
        <p:nvPicPr>
          <p:cNvPr id="1030" name="Picture 6" descr="http://www.nationalhogfarmer.com/sites/nationalhogfarmer.com/files/uploads/2012/03/Score5_0.jpg">
            <a:extLst>
              <a:ext uri="{FF2B5EF4-FFF2-40B4-BE49-F238E27FC236}">
                <a16:creationId xmlns:a16="http://schemas.microsoft.com/office/drawing/2014/main" id="{AFBD964D-5875-4E91-AC8C-385F97D91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4652" y="2139152"/>
            <a:ext cx="2235523" cy="21459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ECC92B3-5D0D-44EB-9262-4B9640DD1AD1}"/>
              </a:ext>
            </a:extLst>
          </p:cNvPr>
          <p:cNvSpPr/>
          <p:nvPr/>
        </p:nvSpPr>
        <p:spPr>
          <a:xfrm>
            <a:off x="8254652" y="2442564"/>
            <a:ext cx="870623" cy="388696"/>
          </a:xfrm>
          <a:prstGeom prst="rect">
            <a:avLst/>
          </a:prstGeom>
        </p:spPr>
        <p:txBody>
          <a:bodyPr wrap="none">
            <a:spAutoFit/>
          </a:bodyPr>
          <a:lstStyle/>
          <a:p>
            <a:pPr>
              <a:lnSpc>
                <a:spcPct val="107000"/>
              </a:lnSpc>
              <a:spcAft>
                <a:spcPts val="800"/>
              </a:spcAft>
            </a:pPr>
            <a:r>
              <a:rPr lang="en-TT" b="1" dirty="0">
                <a:latin typeface="Calibri" panose="020F0502020204030204" pitchFamily="34" charset="0"/>
                <a:ea typeface="Calibri" panose="020F0502020204030204" pitchFamily="34" charset="0"/>
                <a:cs typeface="Times New Roman" panose="02020603050405020304" pitchFamily="18" charset="0"/>
              </a:rPr>
              <a:t>Score 5</a:t>
            </a:r>
          </a:p>
        </p:txBody>
      </p:sp>
      <p:sp>
        <p:nvSpPr>
          <p:cNvPr id="11" name="Content Placeholder 2">
            <a:extLst>
              <a:ext uri="{FF2B5EF4-FFF2-40B4-BE49-F238E27FC236}">
                <a16:creationId xmlns:a16="http://schemas.microsoft.com/office/drawing/2014/main" id="{4CFE010B-2336-4A8C-9212-EC2C7A9B2EEB}"/>
              </a:ext>
            </a:extLst>
          </p:cNvPr>
          <p:cNvSpPr txBox="1">
            <a:spLocks/>
          </p:cNvSpPr>
          <p:nvPr/>
        </p:nvSpPr>
        <p:spPr>
          <a:xfrm>
            <a:off x="477788" y="4608122"/>
            <a:ext cx="10513168" cy="184521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r>
              <a:rPr lang="en-TT" dirty="0"/>
              <a:t>Umbilical scores were assigned on a scale from 0 to 5.</a:t>
            </a:r>
          </a:p>
          <a:p>
            <a:pPr lvl="1"/>
            <a:r>
              <a:rPr lang="en-TT" dirty="0"/>
              <a:t>Zero = no signs of swelling/ hernia</a:t>
            </a:r>
          </a:p>
          <a:p>
            <a:pPr lvl="1"/>
            <a:r>
              <a:rPr lang="en-TT" dirty="0"/>
              <a:t>3 = no hernia, no scab, but hard to the touch</a:t>
            </a:r>
          </a:p>
          <a:p>
            <a:pPr lvl="1"/>
            <a:r>
              <a:rPr lang="en-TT" dirty="0"/>
              <a:t>5 = hernia present.</a:t>
            </a:r>
          </a:p>
        </p:txBody>
      </p:sp>
    </p:spTree>
    <p:extLst>
      <p:ext uri="{BB962C8B-B14F-4D97-AF65-F5344CB8AC3E}">
        <p14:creationId xmlns:p14="http://schemas.microsoft.com/office/powerpoint/2010/main" val="244443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E8B9-BA52-4278-B188-D80840C95E82}"/>
              </a:ext>
            </a:extLst>
          </p:cNvPr>
          <p:cNvSpPr>
            <a:spLocks noGrp="1"/>
          </p:cNvSpPr>
          <p:nvPr>
            <p:ph type="title"/>
          </p:nvPr>
        </p:nvSpPr>
        <p:spPr>
          <a:xfrm>
            <a:off x="477788" y="116632"/>
            <a:ext cx="9504040" cy="1080120"/>
          </a:xfrm>
        </p:spPr>
        <p:txBody>
          <a:bodyPr/>
          <a:lstStyle/>
          <a:p>
            <a:r>
              <a:rPr lang="en-TT" b="1" u="sng" dirty="0"/>
              <a:t>Abdominal hernia</a:t>
            </a:r>
          </a:p>
        </p:txBody>
      </p:sp>
      <p:sp>
        <p:nvSpPr>
          <p:cNvPr id="3" name="Content Placeholder 2">
            <a:extLst>
              <a:ext uri="{FF2B5EF4-FFF2-40B4-BE49-F238E27FC236}">
                <a16:creationId xmlns:a16="http://schemas.microsoft.com/office/drawing/2014/main" id="{1A109F7C-DE68-44F5-A548-1EE2298CB923}"/>
              </a:ext>
            </a:extLst>
          </p:cNvPr>
          <p:cNvSpPr>
            <a:spLocks noGrp="1"/>
          </p:cNvSpPr>
          <p:nvPr>
            <p:ph idx="1"/>
          </p:nvPr>
        </p:nvSpPr>
        <p:spPr>
          <a:xfrm>
            <a:off x="621804" y="1844824"/>
            <a:ext cx="9577064" cy="4267200"/>
          </a:xfrm>
        </p:spPr>
        <p:txBody>
          <a:bodyPr/>
          <a:lstStyle/>
          <a:p>
            <a:r>
              <a:rPr lang="en-TT" dirty="0"/>
              <a:t>Is a term used to describe hernia that occurs in the abdominal wall other than those occurs through a natural orifice. It usually results from rupture of the abdominal muscles and aponeurosis. </a:t>
            </a:r>
          </a:p>
          <a:p>
            <a:r>
              <a:rPr lang="en-TT" dirty="0"/>
              <a:t>This form is common in horses, cattle and swine (pig #2 in the surgery)</a:t>
            </a:r>
          </a:p>
          <a:p>
            <a:r>
              <a:rPr lang="en-TT" dirty="0"/>
              <a:t>The most probable cause is a trauma as a kick from a neighbouring animal. A horn trauma usually results in subcutaneous rupture of the abdominal muscles.</a:t>
            </a:r>
            <a:endParaRPr lang="en-TT" b="1" dirty="0"/>
          </a:p>
          <a:p>
            <a:r>
              <a:rPr lang="en-TT" dirty="0"/>
              <a:t>Abnormal contraction of the abdominal wall as in cases of advanced pregnancy.</a:t>
            </a:r>
            <a:endParaRPr lang="en-TT" b="1" dirty="0"/>
          </a:p>
          <a:p>
            <a:endParaRPr lang="en-TT" dirty="0"/>
          </a:p>
          <a:p>
            <a:pPr marL="0" indent="0">
              <a:buNone/>
            </a:pPr>
            <a:endParaRPr lang="en-TT" dirty="0"/>
          </a:p>
          <a:p>
            <a:endParaRPr lang="en-TT" dirty="0"/>
          </a:p>
        </p:txBody>
      </p:sp>
    </p:spTree>
    <p:extLst>
      <p:ext uri="{BB962C8B-B14F-4D97-AF65-F5344CB8AC3E}">
        <p14:creationId xmlns:p14="http://schemas.microsoft.com/office/powerpoint/2010/main" val="32269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314B1-38EC-4B8B-86F6-4B88EEC68612}"/>
              </a:ext>
            </a:extLst>
          </p:cNvPr>
          <p:cNvSpPr>
            <a:spLocks noGrp="1"/>
          </p:cNvSpPr>
          <p:nvPr>
            <p:ph idx="1"/>
          </p:nvPr>
        </p:nvSpPr>
        <p:spPr>
          <a:xfrm>
            <a:off x="549796" y="1844824"/>
            <a:ext cx="9144000" cy="4267200"/>
          </a:xfrm>
        </p:spPr>
        <p:txBody>
          <a:bodyPr/>
          <a:lstStyle/>
          <a:p>
            <a:r>
              <a:rPr lang="en-TT" dirty="0"/>
              <a:t>Abdominal hernias are seen high or low in the flank, along the costal arch or in the ventral abdominal wall in front or behind the umbilicus.</a:t>
            </a:r>
          </a:p>
          <a:p>
            <a:r>
              <a:rPr lang="en-TT" dirty="0"/>
              <a:t> The hernial contents are either small intestine, large intestine, omentum, uterus, abomasum or urinary bladder.</a:t>
            </a:r>
          </a:p>
          <a:p>
            <a:r>
              <a:rPr lang="en-TT" dirty="0"/>
              <a:t>In the beginning of the condition there is an inflammatory swelling with oedema that it is rather difficult to diagnose the case.</a:t>
            </a:r>
          </a:p>
          <a:p>
            <a:r>
              <a:rPr lang="en-TT" dirty="0"/>
              <a:t>Later on the characteristic symptoms of a hernia well developed.</a:t>
            </a:r>
          </a:p>
          <a:p>
            <a:endParaRPr lang="en-TT" dirty="0"/>
          </a:p>
        </p:txBody>
      </p:sp>
    </p:spTree>
    <p:extLst>
      <p:ext uri="{BB962C8B-B14F-4D97-AF65-F5344CB8AC3E}">
        <p14:creationId xmlns:p14="http://schemas.microsoft.com/office/powerpoint/2010/main" val="407378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2</TotalTime>
  <Words>1843</Words>
  <Application>Microsoft Office PowerPoint</Application>
  <PresentationFormat>Custom</PresentationFormat>
  <Paragraphs>103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Times New Roman</vt:lpstr>
      <vt:lpstr>Earthtones 16x9</vt:lpstr>
      <vt:lpstr>Types of hernia</vt:lpstr>
      <vt:lpstr>According to the topographical anatomy of the hernia</vt:lpstr>
      <vt:lpstr>Umbilical hernia</vt:lpstr>
      <vt:lpstr>Causes of hernia specifically in pigs:</vt:lpstr>
      <vt:lpstr> Umbilical hernias can be divided into:</vt:lpstr>
      <vt:lpstr>PowerPoint Presentation</vt:lpstr>
      <vt:lpstr>Scoring umbilical hernia in pig</vt:lpstr>
      <vt:lpstr>Abdominal hernia</vt:lpstr>
      <vt:lpstr>PowerPoint Presentation</vt:lpstr>
      <vt:lpstr>PowerPoint Presentation</vt:lpstr>
      <vt:lpstr>Scrotal hernia</vt:lpstr>
      <vt:lpstr>PowerPoint Presentation</vt:lpstr>
      <vt:lpstr>Inguinal hernia </vt:lpstr>
      <vt:lpstr>PowerPoint Presentation</vt:lpstr>
      <vt:lpstr>Perineal hernia</vt:lpstr>
      <vt:lpstr>PowerPoint Presentation</vt:lpstr>
      <vt:lpstr>Diaphragmatic/hiatal hernia</vt:lpstr>
      <vt:lpstr>PowerPoint Presentation</vt:lpstr>
      <vt:lpstr>Trauma hernia </vt:lpstr>
      <vt:lpstr>Umbilical swelling algorithm</vt:lpstr>
      <vt:lpstr>Diagnosis</vt:lpstr>
      <vt:lpstr>PowerPoint Presentation</vt:lpstr>
      <vt:lpstr>Treatment options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hernia</dc:title>
  <dc:creator>c m</dc:creator>
  <cp:lastModifiedBy>c m</cp:lastModifiedBy>
  <cp:revision>1</cp:revision>
  <dcterms:created xsi:type="dcterms:W3CDTF">2017-10-22T01:14:17Z</dcterms:created>
  <dcterms:modified xsi:type="dcterms:W3CDTF">2017-10-22T01:16:37Z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