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269" r:id="rId3"/>
    <p:sldId id="279" r:id="rId4"/>
    <p:sldId id="281" r:id="rId5"/>
    <p:sldId id="280" r:id="rId6"/>
    <p:sldId id="278" r:id="rId7"/>
    <p:sldId id="285" r:id="rId8"/>
    <p:sldId id="275" r:id="rId9"/>
    <p:sldId id="287" r:id="rId10"/>
    <p:sldId id="286" r:id="rId11"/>
    <p:sldId id="282" r:id="rId12"/>
    <p:sldId id="291" r:id="rId13"/>
    <p:sldId id="283" r:id="rId14"/>
    <p:sldId id="288" r:id="rId15"/>
    <p:sldId id="289" r:id="rId16"/>
    <p:sldId id="290"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6" autoAdjust="0"/>
  </p:normalViewPr>
  <p:slideViewPr>
    <p:cSldViewPr>
      <p:cViewPr varScale="1">
        <p:scale>
          <a:sx n="72" d="100"/>
          <a:sy n="72" d="100"/>
        </p:scale>
        <p:origin x="660"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10/28/2017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10/28/2017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8" name="Parallelogram 7"/>
          <p:cNvSpPr/>
          <p:nvPr userDrawn="1"/>
        </p:nvSpPr>
        <p:spPr>
          <a:xfrm>
            <a:off x="842352" y="606206"/>
            <a:ext cx="10484024" cy="5573039"/>
          </a:xfrm>
          <a:custGeom>
            <a:avLst/>
            <a:gdLst>
              <a:gd name="connsiteX0" fmla="*/ 0 w 10896600"/>
              <a:gd name="connsiteY0" fmla="*/ 5410200 h 5410200"/>
              <a:gd name="connsiteX1" fmla="*/ 1352550 w 10896600"/>
              <a:gd name="connsiteY1" fmla="*/ 0 h 5410200"/>
              <a:gd name="connsiteX2" fmla="*/ 10896600 w 10896600"/>
              <a:gd name="connsiteY2" fmla="*/ 0 h 5410200"/>
              <a:gd name="connsiteX3" fmla="*/ 9544050 w 10896600"/>
              <a:gd name="connsiteY3" fmla="*/ 5410200 h 5410200"/>
              <a:gd name="connsiteX4" fmla="*/ 0 w 10896600"/>
              <a:gd name="connsiteY4" fmla="*/ 5410200 h 5410200"/>
              <a:gd name="connsiteX0" fmla="*/ 0 w 10733762"/>
              <a:gd name="connsiteY0" fmla="*/ 5234835 h 5410200"/>
              <a:gd name="connsiteX1" fmla="*/ 1189712 w 10733762"/>
              <a:gd name="connsiteY1" fmla="*/ 0 h 5410200"/>
              <a:gd name="connsiteX2" fmla="*/ 10733762 w 10733762"/>
              <a:gd name="connsiteY2" fmla="*/ 0 h 5410200"/>
              <a:gd name="connsiteX3" fmla="*/ 9381212 w 10733762"/>
              <a:gd name="connsiteY3" fmla="*/ 5410200 h 5410200"/>
              <a:gd name="connsiteX4" fmla="*/ 0 w 10733762"/>
              <a:gd name="connsiteY4" fmla="*/ 5234835 h 5410200"/>
              <a:gd name="connsiteX0" fmla="*/ 0 w 10771340"/>
              <a:gd name="connsiteY0" fmla="*/ 5360096 h 5410200"/>
              <a:gd name="connsiteX1" fmla="*/ 1227290 w 10771340"/>
              <a:gd name="connsiteY1" fmla="*/ 0 h 5410200"/>
              <a:gd name="connsiteX2" fmla="*/ 10771340 w 10771340"/>
              <a:gd name="connsiteY2" fmla="*/ 0 h 5410200"/>
              <a:gd name="connsiteX3" fmla="*/ 9418790 w 10771340"/>
              <a:gd name="connsiteY3" fmla="*/ 5410200 h 5410200"/>
              <a:gd name="connsiteX4" fmla="*/ 0 w 10771340"/>
              <a:gd name="connsiteY4" fmla="*/ 5360096 h 5410200"/>
              <a:gd name="connsiteX0" fmla="*/ 0 w 10771340"/>
              <a:gd name="connsiteY0" fmla="*/ 5360096 h 5360096"/>
              <a:gd name="connsiteX1" fmla="*/ 1227290 w 10771340"/>
              <a:gd name="connsiteY1" fmla="*/ 0 h 5360096"/>
              <a:gd name="connsiteX2" fmla="*/ 10771340 w 10771340"/>
              <a:gd name="connsiteY2" fmla="*/ 0 h 5360096"/>
              <a:gd name="connsiteX3" fmla="*/ 9819623 w 10771340"/>
              <a:gd name="connsiteY3" fmla="*/ 5335043 h 5360096"/>
              <a:gd name="connsiteX4" fmla="*/ 0 w 10771340"/>
              <a:gd name="connsiteY4" fmla="*/ 5360096 h 5360096"/>
              <a:gd name="connsiteX0" fmla="*/ 0 w 10345455"/>
              <a:gd name="connsiteY0" fmla="*/ 5573039 h 5573039"/>
              <a:gd name="connsiteX1" fmla="*/ 1227290 w 10345455"/>
              <a:gd name="connsiteY1" fmla="*/ 212943 h 5573039"/>
              <a:gd name="connsiteX2" fmla="*/ 10345455 w 10345455"/>
              <a:gd name="connsiteY2" fmla="*/ 0 h 5573039"/>
              <a:gd name="connsiteX3" fmla="*/ 9819623 w 10345455"/>
              <a:gd name="connsiteY3" fmla="*/ 5547986 h 5573039"/>
              <a:gd name="connsiteX4" fmla="*/ 0 w 10345455"/>
              <a:gd name="connsiteY4" fmla="*/ 5573039 h 5573039"/>
              <a:gd name="connsiteX0" fmla="*/ 100469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00469 w 10445924"/>
              <a:gd name="connsiteY4" fmla="*/ 5573039 h 5573039"/>
              <a:gd name="connsiteX0" fmla="*/ 376042 w 10445924"/>
              <a:gd name="connsiteY0" fmla="*/ 5435252 h 5547986"/>
              <a:gd name="connsiteX1" fmla="*/ 0 w 10445924"/>
              <a:gd name="connsiteY1" fmla="*/ 250521 h 5547986"/>
              <a:gd name="connsiteX2" fmla="*/ 10445924 w 10445924"/>
              <a:gd name="connsiteY2" fmla="*/ 0 h 5547986"/>
              <a:gd name="connsiteX3" fmla="*/ 9920092 w 10445924"/>
              <a:gd name="connsiteY3" fmla="*/ 5547986 h 5547986"/>
              <a:gd name="connsiteX4" fmla="*/ 376042 w 10445924"/>
              <a:gd name="connsiteY4" fmla="*/ 5435252 h 5547986"/>
              <a:gd name="connsiteX0" fmla="*/ 112995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12995 w 10445924"/>
              <a:gd name="connsiteY4" fmla="*/ 5573039 h 557303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67036 h 5592089"/>
              <a:gd name="connsiteX4" fmla="*/ 112995 w 10464974"/>
              <a:gd name="connsiteY4" fmla="*/ 5592089 h 559208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47986 h 5592089"/>
              <a:gd name="connsiteX4" fmla="*/ 112995 w 10464974"/>
              <a:gd name="connsiteY4" fmla="*/ 5592089 h 5592089"/>
              <a:gd name="connsiteX0" fmla="*/ 112995 w 10464974"/>
              <a:gd name="connsiteY0" fmla="*/ 5573039 h 5573039"/>
              <a:gd name="connsiteX1" fmla="*/ 0 w 10464974"/>
              <a:gd name="connsiteY1" fmla="*/ 269571 h 5573039"/>
              <a:gd name="connsiteX2" fmla="*/ 10464974 w 10464974"/>
              <a:gd name="connsiteY2" fmla="*/ 0 h 5573039"/>
              <a:gd name="connsiteX3" fmla="*/ 9920092 w 10464974"/>
              <a:gd name="connsiteY3" fmla="*/ 5547986 h 5573039"/>
              <a:gd name="connsiteX4" fmla="*/ 112995 w 10464974"/>
              <a:gd name="connsiteY4" fmla="*/ 5573039 h 5573039"/>
              <a:gd name="connsiteX0" fmla="*/ 132045 w 10484024"/>
              <a:gd name="connsiteY0" fmla="*/ 5573039 h 5573039"/>
              <a:gd name="connsiteX1" fmla="*/ 0 w 10484024"/>
              <a:gd name="connsiteY1" fmla="*/ 269571 h 5573039"/>
              <a:gd name="connsiteX2" fmla="*/ 10484024 w 10484024"/>
              <a:gd name="connsiteY2" fmla="*/ 0 h 5573039"/>
              <a:gd name="connsiteX3" fmla="*/ 9939142 w 10484024"/>
              <a:gd name="connsiteY3" fmla="*/ 5547986 h 5573039"/>
              <a:gd name="connsiteX4" fmla="*/ 132045 w 10484024"/>
              <a:gd name="connsiteY4" fmla="*/ 5573039 h 557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24" h="5573039">
                <a:moveTo>
                  <a:pt x="132045" y="5573039"/>
                </a:moveTo>
                <a:lnTo>
                  <a:pt x="0" y="269571"/>
                </a:lnTo>
                <a:lnTo>
                  <a:pt x="10484024" y="0"/>
                </a:lnTo>
                <a:lnTo>
                  <a:pt x="9939142" y="5547986"/>
                </a:lnTo>
                <a:lnTo>
                  <a:pt x="132045" y="5573039"/>
                </a:lnTo>
                <a:close/>
              </a:path>
            </a:pathLst>
          </a:custGeom>
          <a:solidFill>
            <a:schemeClr val="bg2">
              <a:lumMod val="25000"/>
              <a:alpha val="73000"/>
            </a:schemeClr>
          </a:solidFill>
          <a:ln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1"/>
              </a:solidFill>
            </a:endParaRPr>
          </a:p>
        </p:txBody>
      </p:sp>
      <p:sp>
        <p:nvSpPr>
          <p:cNvPr id="2" name="Title 1"/>
          <p:cNvSpPr>
            <a:spLocks noGrp="1"/>
          </p:cNvSpPr>
          <p:nvPr>
            <p:ph type="ctrTitle"/>
          </p:nvPr>
        </p:nvSpPr>
        <p:spPr bwMode="white">
          <a:xfrm>
            <a:off x="1522413" y="914400"/>
            <a:ext cx="9144000" cy="3505200"/>
          </a:xfrm>
        </p:spPr>
        <p:txBody>
          <a:bodyPr>
            <a:noAutofit/>
          </a:bodyPr>
          <a:lstStyle>
            <a:lvl1pPr>
              <a:defRPr sz="72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bwMode="white">
          <a:xfrm>
            <a:off x="1522413" y="4495800"/>
            <a:ext cx="8229600" cy="1066800"/>
          </a:xfr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10/28/2017</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10/28/2017</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10/28/2017</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10/28/2017</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3"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065212"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517950" y="6327648"/>
            <a:ext cx="6862462" cy="273049"/>
          </a:xfrm>
        </p:spPr>
        <p:txBody>
          <a:bodyPr/>
          <a:lstStyle/>
          <a:p>
            <a:r>
              <a:rPr lang="en-US" dirty="0"/>
              <a:t>Add a footer</a:t>
            </a:r>
          </a:p>
        </p:txBody>
      </p:sp>
      <p:sp>
        <p:nvSpPr>
          <p:cNvPr id="4" name="Date Placeholder 3"/>
          <p:cNvSpPr>
            <a:spLocks noGrp="1"/>
          </p:cNvSpPr>
          <p:nvPr>
            <p:ph type="dt" sz="half" idx="10"/>
          </p:nvPr>
        </p:nvSpPr>
        <p:spPr>
          <a:xfrm>
            <a:off x="8609012" y="6327648"/>
            <a:ext cx="1320059" cy="273049"/>
          </a:xfrm>
        </p:spPr>
        <p:txBody>
          <a:bodyPr/>
          <a:lstStyle/>
          <a:p>
            <a:fld id="{83829175-527E-46A3-863C-1BB1F163B849}" type="datetimeFigureOut">
              <a:rPr lang="en-US" smtClean="0"/>
              <a:t>10/28/2017</a:t>
            </a:fld>
            <a:endParaRPr lang="en-US" dirty="0"/>
          </a:p>
        </p:txBody>
      </p:sp>
      <p:sp>
        <p:nvSpPr>
          <p:cNvPr id="6" name="Slide Number Placeholder 5"/>
          <p:cNvSpPr>
            <a:spLocks noGrp="1"/>
          </p:cNvSpPr>
          <p:nvPr>
            <p:ph type="sldNum" sz="quarter" idx="12"/>
          </p:nvPr>
        </p:nvSpPr>
        <p:spPr>
          <a:xfrm>
            <a:off x="10133012" y="6327648"/>
            <a:ext cx="990601" cy="273049"/>
          </a:xfrm>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18210"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3829175-527E-46A3-863C-1BB1F163B849}" type="datetimeFigureOut">
              <a:rPr lang="en-US" smtClean="0"/>
              <a:t>10/28/2017</a:t>
            </a:fld>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21260"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21260"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3829175-527E-46A3-863C-1BB1F163B849}" type="datetimeFigureOut">
              <a:rPr lang="en-US" smtClean="0"/>
              <a:t>10/28/2017</a:t>
            </a:fld>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3829175-527E-46A3-863C-1BB1F163B849}" type="datetimeFigureOut">
              <a:rPr lang="en-US" smtClean="0"/>
              <a:t>10/28/2017</a:t>
            </a:fld>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3829175-527E-46A3-863C-1BB1F163B849}" type="datetimeFigureOut">
              <a:rPr lang="en-US" smtClean="0"/>
              <a:t>10/28/2017</a:t>
            </a:fld>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646611"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Footer Placeholder 8"/>
          <p:cNvSpPr>
            <a:spLocks noGrp="1"/>
          </p:cNvSpPr>
          <p:nvPr>
            <p:ph type="ftr" sz="quarter" idx="11"/>
          </p:nvPr>
        </p:nvSpPr>
        <p:spPr/>
        <p:txBody>
          <a:bodyPr/>
          <a:lstStyle/>
          <a:p>
            <a:r>
              <a:rPr lang="en-US" dirty="0"/>
              <a:t>Add a footer</a:t>
            </a:r>
          </a:p>
        </p:txBody>
      </p:sp>
      <p:sp>
        <p:nvSpPr>
          <p:cNvPr id="8" name="Date Placeholder 7"/>
          <p:cNvSpPr>
            <a:spLocks noGrp="1"/>
          </p:cNvSpPr>
          <p:nvPr>
            <p:ph type="dt" sz="half" idx="10"/>
          </p:nvPr>
        </p:nvSpPr>
        <p:spPr/>
        <p:txBody>
          <a:bodyPr/>
          <a:lstStyle/>
          <a:p>
            <a:fld id="{83829175-527E-46A3-863C-1BB1F163B849}" type="datetimeFigureOut">
              <a:rPr lang="en-US" smtClean="0"/>
              <a:pPr/>
              <a:t>10/28/2017</a:t>
            </a:fld>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47990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8"/>
          <p:cNvSpPr>
            <a:spLocks noGrp="1"/>
          </p:cNvSpPr>
          <p:nvPr>
            <p:ph type="ftr" sz="quarter" idx="11"/>
          </p:nvPr>
        </p:nvSpPr>
        <p:spPr>
          <a:xfrm>
            <a:off x="1517950" y="6324600"/>
            <a:ext cx="6862462" cy="273049"/>
          </a:xfrm>
        </p:spPr>
        <p:txBody>
          <a:bodyPr/>
          <a:lstStyle/>
          <a:p>
            <a:r>
              <a:rPr lang="en-US" dirty="0"/>
              <a:t>Add a footer</a:t>
            </a:r>
          </a:p>
        </p:txBody>
      </p:sp>
      <p:sp>
        <p:nvSpPr>
          <p:cNvPr id="6" name="Date Placeholder 7"/>
          <p:cNvSpPr>
            <a:spLocks noGrp="1"/>
          </p:cNvSpPr>
          <p:nvPr>
            <p:ph type="dt" sz="half" idx="10"/>
          </p:nvPr>
        </p:nvSpPr>
        <p:spPr>
          <a:xfrm>
            <a:off x="8609012" y="6324600"/>
            <a:ext cx="1320059" cy="273049"/>
          </a:xfrm>
        </p:spPr>
        <p:txBody>
          <a:bodyPr/>
          <a:lstStyle/>
          <a:p>
            <a:fld id="{83829175-527E-46A3-863C-1BB1F163B849}" type="datetimeFigureOut">
              <a:rPr lang="en-US" smtClean="0"/>
              <a:pPr/>
              <a:t>10/28/2017</a:t>
            </a:fld>
            <a:endParaRPr lang="en-US"/>
          </a:p>
        </p:txBody>
      </p:sp>
      <p:sp>
        <p:nvSpPr>
          <p:cNvPr id="7" name="Slide Number Placeholder 9"/>
          <p:cNvSpPr>
            <a:spLocks noGrp="1"/>
          </p:cNvSpPr>
          <p:nvPr>
            <p:ph type="sldNum" sz="quarter" idx="12"/>
          </p:nvPr>
        </p:nvSpPr>
        <p:spPr>
          <a:xfrm>
            <a:off x="10133012" y="6324600"/>
            <a:ext cx="990601" cy="273049"/>
          </a:xfrm>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Placeholder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10/28/2017</a:t>
            </a:fld>
            <a:endParaRPr lang="en-US"/>
          </a:p>
        </p:txBody>
      </p:sp>
      <p:sp>
        <p:nvSpPr>
          <p:cNvPr id="6" name="Slide Number Placeholder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E3LZ-_7dV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5Z9DyI0Qjk"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R84t5wq7bv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youtube.com/watch?v=5XHQxsqHuz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836" y="2132856"/>
            <a:ext cx="7776864" cy="1921024"/>
          </a:xfrm>
        </p:spPr>
        <p:txBody>
          <a:bodyPr/>
          <a:lstStyle/>
          <a:p>
            <a:r>
              <a:rPr lang="en-US" sz="6000" b="1" dirty="0"/>
              <a:t>Dorsal displacement of the soft palate </a:t>
            </a:r>
          </a:p>
        </p:txBody>
      </p:sp>
      <p:sp>
        <p:nvSpPr>
          <p:cNvPr id="3" name="Subtitle 2"/>
          <p:cNvSpPr>
            <a:spLocks noGrp="1"/>
          </p:cNvSpPr>
          <p:nvPr>
            <p:ph type="subTitle" idx="1"/>
          </p:nvPr>
        </p:nvSpPr>
        <p:spPr>
          <a:xfrm>
            <a:off x="1341884" y="4053880"/>
            <a:ext cx="8229600" cy="1066800"/>
          </a:xfrm>
        </p:spPr>
        <p:txBody>
          <a:bodyPr/>
          <a:lstStyle/>
          <a:p>
            <a:r>
              <a:rPr lang="en-US" dirty="0"/>
              <a:t>In horses</a:t>
            </a:r>
          </a:p>
        </p:txBody>
      </p:sp>
      <p:pic>
        <p:nvPicPr>
          <p:cNvPr id="4" name="Picture 2" descr="Image result for coughing  horse cartoon">
            <a:extLst>
              <a:ext uri="{FF2B5EF4-FFF2-40B4-BE49-F238E27FC236}">
                <a16:creationId xmlns:a16="http://schemas.microsoft.com/office/drawing/2014/main" id="{95321CDA-68E3-493A-A578-9E293A6EB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588" y="3342678"/>
            <a:ext cx="2827412" cy="230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53446-0188-4E0E-864B-D5AB4FD10E35}"/>
              </a:ext>
            </a:extLst>
          </p:cNvPr>
          <p:cNvSpPr>
            <a:spLocks noGrp="1"/>
          </p:cNvSpPr>
          <p:nvPr>
            <p:ph idx="1"/>
          </p:nvPr>
        </p:nvSpPr>
        <p:spPr>
          <a:xfrm>
            <a:off x="1053852" y="1484784"/>
            <a:ext cx="5832648" cy="4191000"/>
          </a:xfrm>
        </p:spPr>
        <p:txBody>
          <a:bodyPr/>
          <a:lstStyle/>
          <a:p>
            <a:r>
              <a:rPr lang="en-TT" dirty="0"/>
              <a:t>DDSP may also occur secondary to:</a:t>
            </a:r>
          </a:p>
          <a:p>
            <a:pPr lvl="1"/>
            <a:r>
              <a:rPr lang="en-TT" dirty="0"/>
              <a:t> pharyngeal inflammation</a:t>
            </a:r>
          </a:p>
          <a:p>
            <a:pPr lvl="1"/>
            <a:r>
              <a:rPr lang="en-TT" dirty="0"/>
              <a:t>epiglottic entrapment </a:t>
            </a:r>
            <a:endParaRPr lang="en-TT" sz="1400" dirty="0"/>
          </a:p>
          <a:p>
            <a:pPr lvl="1"/>
            <a:r>
              <a:rPr lang="en-TT" dirty="0"/>
              <a:t>recurrent laryngeal neuropathy</a:t>
            </a:r>
          </a:p>
          <a:p>
            <a:pPr lvl="1"/>
            <a:r>
              <a:rPr lang="en-TT" dirty="0"/>
              <a:t>arytenoid chondritis</a:t>
            </a:r>
          </a:p>
          <a:p>
            <a:pPr lvl="1"/>
            <a:r>
              <a:rPr lang="en-TT" dirty="0"/>
              <a:t>soft palate paresis</a:t>
            </a:r>
          </a:p>
          <a:p>
            <a:pPr marL="279082" lvl="1" indent="0">
              <a:buNone/>
            </a:pPr>
            <a:endParaRPr lang="en-TT" dirty="0"/>
          </a:p>
          <a:p>
            <a:pPr marL="279082" lvl="1" indent="0">
              <a:buNone/>
            </a:pPr>
            <a:r>
              <a:rPr lang="en-TT" dirty="0"/>
              <a:t>Diseases such as bronchitis, tracheitis and pneumonia that elicit coughing may also be  predisposed to Intermittent dorsal displacement of the soft palate.</a:t>
            </a:r>
          </a:p>
          <a:p>
            <a:pPr marL="279082" lvl="1" indent="0">
              <a:buNone/>
            </a:pPr>
            <a:endParaRPr lang="en-TT" dirty="0"/>
          </a:p>
          <a:p>
            <a:pPr lvl="1"/>
            <a:endParaRPr lang="en-TT" dirty="0"/>
          </a:p>
          <a:p>
            <a:pPr lvl="1"/>
            <a:endParaRPr lang="en-TT" dirty="0"/>
          </a:p>
        </p:txBody>
      </p:sp>
      <p:pic>
        <p:nvPicPr>
          <p:cNvPr id="11268" name="Picture 4" descr="cough2.jpg (17320 bytes)">
            <a:extLst>
              <a:ext uri="{FF2B5EF4-FFF2-40B4-BE49-F238E27FC236}">
                <a16:creationId xmlns:a16="http://schemas.microsoft.com/office/drawing/2014/main" id="{60C2D6FC-2522-4116-A1BB-1438E2161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540" y="2195736"/>
            <a:ext cx="3273152" cy="276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9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B091-022D-4F7C-A147-E09B67C68ED3}"/>
              </a:ext>
            </a:extLst>
          </p:cNvPr>
          <p:cNvSpPr>
            <a:spLocks noGrp="1"/>
          </p:cNvSpPr>
          <p:nvPr>
            <p:ph type="title"/>
          </p:nvPr>
        </p:nvSpPr>
        <p:spPr>
          <a:xfrm>
            <a:off x="1197868" y="764704"/>
            <a:ext cx="9468544" cy="936104"/>
          </a:xfrm>
        </p:spPr>
        <p:txBody>
          <a:bodyPr/>
          <a:lstStyle/>
          <a:p>
            <a:pPr algn="r"/>
            <a:r>
              <a:rPr lang="en-TT" b="1" dirty="0">
                <a:solidFill>
                  <a:schemeClr val="accent2"/>
                </a:solidFill>
              </a:rPr>
              <a:t>Diagnosis of Intermittent DDSP</a:t>
            </a:r>
          </a:p>
        </p:txBody>
      </p:sp>
      <p:sp>
        <p:nvSpPr>
          <p:cNvPr id="3" name="Content Placeholder 2">
            <a:extLst>
              <a:ext uri="{FF2B5EF4-FFF2-40B4-BE49-F238E27FC236}">
                <a16:creationId xmlns:a16="http://schemas.microsoft.com/office/drawing/2014/main" id="{95C954FA-9FC9-4863-8AE5-39F505D9D0A4}"/>
              </a:ext>
            </a:extLst>
          </p:cNvPr>
          <p:cNvSpPr>
            <a:spLocks noGrp="1"/>
          </p:cNvSpPr>
          <p:nvPr>
            <p:ph idx="1"/>
          </p:nvPr>
        </p:nvSpPr>
        <p:spPr>
          <a:xfrm>
            <a:off x="1065212" y="2132856"/>
            <a:ext cx="5544616" cy="4344144"/>
          </a:xfrm>
        </p:spPr>
        <p:txBody>
          <a:bodyPr>
            <a:normAutofit/>
          </a:bodyPr>
          <a:lstStyle/>
          <a:p>
            <a:r>
              <a:rPr lang="en-TT" dirty="0"/>
              <a:t>This is based on the history of the horse making a characteristic gurgling sound during exercise combined with a history of the horse stopping during a race.</a:t>
            </a:r>
          </a:p>
          <a:p>
            <a:r>
              <a:rPr lang="en-TT" dirty="0"/>
              <a:t>Confirmation of this condition is best made with the use of over ground endoscopy in which an endoscope is placed up the nostril to view the respiratory tract as the horse is exercised on their own or alongside another horse as well as conducting radiographs.</a:t>
            </a:r>
          </a:p>
        </p:txBody>
      </p:sp>
      <p:pic>
        <p:nvPicPr>
          <p:cNvPr id="8196" name="Picture 4" descr="Image result for horse on treadmill endoscopy of ddsp">
            <a:extLst>
              <a:ext uri="{FF2B5EF4-FFF2-40B4-BE49-F238E27FC236}">
                <a16:creationId xmlns:a16="http://schemas.microsoft.com/office/drawing/2014/main" id="{0E38C3C5-ACFA-426B-A16E-100C9A7101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843" y="2276872"/>
            <a:ext cx="364085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4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C89E9-41EA-4E82-8956-369C38D66C81}"/>
              </a:ext>
            </a:extLst>
          </p:cNvPr>
          <p:cNvSpPr>
            <a:spLocks noGrp="1"/>
          </p:cNvSpPr>
          <p:nvPr>
            <p:ph idx="1"/>
          </p:nvPr>
        </p:nvSpPr>
        <p:spPr>
          <a:xfrm>
            <a:off x="1053852" y="1412776"/>
            <a:ext cx="5544616" cy="4823048"/>
          </a:xfrm>
        </p:spPr>
        <p:txBody>
          <a:bodyPr/>
          <a:lstStyle/>
          <a:p>
            <a:r>
              <a:rPr lang="en-TT" dirty="0"/>
              <a:t>Following a diagnosis of DDSP, frequently a number of conservative management strategies are tried in an attempt to manage the condition. </a:t>
            </a:r>
          </a:p>
          <a:p>
            <a:r>
              <a:rPr lang="en-TT" dirty="0"/>
              <a:t>These may include:</a:t>
            </a:r>
          </a:p>
          <a:p>
            <a:pPr lvl="1"/>
            <a:r>
              <a:rPr lang="en-TT" dirty="0"/>
              <a:t>tongue straps </a:t>
            </a:r>
          </a:p>
          <a:p>
            <a:pPr lvl="1"/>
            <a:r>
              <a:rPr lang="en-TT" dirty="0"/>
              <a:t>crossed nose bands </a:t>
            </a:r>
          </a:p>
          <a:p>
            <a:pPr lvl="1"/>
            <a:r>
              <a:rPr lang="en-TT" dirty="0"/>
              <a:t>glycerine applied to the back of the tongue.</a:t>
            </a:r>
          </a:p>
          <a:p>
            <a:pPr lvl="1"/>
            <a:endParaRPr lang="en-TT" dirty="0"/>
          </a:p>
          <a:p>
            <a:pPr marL="279082" lvl="1" indent="0">
              <a:buNone/>
            </a:pPr>
            <a:r>
              <a:rPr lang="en-TT" dirty="0"/>
              <a:t>Cases that are non-responsive to conservative management are candidates for tie forward surgery</a:t>
            </a:r>
          </a:p>
          <a:p>
            <a:endParaRPr lang="en-TT" dirty="0"/>
          </a:p>
        </p:txBody>
      </p:sp>
      <p:pic>
        <p:nvPicPr>
          <p:cNvPr id="4" name="Picture 3">
            <a:extLst>
              <a:ext uri="{FF2B5EF4-FFF2-40B4-BE49-F238E27FC236}">
                <a16:creationId xmlns:a16="http://schemas.microsoft.com/office/drawing/2014/main" id="{AC4E148B-F7A5-45F4-A82B-AD7813F0668C}"/>
              </a:ext>
            </a:extLst>
          </p:cNvPr>
          <p:cNvPicPr>
            <a:picLocks noChangeAspect="1"/>
          </p:cNvPicPr>
          <p:nvPr/>
        </p:nvPicPr>
        <p:blipFill>
          <a:blip r:embed="rId2"/>
          <a:stretch>
            <a:fillRect/>
          </a:stretch>
        </p:blipFill>
        <p:spPr>
          <a:xfrm>
            <a:off x="7030516" y="1179240"/>
            <a:ext cx="3524409" cy="2771564"/>
          </a:xfrm>
          <a:prstGeom prst="rect">
            <a:avLst/>
          </a:prstGeom>
        </p:spPr>
      </p:pic>
      <p:sp>
        <p:nvSpPr>
          <p:cNvPr id="5" name="Rectangle 4">
            <a:extLst>
              <a:ext uri="{FF2B5EF4-FFF2-40B4-BE49-F238E27FC236}">
                <a16:creationId xmlns:a16="http://schemas.microsoft.com/office/drawing/2014/main" id="{4727524D-8AF6-496C-9A92-6F08226E5D8A}"/>
              </a:ext>
            </a:extLst>
          </p:cNvPr>
          <p:cNvSpPr/>
          <p:nvPr/>
        </p:nvSpPr>
        <p:spPr>
          <a:xfrm>
            <a:off x="7102524" y="3068960"/>
            <a:ext cx="3622477" cy="1723549"/>
          </a:xfrm>
          <a:prstGeom prst="rect">
            <a:avLst/>
          </a:prstGeom>
        </p:spPr>
        <p:txBody>
          <a:bodyPr wrap="square">
            <a:spAutoFit/>
          </a:bodyPr>
          <a:lstStyle/>
          <a:p>
            <a:endParaRPr lang="en-TT" sz="3200" dirty="0">
              <a:solidFill>
                <a:srgbClr val="000000"/>
              </a:solidFill>
              <a:latin typeface="KUTSE R+ Gill Sans"/>
            </a:endParaRPr>
          </a:p>
          <a:p>
            <a:endParaRPr lang="en-TT" sz="3200" dirty="0">
              <a:latin typeface="KUTSE R+ Gill Sans"/>
            </a:endParaRPr>
          </a:p>
          <a:p>
            <a:r>
              <a:rPr lang="en-TT" sz="1400" b="1" dirty="0">
                <a:solidFill>
                  <a:schemeClr val="accent2"/>
                </a:solidFill>
                <a:latin typeface="Palatino Linotype" panose="02040502050505030304" pitchFamily="18" charset="0"/>
              </a:rPr>
              <a:t>An over ground endoscope fitted to the bridle allows examination of the throat area while the patient moves at speed .</a:t>
            </a:r>
            <a:endParaRPr lang="en-TT" sz="1400" dirty="0">
              <a:solidFill>
                <a:schemeClr val="accent2"/>
              </a:solidFill>
              <a:latin typeface="Palatino Linotype" panose="02040502050505030304" pitchFamily="18" charset="0"/>
            </a:endParaRPr>
          </a:p>
        </p:txBody>
      </p:sp>
    </p:spTree>
    <p:extLst>
      <p:ext uri="{BB962C8B-B14F-4D97-AF65-F5344CB8AC3E}">
        <p14:creationId xmlns:p14="http://schemas.microsoft.com/office/powerpoint/2010/main" val="27285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5267B-98AF-4E46-B58A-F2BF77E19430}"/>
              </a:ext>
            </a:extLst>
          </p:cNvPr>
          <p:cNvSpPr>
            <a:spLocks noGrp="1"/>
          </p:cNvSpPr>
          <p:nvPr>
            <p:ph idx="1"/>
          </p:nvPr>
        </p:nvSpPr>
        <p:spPr>
          <a:xfrm>
            <a:off x="909836" y="1772816"/>
            <a:ext cx="5472608" cy="5371864"/>
          </a:xfrm>
        </p:spPr>
        <p:txBody>
          <a:bodyPr/>
          <a:lstStyle/>
          <a:p>
            <a:r>
              <a:rPr lang="en-TT" dirty="0"/>
              <a:t>Even then this condition can be difficult to replicate as the pressures of the racing environment are often hard to recreate on a standard exercising gallop. </a:t>
            </a:r>
          </a:p>
          <a:p>
            <a:r>
              <a:rPr lang="en-TT" dirty="0"/>
              <a:t>If the soft palate displaces during exercise and is not immediately replaced then a diagnosis of dorsal displacement of the soft palate can be made and steps aimed towards treatment can begin.</a:t>
            </a:r>
          </a:p>
          <a:p>
            <a:endParaRPr lang="en-TT" dirty="0"/>
          </a:p>
        </p:txBody>
      </p:sp>
      <p:pic>
        <p:nvPicPr>
          <p:cNvPr id="4" name="Picture 2" descr="Image result for horse on treadmill endoscopy of ddsp">
            <a:extLst>
              <a:ext uri="{FF2B5EF4-FFF2-40B4-BE49-F238E27FC236}">
                <a16:creationId xmlns:a16="http://schemas.microsoft.com/office/drawing/2014/main" id="{A9F6D4B2-70CE-4A9B-A6A0-D769D076F6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6500" y="1484784"/>
            <a:ext cx="3780420"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BE241E-CDC0-487D-AB41-6689E9428159}"/>
              </a:ext>
            </a:extLst>
          </p:cNvPr>
          <p:cNvSpPr/>
          <p:nvPr/>
        </p:nvSpPr>
        <p:spPr>
          <a:xfrm>
            <a:off x="6742484" y="4869160"/>
            <a:ext cx="4392488" cy="307777"/>
          </a:xfrm>
          <a:prstGeom prst="rect">
            <a:avLst/>
          </a:prstGeom>
        </p:spPr>
        <p:txBody>
          <a:bodyPr wrap="square">
            <a:spAutoFit/>
          </a:bodyPr>
          <a:lstStyle/>
          <a:p>
            <a:r>
              <a:rPr lang="en-TT" sz="1400" u="sng" dirty="0">
                <a:hlinkClick r:id="rId3"/>
              </a:rPr>
              <a:t>https://www.youtube.com/watch?v=xE3LZ-_7dV0</a:t>
            </a:r>
            <a:endParaRPr lang="en-TT" sz="1400" dirty="0"/>
          </a:p>
        </p:txBody>
      </p:sp>
    </p:spTree>
    <p:extLst>
      <p:ext uri="{BB962C8B-B14F-4D97-AF65-F5344CB8AC3E}">
        <p14:creationId xmlns:p14="http://schemas.microsoft.com/office/powerpoint/2010/main" val="1372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FE43-7E2D-4630-8540-D4C3680129FD}"/>
              </a:ext>
            </a:extLst>
          </p:cNvPr>
          <p:cNvSpPr>
            <a:spLocks noGrp="1"/>
          </p:cNvSpPr>
          <p:nvPr>
            <p:ph type="title"/>
          </p:nvPr>
        </p:nvSpPr>
        <p:spPr/>
        <p:txBody>
          <a:bodyPr/>
          <a:lstStyle/>
          <a:p>
            <a:pPr algn="r"/>
            <a:r>
              <a:rPr lang="en-TT" b="1" dirty="0">
                <a:solidFill>
                  <a:schemeClr val="accent2"/>
                </a:solidFill>
              </a:rPr>
              <a:t>Medical and conservative management</a:t>
            </a:r>
          </a:p>
        </p:txBody>
      </p:sp>
      <p:sp>
        <p:nvSpPr>
          <p:cNvPr id="3" name="Content Placeholder 2">
            <a:extLst>
              <a:ext uri="{FF2B5EF4-FFF2-40B4-BE49-F238E27FC236}">
                <a16:creationId xmlns:a16="http://schemas.microsoft.com/office/drawing/2014/main" id="{69F8B187-B4EF-4EC7-B15A-91EF1994EAAB}"/>
              </a:ext>
            </a:extLst>
          </p:cNvPr>
          <p:cNvSpPr>
            <a:spLocks noGrp="1"/>
          </p:cNvSpPr>
          <p:nvPr>
            <p:ph idx="1"/>
          </p:nvPr>
        </p:nvSpPr>
        <p:spPr>
          <a:xfrm>
            <a:off x="837828" y="2132856"/>
            <a:ext cx="6685384" cy="4407024"/>
          </a:xfrm>
        </p:spPr>
        <p:txBody>
          <a:bodyPr/>
          <a:lstStyle/>
          <a:p>
            <a:r>
              <a:rPr lang="en-TT" dirty="0"/>
              <a:t>Initial treatment for intermittent DDSP often involves equipment changes and a conservative approach.</a:t>
            </a:r>
          </a:p>
          <a:p>
            <a:r>
              <a:rPr lang="en-TT" dirty="0"/>
              <a:t>Tack such as a figure-8 noseband, tongue-tie, W or Z bit, spoon bit, “serena song” bit that help keep the tongue in place are often used to prevent a horse from displacing his soft palate during exercise.</a:t>
            </a:r>
          </a:p>
          <a:p>
            <a:r>
              <a:rPr lang="en-TT" dirty="0"/>
              <a:t>Also, since DDSP has been associated with inflammatory conditions of the upper airway, treatment with anti-inflammatory agents along with 6 weeks of rest is often successful in cases of intermittent DDSP.</a:t>
            </a:r>
          </a:p>
        </p:txBody>
      </p:sp>
      <p:pic>
        <p:nvPicPr>
          <p:cNvPr id="10246" name="Picture 6" descr="Image result for tongue tie horse">
            <a:extLst>
              <a:ext uri="{FF2B5EF4-FFF2-40B4-BE49-F238E27FC236}">
                <a16:creationId xmlns:a16="http://schemas.microsoft.com/office/drawing/2014/main" id="{98BDF345-F817-406D-B2C1-38D5AD444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596" y="1988840"/>
            <a:ext cx="3080371"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26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B07F-7B31-4037-A880-EDB9B27FE371}"/>
              </a:ext>
            </a:extLst>
          </p:cNvPr>
          <p:cNvSpPr>
            <a:spLocks noGrp="1"/>
          </p:cNvSpPr>
          <p:nvPr>
            <p:ph type="title"/>
          </p:nvPr>
        </p:nvSpPr>
        <p:spPr/>
        <p:txBody>
          <a:bodyPr/>
          <a:lstStyle/>
          <a:p>
            <a:pPr algn="r"/>
            <a:r>
              <a:rPr lang="en-TT" b="1" dirty="0">
                <a:solidFill>
                  <a:schemeClr val="accent2"/>
                </a:solidFill>
              </a:rPr>
              <a:t>Surgical treatments</a:t>
            </a:r>
          </a:p>
        </p:txBody>
      </p:sp>
      <p:sp>
        <p:nvSpPr>
          <p:cNvPr id="3" name="Content Placeholder 2">
            <a:extLst>
              <a:ext uri="{FF2B5EF4-FFF2-40B4-BE49-F238E27FC236}">
                <a16:creationId xmlns:a16="http://schemas.microsoft.com/office/drawing/2014/main" id="{A42C71C9-0D8D-4237-9314-54D6BDA115B5}"/>
              </a:ext>
            </a:extLst>
          </p:cNvPr>
          <p:cNvSpPr>
            <a:spLocks noGrp="1"/>
          </p:cNvSpPr>
          <p:nvPr>
            <p:ph idx="1"/>
          </p:nvPr>
        </p:nvSpPr>
        <p:spPr/>
        <p:txBody>
          <a:bodyPr/>
          <a:lstStyle/>
          <a:p>
            <a:r>
              <a:rPr lang="en-TT" dirty="0"/>
              <a:t>These include:</a:t>
            </a:r>
          </a:p>
          <a:p>
            <a:pPr lvl="1"/>
            <a:r>
              <a:rPr lang="en-TT" dirty="0"/>
              <a:t>Myectomy of the sternohyoid and sternothyroid muscles </a:t>
            </a:r>
          </a:p>
          <a:p>
            <a:pPr lvl="1"/>
            <a:r>
              <a:rPr lang="en-TT" dirty="0"/>
              <a:t>pharyngoplasty</a:t>
            </a:r>
          </a:p>
          <a:p>
            <a:pPr lvl="1"/>
            <a:r>
              <a:rPr lang="en-TT" dirty="0"/>
              <a:t>Staphylectomy</a:t>
            </a:r>
          </a:p>
          <a:p>
            <a:pPr lvl="1"/>
            <a:r>
              <a:rPr lang="en-TT" dirty="0"/>
              <a:t>Combined Staphylectomy &amp; myectomy</a:t>
            </a:r>
          </a:p>
          <a:p>
            <a:pPr lvl="1"/>
            <a:r>
              <a:rPr lang="en-TT" dirty="0"/>
              <a:t>Palate cautery</a:t>
            </a:r>
          </a:p>
          <a:p>
            <a:pPr lvl="1"/>
            <a:r>
              <a:rPr lang="en-TT" dirty="0"/>
              <a:t>Epiglottic augmentation with polytetrafluoroethylene paste</a:t>
            </a:r>
          </a:p>
          <a:p>
            <a:pPr lvl="1"/>
            <a:r>
              <a:rPr lang="en-TT" u="sng" dirty="0"/>
              <a:t>Laryngeal tie forward aka Laryngohyoid reduction</a:t>
            </a:r>
          </a:p>
        </p:txBody>
      </p:sp>
    </p:spTree>
    <p:extLst>
      <p:ext uri="{BB962C8B-B14F-4D97-AF65-F5344CB8AC3E}">
        <p14:creationId xmlns:p14="http://schemas.microsoft.com/office/powerpoint/2010/main" val="38627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6BB1-8D17-462D-8333-0298D67D1B91}"/>
              </a:ext>
            </a:extLst>
          </p:cNvPr>
          <p:cNvSpPr>
            <a:spLocks noGrp="1"/>
          </p:cNvSpPr>
          <p:nvPr>
            <p:ph type="title"/>
          </p:nvPr>
        </p:nvSpPr>
        <p:spPr/>
        <p:txBody>
          <a:bodyPr/>
          <a:lstStyle/>
          <a:p>
            <a:pPr algn="r"/>
            <a:br>
              <a:rPr lang="en-TT" u="sng" dirty="0"/>
            </a:br>
            <a:r>
              <a:rPr lang="en-TT" b="1" dirty="0">
                <a:solidFill>
                  <a:schemeClr val="accent2"/>
                </a:solidFill>
              </a:rPr>
              <a:t>Laryngeal tie forward</a:t>
            </a:r>
          </a:p>
        </p:txBody>
      </p:sp>
      <p:sp>
        <p:nvSpPr>
          <p:cNvPr id="3" name="Content Placeholder 2">
            <a:extLst>
              <a:ext uri="{FF2B5EF4-FFF2-40B4-BE49-F238E27FC236}">
                <a16:creationId xmlns:a16="http://schemas.microsoft.com/office/drawing/2014/main" id="{6166425C-6036-4081-88E8-907227A8ABCF}"/>
              </a:ext>
            </a:extLst>
          </p:cNvPr>
          <p:cNvSpPr>
            <a:spLocks noGrp="1"/>
          </p:cNvSpPr>
          <p:nvPr>
            <p:ph idx="1"/>
          </p:nvPr>
        </p:nvSpPr>
        <p:spPr/>
        <p:txBody>
          <a:bodyPr>
            <a:normAutofit lnSpcReduction="10000"/>
          </a:bodyPr>
          <a:lstStyle/>
          <a:p>
            <a:r>
              <a:rPr lang="en-TT" dirty="0"/>
              <a:t>It is now the most widely accepted surgical treatment for confirmed DDSP.  This involves permanently fixing the larynx forward by means of two sutures placed either side of the larynx tied to the more rostrally positioned basihyoid bone.</a:t>
            </a:r>
          </a:p>
          <a:p>
            <a:r>
              <a:rPr lang="en-TT" dirty="0"/>
              <a:t> The distance between the epiglottis and the opening of the larynx is reduced thereby making it harder for the soft palate to displace on top of the epiglottis. </a:t>
            </a:r>
          </a:p>
          <a:p>
            <a:r>
              <a:rPr lang="en-TT" dirty="0"/>
              <a:t>Procedures that help to increase the seal between the soft palate and epiglottis have orientated around either advancing the larynx forward, thereby pulling the epiglottis closer to the edge of the soft palate or preventing the caudal pull of the larynx by transection of two muscle groups (sternothyroid and sternohyoid that attach to the thyroid cartilage at the back of the larynx. </a:t>
            </a:r>
          </a:p>
          <a:p>
            <a:r>
              <a:rPr lang="en-TT" dirty="0"/>
              <a:t>Some surgeons like to combine this procedure with a Staphylectomy in which a small portion of the free border of the soft palate is surgically removed. </a:t>
            </a:r>
          </a:p>
          <a:p>
            <a:r>
              <a:rPr lang="en-TT" dirty="0"/>
              <a:t>This can also be done as a separate procedure by transendoscopic laser.</a:t>
            </a:r>
          </a:p>
        </p:txBody>
      </p:sp>
    </p:spTree>
    <p:extLst>
      <p:ext uri="{BB962C8B-B14F-4D97-AF65-F5344CB8AC3E}">
        <p14:creationId xmlns:p14="http://schemas.microsoft.com/office/powerpoint/2010/main" val="166980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85900" y="404664"/>
            <a:ext cx="9684568" cy="1143000"/>
          </a:xfrm>
        </p:spPr>
        <p:txBody>
          <a:bodyPr/>
          <a:lstStyle/>
          <a:p>
            <a:pPr algn="r"/>
            <a:r>
              <a:rPr lang="en-US" b="1" u="sng" dirty="0">
                <a:solidFill>
                  <a:schemeClr val="accent2"/>
                </a:solidFill>
              </a:rPr>
              <a:t>Dorsal displacement of the soft palate (DDSP)</a:t>
            </a:r>
          </a:p>
        </p:txBody>
      </p:sp>
      <p:sp>
        <p:nvSpPr>
          <p:cNvPr id="14" name="Content Placeholder 13"/>
          <p:cNvSpPr>
            <a:spLocks noGrp="1"/>
          </p:cNvSpPr>
          <p:nvPr>
            <p:ph idx="1"/>
          </p:nvPr>
        </p:nvSpPr>
        <p:spPr>
          <a:xfrm>
            <a:off x="1161356" y="2204864"/>
            <a:ext cx="9505056" cy="4191000"/>
          </a:xfrm>
        </p:spPr>
        <p:txBody>
          <a:bodyPr>
            <a:normAutofit/>
          </a:bodyPr>
          <a:lstStyle/>
          <a:p>
            <a:pPr lvl="0" algn="just"/>
            <a:r>
              <a:rPr lang="en-TT" dirty="0"/>
              <a:t>Dorsal displacement of the soft palate is a disorder of the upper airway in horses. It is one of the most common upper airway obstructions, and it causes poor performance and abnormal noise while exercising. It's usually a disease of racehorses, for which it is often a performance-limiting problem. </a:t>
            </a:r>
          </a:p>
          <a:p>
            <a:pPr lvl="0" algn="just"/>
            <a:r>
              <a:rPr lang="en-TT" dirty="0"/>
              <a:t>Over the years, a number of treatments have been developed for this condition; however, none are universally successful, mostly because we do not as yet fully understand the exact cause(s) of this disorder. But before we can further discuss this abnormality, you first need to understand what is normal for the equine upper airway.</a:t>
            </a: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336D-377B-40C8-A9C2-B29E11EDC70C}"/>
              </a:ext>
            </a:extLst>
          </p:cNvPr>
          <p:cNvSpPr>
            <a:spLocks noGrp="1"/>
          </p:cNvSpPr>
          <p:nvPr>
            <p:ph type="title"/>
          </p:nvPr>
        </p:nvSpPr>
        <p:spPr/>
        <p:txBody>
          <a:bodyPr/>
          <a:lstStyle/>
          <a:p>
            <a:pPr algn="r"/>
            <a:r>
              <a:rPr lang="en-TT" b="1" dirty="0">
                <a:solidFill>
                  <a:schemeClr val="accent2"/>
                </a:solidFill>
              </a:rPr>
              <a:t>Normal upper airway anatomy</a:t>
            </a:r>
          </a:p>
        </p:txBody>
      </p:sp>
      <p:sp>
        <p:nvSpPr>
          <p:cNvPr id="3" name="Content Placeholder 2">
            <a:extLst>
              <a:ext uri="{FF2B5EF4-FFF2-40B4-BE49-F238E27FC236}">
                <a16:creationId xmlns:a16="http://schemas.microsoft.com/office/drawing/2014/main" id="{64484361-35E7-4AC0-88A9-8ACA885C6FCF}"/>
              </a:ext>
            </a:extLst>
          </p:cNvPr>
          <p:cNvSpPr>
            <a:spLocks noGrp="1"/>
          </p:cNvSpPr>
          <p:nvPr>
            <p:ph idx="1"/>
          </p:nvPr>
        </p:nvSpPr>
        <p:spPr/>
        <p:txBody>
          <a:bodyPr/>
          <a:lstStyle/>
          <a:p>
            <a:pPr algn="just"/>
            <a:r>
              <a:rPr lang="en-TT" dirty="0"/>
              <a:t>The nasopharynx is one part of the pharynx, which is divided into the nasopharynx and oropharynx.</a:t>
            </a:r>
          </a:p>
          <a:p>
            <a:pPr algn="just"/>
            <a:r>
              <a:rPr lang="en-TT" dirty="0"/>
              <a:t>The nasopharynx is that section of the horse's head that lies caudal to (behind) the nasal passages and is rostral to (in front of) the larynx (voice box).</a:t>
            </a:r>
          </a:p>
          <a:p>
            <a:pPr algn="just"/>
            <a:r>
              <a:rPr lang="en-TT" dirty="0"/>
              <a:t>The nasal passages sit directly above the oral cavity and hard palate. The nasopharynx is composed mostly of muscle tissue, while the soft palate is a direct extension of the hard palate and forms the floor of the nasopharynx. </a:t>
            </a:r>
          </a:p>
          <a:p>
            <a:pPr algn="just"/>
            <a:r>
              <a:rPr lang="en-TT" dirty="0"/>
              <a:t>This is the partition between the mouth and the nasal cavity. The back edge of the soft palate (caudal free edge) is only attached on the sides of the nasopharynx, but extends back to connect with the larynx.</a:t>
            </a:r>
          </a:p>
        </p:txBody>
      </p:sp>
    </p:spTree>
    <p:extLst>
      <p:ext uri="{BB962C8B-B14F-4D97-AF65-F5344CB8AC3E}">
        <p14:creationId xmlns:p14="http://schemas.microsoft.com/office/powerpoint/2010/main" val="15820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horse respiratory tract">
            <a:extLst>
              <a:ext uri="{FF2B5EF4-FFF2-40B4-BE49-F238E27FC236}">
                <a16:creationId xmlns:a16="http://schemas.microsoft.com/office/drawing/2014/main" id="{FA0E39D0-16A0-4B3B-98E0-329D1BAB3E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309" y="980728"/>
            <a:ext cx="4773587" cy="42060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D996E91-375C-4621-8E8B-B7E5EB38A1CE}"/>
              </a:ext>
            </a:extLst>
          </p:cNvPr>
          <p:cNvSpPr/>
          <p:nvPr/>
        </p:nvSpPr>
        <p:spPr>
          <a:xfrm>
            <a:off x="1485899" y="5312238"/>
            <a:ext cx="3932584" cy="646331"/>
          </a:xfrm>
          <a:prstGeom prst="rect">
            <a:avLst/>
          </a:prstGeom>
        </p:spPr>
        <p:txBody>
          <a:bodyPr wrap="square">
            <a:spAutoFit/>
          </a:bodyPr>
          <a:lstStyle/>
          <a:p>
            <a:r>
              <a:rPr lang="en-TT" dirty="0">
                <a:solidFill>
                  <a:schemeClr val="accent2"/>
                </a:solidFill>
                <a:latin typeface="Tahoma" panose="020B0604030504040204" pitchFamily="34" charset="0"/>
              </a:rPr>
              <a:t>Sagittal section through the head, left of the median plane</a:t>
            </a:r>
            <a:endParaRPr lang="en-TT" dirty="0">
              <a:solidFill>
                <a:schemeClr val="accent2"/>
              </a:solidFill>
            </a:endParaRPr>
          </a:p>
        </p:txBody>
      </p:sp>
      <p:pic>
        <p:nvPicPr>
          <p:cNvPr id="12294" name="Picture 6" descr="Related image">
            <a:extLst>
              <a:ext uri="{FF2B5EF4-FFF2-40B4-BE49-F238E27FC236}">
                <a16:creationId xmlns:a16="http://schemas.microsoft.com/office/drawing/2014/main" id="{999D7E98-83AE-4FDD-8D97-369B0A28E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60" y="978366"/>
            <a:ext cx="4248472" cy="4178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1EDDCD4-A6E5-4536-8D3A-D258D7FB726C}"/>
              </a:ext>
            </a:extLst>
          </p:cNvPr>
          <p:cNvSpPr/>
          <p:nvPr/>
        </p:nvSpPr>
        <p:spPr>
          <a:xfrm>
            <a:off x="7102524" y="5309541"/>
            <a:ext cx="3388656" cy="646331"/>
          </a:xfrm>
          <a:prstGeom prst="rect">
            <a:avLst/>
          </a:prstGeom>
        </p:spPr>
        <p:txBody>
          <a:bodyPr wrap="square">
            <a:spAutoFit/>
          </a:bodyPr>
          <a:lstStyle/>
          <a:p>
            <a:r>
              <a:rPr lang="en-TT" dirty="0">
                <a:solidFill>
                  <a:schemeClr val="accent2"/>
                </a:solidFill>
                <a:latin typeface="Tahoma" panose="020B0604030504040204" pitchFamily="34" charset="0"/>
              </a:rPr>
              <a:t>Sagittal section through the head, medial surface.</a:t>
            </a:r>
            <a:endParaRPr lang="en-TT" dirty="0">
              <a:solidFill>
                <a:schemeClr val="accent2"/>
              </a:solidFill>
            </a:endParaRPr>
          </a:p>
        </p:txBody>
      </p:sp>
    </p:spTree>
    <p:extLst>
      <p:ext uri="{BB962C8B-B14F-4D97-AF65-F5344CB8AC3E}">
        <p14:creationId xmlns:p14="http://schemas.microsoft.com/office/powerpoint/2010/main" val="197129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38540-EE34-4817-993D-7696BBAF6C31}"/>
              </a:ext>
            </a:extLst>
          </p:cNvPr>
          <p:cNvSpPr>
            <a:spLocks noGrp="1"/>
          </p:cNvSpPr>
          <p:nvPr>
            <p:ph idx="1"/>
          </p:nvPr>
        </p:nvSpPr>
        <p:spPr>
          <a:xfrm>
            <a:off x="909836" y="1052736"/>
            <a:ext cx="5256584" cy="5040560"/>
          </a:xfrm>
        </p:spPr>
        <p:txBody>
          <a:bodyPr>
            <a:normAutofit fontScale="85000" lnSpcReduction="10000"/>
          </a:bodyPr>
          <a:lstStyle/>
          <a:p>
            <a:pPr algn="just"/>
            <a:r>
              <a:rPr lang="en-TT" dirty="0"/>
              <a:t>The larynx is essentially a conduit between the pharynx and the trachea (windpipe) of the horse. It is composed of cartilage and muscle tissue. The most easily recognizable structures of the larynx are the epiglottis and the arytenoid cartilages. </a:t>
            </a:r>
          </a:p>
          <a:p>
            <a:pPr algn="just"/>
            <a:r>
              <a:rPr lang="en-TT" dirty="0"/>
              <a:t>The epiglottis is a triangular-shaped structure with smooth, scalloped edges and normally lies just above the soft palate. The arytenoid cartilages, often called the "flappers," are paired structures that lie above the epiglottis and form the opening to the trachea. </a:t>
            </a:r>
          </a:p>
          <a:p>
            <a:pPr lvl="0" algn="just"/>
            <a:r>
              <a:rPr lang="en-TT" dirty="0"/>
              <a:t>For DDSP we will focus on the soft palate and its functions. The soft palate is an extension of the hard palate that divides the oral cavity and the nasal cavity. It forms the caudal ventral border free border of the opening in the nasopharynx called the ostium intrapharyngium.</a:t>
            </a:r>
          </a:p>
          <a:p>
            <a:pPr lvl="0" algn="just"/>
            <a:r>
              <a:rPr lang="en-TT" dirty="0"/>
              <a:t>This circular opening seals with the base of the epiglottis, tightly around the larynx to maintain a smooth laryngopalatal seal during respiration.</a:t>
            </a:r>
          </a:p>
          <a:p>
            <a:pPr algn="just"/>
            <a:endParaRPr lang="en-TT" dirty="0"/>
          </a:p>
        </p:txBody>
      </p:sp>
      <p:pic>
        <p:nvPicPr>
          <p:cNvPr id="14338" name="Picture 2" descr="Related image">
            <a:extLst>
              <a:ext uri="{FF2B5EF4-FFF2-40B4-BE49-F238E27FC236}">
                <a16:creationId xmlns:a16="http://schemas.microsoft.com/office/drawing/2014/main" id="{150657FA-1A01-4918-AE97-83E6AC6EA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836712"/>
            <a:ext cx="363254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902B4-4993-4EFC-BBF1-DD7D2DC8AF2F}"/>
              </a:ext>
            </a:extLst>
          </p:cNvPr>
          <p:cNvSpPr>
            <a:spLocks noGrp="1"/>
          </p:cNvSpPr>
          <p:nvPr>
            <p:ph idx="1"/>
          </p:nvPr>
        </p:nvSpPr>
        <p:spPr>
          <a:xfrm>
            <a:off x="1281218" y="1563943"/>
            <a:ext cx="4741168" cy="3832448"/>
          </a:xfrm>
        </p:spPr>
        <p:txBody>
          <a:bodyPr>
            <a:normAutofit lnSpcReduction="10000"/>
          </a:bodyPr>
          <a:lstStyle/>
          <a:p>
            <a:r>
              <a:rPr lang="en-TT" dirty="0"/>
              <a:t>In the diagram on the right illustrates the soft palate, epiglottis and their relationship with the airway.</a:t>
            </a:r>
          </a:p>
          <a:p>
            <a:r>
              <a:rPr lang="en-TT" dirty="0"/>
              <a:t>During exercise the soft palate moves down and the airway opens up to maximise the amount of room for air to pass into the lungs.</a:t>
            </a:r>
          </a:p>
          <a:p>
            <a:r>
              <a:rPr lang="en-TT" dirty="0"/>
              <a:t>Importantly the epiglottis sits firmly on top of the soft palate maintaining that seal between the oral and nasal cavities and allowing the horse to breathe entirely through its nose.</a:t>
            </a:r>
          </a:p>
        </p:txBody>
      </p:sp>
      <p:pic>
        <p:nvPicPr>
          <p:cNvPr id="5" name="Picture 2" descr="https://www.acvs.org/sites/default/files/images/Health-Conditions/Large%20Animal/Figure%201a_Dorsal%20Displacement.jpg">
            <a:extLst>
              <a:ext uri="{FF2B5EF4-FFF2-40B4-BE49-F238E27FC236}">
                <a16:creationId xmlns:a16="http://schemas.microsoft.com/office/drawing/2014/main" id="{66C55810-496D-4B58-8273-F3F9F773B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60" y="1099085"/>
            <a:ext cx="3510136" cy="41764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64515FD-48CC-4730-9DDB-1C803A8C9D65}"/>
              </a:ext>
            </a:extLst>
          </p:cNvPr>
          <p:cNvSpPr/>
          <p:nvPr/>
        </p:nvSpPr>
        <p:spPr>
          <a:xfrm>
            <a:off x="6022386" y="5517232"/>
            <a:ext cx="5109885" cy="388696"/>
          </a:xfrm>
          <a:prstGeom prst="rect">
            <a:avLst/>
          </a:prstGeom>
        </p:spPr>
        <p:txBody>
          <a:bodyPr wrap="square">
            <a:spAutoFit/>
          </a:bodyPr>
          <a:lstStyle/>
          <a:p>
            <a:pPr>
              <a:lnSpc>
                <a:spcPct val="107000"/>
              </a:lnSpc>
              <a:spcAft>
                <a:spcPts val="800"/>
              </a:spcAft>
            </a:pPr>
            <a:r>
              <a:rPr lang="en-TT" dirty="0">
                <a:solidFill>
                  <a:schemeClr val="accent2"/>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https://www.youtube.com/watch?v=x5Z9DyI0Qjk</a:t>
            </a:r>
            <a:endParaRPr lang="en-TT"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52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BD94-6A97-4230-B144-D11F8D1E91F1}"/>
              </a:ext>
            </a:extLst>
          </p:cNvPr>
          <p:cNvSpPr>
            <a:spLocks noGrp="1"/>
          </p:cNvSpPr>
          <p:nvPr>
            <p:ph type="title"/>
          </p:nvPr>
        </p:nvSpPr>
        <p:spPr/>
        <p:txBody>
          <a:bodyPr/>
          <a:lstStyle/>
          <a:p>
            <a:pPr algn="r"/>
            <a:r>
              <a:rPr lang="en-TT" b="1" dirty="0">
                <a:solidFill>
                  <a:schemeClr val="accent2"/>
                </a:solidFill>
              </a:rPr>
              <a:t>How DDSP occurs</a:t>
            </a:r>
          </a:p>
        </p:txBody>
      </p:sp>
      <p:sp>
        <p:nvSpPr>
          <p:cNvPr id="3" name="Content Placeholder 2">
            <a:extLst>
              <a:ext uri="{FF2B5EF4-FFF2-40B4-BE49-F238E27FC236}">
                <a16:creationId xmlns:a16="http://schemas.microsoft.com/office/drawing/2014/main" id="{067E0C02-52AE-4BD2-A62E-C9E5C8AA7C62}"/>
              </a:ext>
            </a:extLst>
          </p:cNvPr>
          <p:cNvSpPr>
            <a:spLocks noGrp="1"/>
          </p:cNvSpPr>
          <p:nvPr>
            <p:ph idx="1"/>
          </p:nvPr>
        </p:nvSpPr>
        <p:spPr>
          <a:xfrm>
            <a:off x="1065212" y="1676400"/>
            <a:ext cx="9601200" cy="4191000"/>
          </a:xfrm>
        </p:spPr>
        <p:txBody>
          <a:bodyPr>
            <a:normAutofit lnSpcReduction="10000"/>
          </a:bodyPr>
          <a:lstStyle/>
          <a:p>
            <a:endParaRPr lang="en-TT" dirty="0"/>
          </a:p>
          <a:p>
            <a:r>
              <a:rPr lang="en-TT" dirty="0"/>
              <a:t>Factors that produce an elevation of the soft palate or retraction of the larynx disrupt the seal of the result in laryngopalatal dislocation and dorsal displacement of the soft palate.</a:t>
            </a:r>
          </a:p>
          <a:p>
            <a:r>
              <a:rPr lang="en-TT" dirty="0"/>
              <a:t>Retraction of the tongue causes caudal displacement of the larynx and pushes the soft palate up.</a:t>
            </a:r>
          </a:p>
          <a:p>
            <a:r>
              <a:rPr lang="en-TT" dirty="0"/>
              <a:t>Vigorous contraction of the sternothyrohyoideus and omohyoideus muscles during inspiration can result in caudal retraction of the larynx.</a:t>
            </a:r>
          </a:p>
          <a:p>
            <a:r>
              <a:rPr lang="en-TT" dirty="0"/>
              <a:t>The soft palate is may be drawn dorsally by negative pharyngeal pressure during inspiration or by open mouth breathing, swallowing or coughing during exercise.</a:t>
            </a:r>
          </a:p>
          <a:p>
            <a:r>
              <a:rPr lang="en-TT" dirty="0"/>
              <a:t>Flexion of the head causes relaxation and narrowing of the nasopharynx, which impedes air flow and increases negative pharyngeal pressures.</a:t>
            </a:r>
          </a:p>
          <a:p>
            <a:endParaRPr lang="en-TT" dirty="0"/>
          </a:p>
        </p:txBody>
      </p:sp>
      <p:sp>
        <p:nvSpPr>
          <p:cNvPr id="4" name="Rectangle 3">
            <a:extLst>
              <a:ext uri="{FF2B5EF4-FFF2-40B4-BE49-F238E27FC236}">
                <a16:creationId xmlns:a16="http://schemas.microsoft.com/office/drawing/2014/main" id="{606F892B-5369-4982-A733-448293A7394A}"/>
              </a:ext>
            </a:extLst>
          </p:cNvPr>
          <p:cNvSpPr/>
          <p:nvPr/>
        </p:nvSpPr>
        <p:spPr>
          <a:xfrm>
            <a:off x="1485900" y="1676400"/>
            <a:ext cx="4824536" cy="307777"/>
          </a:xfrm>
          <a:prstGeom prst="rect">
            <a:avLst/>
          </a:prstGeom>
        </p:spPr>
        <p:txBody>
          <a:bodyPr wrap="square">
            <a:spAutoFit/>
          </a:bodyPr>
          <a:lstStyle/>
          <a:p>
            <a:r>
              <a:rPr lang="en-TT"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https://www.youtube.com/watch?v=R84t5wq7bvw</a:t>
            </a:r>
            <a:endParaRPr lang="en-TT" sz="1400" dirty="0"/>
          </a:p>
        </p:txBody>
      </p:sp>
    </p:spTree>
    <p:extLst>
      <p:ext uri="{BB962C8B-B14F-4D97-AF65-F5344CB8AC3E}">
        <p14:creationId xmlns:p14="http://schemas.microsoft.com/office/powerpoint/2010/main" val="297184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CD9A9-BBBC-4A30-B1D2-56D3186CEE89}"/>
              </a:ext>
            </a:extLst>
          </p:cNvPr>
          <p:cNvSpPr>
            <a:spLocks noGrp="1"/>
          </p:cNvSpPr>
          <p:nvPr>
            <p:ph idx="1"/>
          </p:nvPr>
        </p:nvSpPr>
        <p:spPr>
          <a:xfrm>
            <a:off x="1125860" y="1340768"/>
            <a:ext cx="5256584" cy="4104456"/>
          </a:xfrm>
        </p:spPr>
        <p:txBody>
          <a:bodyPr/>
          <a:lstStyle/>
          <a:p>
            <a:pPr marL="279082" lvl="1" indent="0">
              <a:buNone/>
            </a:pPr>
            <a:r>
              <a:rPr lang="en-TT" dirty="0"/>
              <a:t>There are two distinct conditions:</a:t>
            </a:r>
            <a:endParaRPr lang="en-TT" dirty="0">
              <a:latin typeface="Calibri" panose="020F0502020204030204" pitchFamily="34" charset="0"/>
              <a:ea typeface="Calibri" panose="020F0502020204030204" pitchFamily="34" charset="0"/>
              <a:cs typeface="Times New Roman" panose="02020603050405020304" pitchFamily="18" charset="0"/>
            </a:endParaRPr>
          </a:p>
          <a:p>
            <a:r>
              <a:rPr lang="en-TT" u="sng" dirty="0"/>
              <a:t>Permanent dorsal displacement </a:t>
            </a:r>
            <a:r>
              <a:rPr lang="en-TT" sz="1800" dirty="0"/>
              <a:t>of the soft palate is seen at rest and may be accompanied by dysphagia. </a:t>
            </a:r>
          </a:p>
          <a:p>
            <a:r>
              <a:rPr lang="en-TT" sz="1800" dirty="0"/>
              <a:t>This clinical presentation thus leads to early interference with ventilation during exercise and may be accompanied by lower airway infection in its more severe form.</a:t>
            </a:r>
          </a:p>
          <a:p>
            <a:endParaRPr lang="en-TT" sz="1800" dirty="0"/>
          </a:p>
          <a:p>
            <a:pPr marL="0" indent="0">
              <a:buNone/>
            </a:pPr>
            <a:endParaRPr lang="en-TT" sz="1800" dirty="0"/>
          </a:p>
          <a:p>
            <a:pPr marL="342900" indent="-342900">
              <a:buFont typeface="+mj-lt"/>
              <a:buAutoNum type="arabicPeriod"/>
            </a:pPr>
            <a:endParaRPr lang="en-TT" sz="1800" dirty="0"/>
          </a:p>
        </p:txBody>
      </p:sp>
      <p:sp>
        <p:nvSpPr>
          <p:cNvPr id="4" name="Rectangle 3">
            <a:extLst>
              <a:ext uri="{FF2B5EF4-FFF2-40B4-BE49-F238E27FC236}">
                <a16:creationId xmlns:a16="http://schemas.microsoft.com/office/drawing/2014/main" id="{991C0521-E289-4EE8-9742-FE555007C150}"/>
              </a:ext>
            </a:extLst>
          </p:cNvPr>
          <p:cNvSpPr/>
          <p:nvPr/>
        </p:nvSpPr>
        <p:spPr>
          <a:xfrm rot="10800000" flipV="1">
            <a:off x="5302323" y="4269287"/>
            <a:ext cx="3838501" cy="369332"/>
          </a:xfrm>
          <a:prstGeom prst="rect">
            <a:avLst/>
          </a:prstGeom>
        </p:spPr>
        <p:txBody>
          <a:bodyPr wrap="square">
            <a:spAutoFit/>
          </a:bodyPr>
          <a:lstStyle/>
          <a:p>
            <a:r>
              <a:rPr lang="en-TT" dirty="0">
                <a:solidFill>
                  <a:srgbClr val="666666"/>
                </a:solidFill>
                <a:latin typeface="Arial" panose="020B0604020202020204" pitchFamily="34" charset="0"/>
              </a:rPr>
              <a:t> .</a:t>
            </a:r>
            <a:endParaRPr lang="en-TT" dirty="0"/>
          </a:p>
        </p:txBody>
      </p:sp>
      <p:pic>
        <p:nvPicPr>
          <p:cNvPr id="5124" name="Picture 4" descr="5">
            <a:extLst>
              <a:ext uri="{FF2B5EF4-FFF2-40B4-BE49-F238E27FC236}">
                <a16:creationId xmlns:a16="http://schemas.microsoft.com/office/drawing/2014/main" id="{B85C9A82-79C6-4316-8118-FBCE420A3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495" y="1484784"/>
            <a:ext cx="3744415" cy="27845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936992B-D4EF-49C6-A18C-2FAFA7964D2F}"/>
              </a:ext>
            </a:extLst>
          </p:cNvPr>
          <p:cNvSpPr/>
          <p:nvPr/>
        </p:nvSpPr>
        <p:spPr>
          <a:xfrm>
            <a:off x="7252839" y="4352831"/>
            <a:ext cx="3384375" cy="646331"/>
          </a:xfrm>
          <a:prstGeom prst="rect">
            <a:avLst/>
          </a:prstGeom>
        </p:spPr>
        <p:txBody>
          <a:bodyPr wrap="square">
            <a:spAutoFit/>
          </a:bodyPr>
          <a:lstStyle/>
          <a:p>
            <a:r>
              <a:rPr lang="en-TT" dirty="0">
                <a:solidFill>
                  <a:schemeClr val="accent2"/>
                </a:solidFill>
                <a:latin typeface="Arial" panose="020B0604020202020204" pitchFamily="34" charset="0"/>
              </a:rPr>
              <a:t>Endoscopic view of a dorsally displaced soft palate</a:t>
            </a:r>
            <a:endParaRPr lang="en-TT" dirty="0">
              <a:solidFill>
                <a:schemeClr val="accent2"/>
              </a:solidFill>
            </a:endParaRPr>
          </a:p>
        </p:txBody>
      </p:sp>
    </p:spTree>
    <p:extLst>
      <p:ext uri="{BB962C8B-B14F-4D97-AF65-F5344CB8AC3E}">
        <p14:creationId xmlns:p14="http://schemas.microsoft.com/office/powerpoint/2010/main" val="269453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030DC-4CA7-428A-A6A0-CE4161457794}"/>
              </a:ext>
            </a:extLst>
          </p:cNvPr>
          <p:cNvSpPr>
            <a:spLocks noGrp="1"/>
          </p:cNvSpPr>
          <p:nvPr>
            <p:ph idx="1"/>
          </p:nvPr>
        </p:nvSpPr>
        <p:spPr>
          <a:xfrm>
            <a:off x="909836" y="1052736"/>
            <a:ext cx="5976664" cy="4879714"/>
          </a:xfrm>
        </p:spPr>
        <p:txBody>
          <a:bodyPr/>
          <a:lstStyle/>
          <a:p>
            <a:r>
              <a:rPr lang="en-TT" u="sng" dirty="0"/>
              <a:t>Intermittent dorsal displacement</a:t>
            </a:r>
            <a:r>
              <a:rPr lang="en-TT" dirty="0"/>
              <a:t> of the soft palate occurs during exercise with an abnormal noise that sounds like a rattling, gurgling or snoring in the throat on both inspiration and expiration.</a:t>
            </a:r>
          </a:p>
          <a:p>
            <a:r>
              <a:rPr lang="en-TT" dirty="0"/>
              <a:t> In this clinical presentation, the caudal edge of the soft palate is located dorsal to the epiglottic cartilage, resulting in an obstruction during exhalation as air is being diverted through the oropharynx.</a:t>
            </a:r>
          </a:p>
          <a:p>
            <a:r>
              <a:rPr lang="en-TT" dirty="0"/>
              <a:t> Owners of young racehorses or trotters often indicate that the horse “choked” or “swallowed the tongue” during the race. </a:t>
            </a:r>
          </a:p>
          <a:p>
            <a:pPr marL="279082" lvl="1" indent="0">
              <a:buNone/>
            </a:pPr>
            <a:endParaRPr lang="en-TT" dirty="0"/>
          </a:p>
          <a:p>
            <a:endParaRPr lang="en-TT" dirty="0"/>
          </a:p>
        </p:txBody>
      </p:sp>
      <p:pic>
        <p:nvPicPr>
          <p:cNvPr id="4" name="Picture 2" descr="Image result for trotter horse">
            <a:extLst>
              <a:ext uri="{FF2B5EF4-FFF2-40B4-BE49-F238E27FC236}">
                <a16:creationId xmlns:a16="http://schemas.microsoft.com/office/drawing/2014/main" id="{1A2A2C96-64EF-475C-9947-48F71500E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142" y="908720"/>
            <a:ext cx="2849228" cy="18448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young racehorse">
            <a:extLst>
              <a:ext uri="{FF2B5EF4-FFF2-40B4-BE49-F238E27FC236}">
                <a16:creationId xmlns:a16="http://schemas.microsoft.com/office/drawing/2014/main" id="{D45540F8-2889-47ED-9867-28FAD9592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532" y="3079878"/>
            <a:ext cx="3613020" cy="19851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D2E214A-BDC9-4816-BF2E-64EED1F22002}"/>
              </a:ext>
            </a:extLst>
          </p:cNvPr>
          <p:cNvSpPr/>
          <p:nvPr/>
        </p:nvSpPr>
        <p:spPr>
          <a:xfrm>
            <a:off x="7365583" y="5247391"/>
            <a:ext cx="3421969" cy="281231"/>
          </a:xfrm>
          <a:prstGeom prst="rect">
            <a:avLst/>
          </a:prstGeom>
        </p:spPr>
        <p:txBody>
          <a:bodyPr wrap="square">
            <a:spAutoFit/>
          </a:bodyPr>
          <a:lstStyle/>
          <a:p>
            <a:pPr>
              <a:lnSpc>
                <a:spcPct val="107000"/>
              </a:lnSpc>
              <a:spcAft>
                <a:spcPts val="800"/>
              </a:spcAft>
            </a:pPr>
            <a:r>
              <a:rPr lang="en-TT"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https://www.youtube.com/watch?v=5XHQxsqHuzE</a:t>
            </a:r>
            <a:endParaRPr lang="en-TT"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94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ometric design templat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eometric design slides.potx" id="{F67263A8-1AB1-4C27-90C5-8DFF5AB0A457}" vid="{97C8510C-5076-4DB0-83F7-452F3E0654AF}"/>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Geometric design slides</Template>
  <TotalTime>1292</TotalTime>
  <Words>1137</Words>
  <Application>Microsoft Office PowerPoint</Application>
  <PresentationFormat>Custom</PresentationFormat>
  <Paragraphs>82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KUTSE R+ Gill Sans</vt:lpstr>
      <vt:lpstr>Palatino Linotype</vt:lpstr>
      <vt:lpstr>Tahoma</vt:lpstr>
      <vt:lpstr>Times New Roman</vt:lpstr>
      <vt:lpstr>Geometric design template</vt:lpstr>
      <vt:lpstr>Dorsal displacement of the soft palate </vt:lpstr>
      <vt:lpstr>Dorsal displacement of the soft palate (DDSP)</vt:lpstr>
      <vt:lpstr>Normal upper airway anatomy</vt:lpstr>
      <vt:lpstr>PowerPoint Presentation</vt:lpstr>
      <vt:lpstr>PowerPoint Presentation</vt:lpstr>
      <vt:lpstr>PowerPoint Presentation</vt:lpstr>
      <vt:lpstr>How DDSP occurs</vt:lpstr>
      <vt:lpstr>PowerPoint Presentation</vt:lpstr>
      <vt:lpstr>PowerPoint Presentation</vt:lpstr>
      <vt:lpstr>PowerPoint Presentation</vt:lpstr>
      <vt:lpstr>Diagnosis of Intermittent DDSP</vt:lpstr>
      <vt:lpstr>PowerPoint Presentation</vt:lpstr>
      <vt:lpstr>PowerPoint Presentation</vt:lpstr>
      <vt:lpstr>Medical and conservative management</vt:lpstr>
      <vt:lpstr>Surgical treatments</vt:lpstr>
      <vt:lpstr> Laryngeal tie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Laryngohyoid reduction</dc:title>
  <dc:creator>c m</dc:creator>
  <cp:lastModifiedBy>c m</cp:lastModifiedBy>
  <cp:revision>46</cp:revision>
  <dcterms:created xsi:type="dcterms:W3CDTF">2017-10-27T19:19:22Z</dcterms:created>
  <dcterms:modified xsi:type="dcterms:W3CDTF">2017-10-28T20:48:49Z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