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
  </p:notesMasterIdLst>
  <p:handoutMasterIdLst>
    <p:handoutMasterId r:id="rId8"/>
  </p:handoutMasterIdLst>
  <p:sldIdLst>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11/2/2017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a:t>Click to edit Master title style</a:t>
            </a:r>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A7D7-D560-4C43-B6F2-A7996CE5C9B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2A7D7-D560-4C43-B6F2-A7996CE5C9B9}"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2A7D7-D560-4C43-B6F2-A7996CE5C9B9}"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11/2/2017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NrAPMBxLS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Open castration</a:t>
            </a:r>
          </a:p>
        </p:txBody>
      </p:sp>
      <p:sp>
        <p:nvSpPr>
          <p:cNvPr id="3" name="Subtitle 2"/>
          <p:cNvSpPr>
            <a:spLocks noGrp="1"/>
          </p:cNvSpPr>
          <p:nvPr>
            <p:ph type="subTitle" idx="1"/>
          </p:nvPr>
        </p:nvSpPr>
        <p:spPr/>
        <p:txBody>
          <a:bodyPr/>
          <a:lstStyle/>
          <a:p>
            <a:r>
              <a:rPr lang="en-US" dirty="0"/>
              <a:t>In horses</a:t>
            </a:r>
          </a:p>
        </p:txBody>
      </p:sp>
    </p:spTree>
    <p:extLst>
      <p:ext uri="{BB962C8B-B14F-4D97-AF65-F5344CB8AC3E}">
        <p14:creationId xmlns:p14="http://schemas.microsoft.com/office/powerpoint/2010/main" val="32036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3B4B6CA-48AA-4096-923A-3CDDF3502C25}"/>
              </a:ext>
            </a:extLst>
          </p:cNvPr>
          <p:cNvSpPr>
            <a:spLocks noGrp="1"/>
          </p:cNvSpPr>
          <p:nvPr>
            <p:ph idx="1"/>
          </p:nvPr>
        </p:nvSpPr>
        <p:spPr>
          <a:xfrm>
            <a:off x="1113183" y="596348"/>
            <a:ext cx="9783417" cy="5575852"/>
          </a:xfrm>
        </p:spPr>
        <p:txBody>
          <a:bodyPr>
            <a:normAutofit/>
          </a:bodyPr>
          <a:lstStyle/>
          <a:p>
            <a:pPr algn="just"/>
            <a:r>
              <a:rPr lang="en-TT" dirty="0"/>
              <a:t>Open castration is the most commonly performed method of castration and can be performed either standing, under heavy sedation and local anaesthetic, or under a short general anaesthetic.</a:t>
            </a:r>
          </a:p>
          <a:p>
            <a:pPr algn="just"/>
            <a:r>
              <a:rPr lang="en-TT" dirty="0"/>
              <a:t>Standing castration is only possible in quiet, well handled horses, and is not safe to undertake in small ponies or horses that are difficult to handle. Guddling around between the hind limbs of a colt who is reluctant to give up his manhood can be quite a dangerous job.</a:t>
            </a:r>
          </a:p>
          <a:p>
            <a:pPr algn="just"/>
            <a:r>
              <a:rPr lang="en-TT" dirty="0"/>
              <a:t>Open castration under general anaesthesia is most commonly undertaken in ponies. Although all anaesthetics carry a small risk, this is minimal in healthy horses.</a:t>
            </a:r>
          </a:p>
          <a:p>
            <a:pPr algn="just"/>
            <a:r>
              <a:rPr lang="en-TT" dirty="0"/>
              <a:t>When performing the open technique of castration, the parietal tunic of testis is incised. The ligament of the tail of the epididymis (caudal ligament of the epididymis), which attaches the parietal tunic to the epididymis, is severed or bluntly </a:t>
            </a:r>
            <a:r>
              <a:rPr lang="en-TT" dirty="0" err="1"/>
              <a:t>transected</a:t>
            </a:r>
            <a:r>
              <a:rPr lang="en-TT" dirty="0"/>
              <a:t>.</a:t>
            </a:r>
          </a:p>
          <a:p>
            <a:pPr algn="just"/>
            <a:r>
              <a:rPr lang="en-TT" dirty="0"/>
              <a:t>By transecting the fold of the </a:t>
            </a:r>
            <a:r>
              <a:rPr lang="en-TT" dirty="0" err="1"/>
              <a:t>mesorchium</a:t>
            </a:r>
            <a:r>
              <a:rPr lang="en-TT" dirty="0"/>
              <a:t> and </a:t>
            </a:r>
            <a:r>
              <a:rPr lang="en-TT" dirty="0" err="1"/>
              <a:t>mesofuniculum</a:t>
            </a:r>
            <a:r>
              <a:rPr lang="en-TT" dirty="0"/>
              <a:t>, the testis, epididymis, and distal portion of the spermatic cord are completely freed from the parietal tunic and removed using an emasculator. The open technique of castration is probably the most commonly used technique</a:t>
            </a:r>
          </a:p>
        </p:txBody>
      </p:sp>
    </p:spTree>
    <p:extLst>
      <p:ext uri="{BB962C8B-B14F-4D97-AF65-F5344CB8AC3E}">
        <p14:creationId xmlns:p14="http://schemas.microsoft.com/office/powerpoint/2010/main" val="40548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pen Castration• Incision   – Through both scrotum and     parietal tunic• Dissection   – Ligament of tail of epididymis• ...">
            <a:extLst>
              <a:ext uri="{FF2B5EF4-FFF2-40B4-BE49-F238E27FC236}">
                <a16:creationId xmlns:a16="http://schemas.microsoft.com/office/drawing/2014/main" id="{9BC2E70F-0EF2-4455-B5EF-9934CF21E6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837" y="414079"/>
            <a:ext cx="9436427" cy="604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quine Castration Central Equine Vets">
            <a:extLst>
              <a:ext uri="{FF2B5EF4-FFF2-40B4-BE49-F238E27FC236}">
                <a16:creationId xmlns:a16="http://schemas.microsoft.com/office/drawing/2014/main" id="{2C5A15D6-1A32-4315-8C1C-385A8739D8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0598" y="196949"/>
            <a:ext cx="7302304" cy="547672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1EEA1A6-F270-40AE-BC53-E23ACEEB70F0}"/>
              </a:ext>
            </a:extLst>
          </p:cNvPr>
          <p:cNvSpPr txBox="1">
            <a:spLocks/>
          </p:cNvSpPr>
          <p:nvPr/>
        </p:nvSpPr>
        <p:spPr>
          <a:xfrm>
            <a:off x="3181349" y="5866228"/>
            <a:ext cx="6483155" cy="6107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a:lstStyle>
          <a:p>
            <a:r>
              <a:rPr lang="en-TT" i="1" dirty="0"/>
              <a:t>Open castration of a horse performed in the field under a general anaesthetic.</a:t>
            </a:r>
          </a:p>
          <a:p>
            <a:r>
              <a:rPr lang="en-TT" u="sng" dirty="0">
                <a:hlinkClick r:id="rId3"/>
              </a:rPr>
              <a:t>https://www.youtube.com/watch?v=qNrAPMBxLSE</a:t>
            </a:r>
            <a:endParaRPr lang="en-TT" dirty="0"/>
          </a:p>
          <a:p>
            <a:endParaRPr lang="en-TT" i="1" dirty="0"/>
          </a:p>
          <a:p>
            <a:endParaRPr lang="en-TT" dirty="0"/>
          </a:p>
        </p:txBody>
      </p:sp>
    </p:spTree>
    <p:extLst>
      <p:ext uri="{BB962C8B-B14F-4D97-AF65-F5344CB8AC3E}">
        <p14:creationId xmlns:p14="http://schemas.microsoft.com/office/powerpoint/2010/main" val="236327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235</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PINKFLORALBROCADE_16X9</vt:lpstr>
      <vt:lpstr>Open castration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2017-11-02T09:58:13Z</dcterms:created>
  <dcterms:modified xsi:type="dcterms:W3CDTF">2017-11-02T11:11:15Z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