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3"/>
  </p:notesMasterIdLst>
  <p:handoutMasterIdLst>
    <p:handoutMasterId r:id="rId14"/>
  </p:handoutMasterIdLst>
  <p:sldIdLst>
    <p:sldId id="258" r:id="rId3"/>
    <p:sldId id="259" r:id="rId4"/>
    <p:sldId id="260" r:id="rId5"/>
    <p:sldId id="261" r:id="rId6"/>
    <p:sldId id="269" r:id="rId7"/>
    <p:sldId id="266" r:id="rId8"/>
    <p:sldId id="267" r:id="rId9"/>
    <p:sldId id="271" r:id="rId10"/>
    <p:sldId id="270"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notesViewPr>
    <p:cSldViewPr snapToGrid="0">
      <p:cViewPr varScale="1">
        <p:scale>
          <a:sx n="79" d="100"/>
          <a:sy n="79" d="100"/>
        </p:scale>
        <p:origin x="24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F7CC58-21DF-45E0-9C83-5689BA8E893E}" type="datetimeFigureOut">
              <a:rPr lang="en-US" smtClean="0"/>
              <a:t>11/2/2017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7194E1-C404-494D-90C4-76F09FA5858B}" type="slidenum">
              <a:rPr lang="en-US" smtClean="0"/>
              <a:t>‹#›</a:t>
            </a:fld>
            <a:endParaRPr lang="en-US"/>
          </a:p>
        </p:txBody>
      </p:sp>
    </p:spTree>
    <p:extLst>
      <p:ext uri="{BB962C8B-B14F-4D97-AF65-F5344CB8AC3E}">
        <p14:creationId xmlns:p14="http://schemas.microsoft.com/office/powerpoint/2010/main" val="320745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C1DCC-F72F-4E93-BB8C-E5CEFD96BEC5}" type="datetimeFigureOut">
              <a:rPr lang="en-US" smtClean="0"/>
              <a:t>11/2/2017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8074D-717C-46BA-8081-604674BE3C07}" type="slidenum">
              <a:rPr lang="en-US" smtClean="0"/>
              <a:t>‹#›</a:t>
            </a:fld>
            <a:endParaRPr lang="en-US"/>
          </a:p>
        </p:txBody>
      </p:sp>
    </p:spTree>
    <p:extLst>
      <p:ext uri="{BB962C8B-B14F-4D97-AF65-F5344CB8AC3E}">
        <p14:creationId xmlns:p14="http://schemas.microsoft.com/office/powerpoint/2010/main" val="334383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5B1F82-58EF-4D22-852D-D3E7AD933D38}" type="slidenum">
              <a:rPr lang="en-US" smtClean="0"/>
              <a:t>1</a:t>
            </a:fld>
            <a:endParaRPr lang="en-US"/>
          </a:p>
        </p:txBody>
      </p:sp>
    </p:spTree>
    <p:extLst>
      <p:ext uri="{BB962C8B-B14F-4D97-AF65-F5344CB8AC3E}">
        <p14:creationId xmlns:p14="http://schemas.microsoft.com/office/powerpoint/2010/main" val="7846119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alphaModFix amt="70000"/>
            <a:lum/>
          </a:blip>
          <a:srcRect/>
          <a:stretch>
            <a:fillRect/>
          </a:stretch>
        </a:blipFill>
        <a:effectLst/>
      </p:bgPr>
    </p:bg>
    <p:spTree>
      <p:nvGrpSpPr>
        <p:cNvPr id="1" name=""/>
        <p:cNvGrpSpPr/>
        <p:nvPr/>
      </p:nvGrpSpPr>
      <p:grpSpPr>
        <a:xfrm>
          <a:off x="0" y="0"/>
          <a:ext cx="0" cy="0"/>
          <a:chOff x="0" y="0"/>
          <a:chExt cx="0" cy="0"/>
        </a:xfrm>
      </p:grpSpPr>
      <p:grpSp>
        <p:nvGrpSpPr>
          <p:cNvPr id="11" name="Group 10"/>
          <p:cNvGrpSpPr/>
          <p:nvPr/>
        </p:nvGrpSpPr>
        <p:grpSpPr>
          <a:xfrm>
            <a:off x="3048" y="0"/>
            <a:ext cx="12188952" cy="6858000"/>
            <a:chOff x="-1" y="0"/>
            <a:chExt cx="12188952" cy="6858000"/>
          </a:xfrm>
        </p:grpSpPr>
        <p:pic>
          <p:nvPicPr>
            <p:cNvPr id="10" name="Picture 9"/>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1" y="0"/>
              <a:ext cx="12188952" cy="6858000"/>
            </a:xfrm>
            <a:prstGeom prst="rect">
              <a:avLst/>
            </a:prstGeom>
          </p:spPr>
        </p:pic>
        <p:grpSp>
          <p:nvGrpSpPr>
            <p:cNvPr id="7" name="Group 6"/>
            <p:cNvGrpSpPr/>
            <p:nvPr/>
          </p:nvGrpSpPr>
          <p:grpSpPr>
            <a:xfrm>
              <a:off x="0" y="0"/>
              <a:ext cx="4457701" cy="6858000"/>
              <a:chOff x="0" y="0"/>
              <a:chExt cx="4457701" cy="6858000"/>
            </a:xfrm>
          </p:grpSpPr>
          <p:sp>
            <p:nvSpPr>
              <p:cNvPr id="8" name="Rectangle 2"/>
              <p:cNvSpPr>
                <a:spLocks noChangeArrowheads="1"/>
              </p:cNvSpPr>
              <p:nvPr/>
            </p:nvSpPr>
            <p:spPr bwMode="ltGray">
              <a:xfrm>
                <a:off x="0" y="0"/>
                <a:ext cx="1100667" cy="6858000"/>
              </a:xfrm>
              <a:prstGeom prst="rect">
                <a:avLst/>
              </a:prstGeom>
              <a:solidFill>
                <a:schemeClr val="tx2">
                  <a:alpha val="50000"/>
                </a:schemeClr>
              </a:solidFill>
              <a:ln>
                <a:noFill/>
              </a:ln>
              <a:extLst>
                <a:ext uri="{91240B29-F687-4F45-9708-019B960494DF}">
                  <a14:hiddenLine xmlns:a14="http://schemas.microsoft.com/office/drawing/2010/main" w="9525">
                    <a:solidFill>
                      <a:schemeClr val="bg1"/>
                    </a:solidFill>
                    <a:miter lim="800000"/>
                    <a:headEnd/>
                    <a:tailEnd/>
                  </a14:hiddenLine>
                </a:ext>
              </a:extLst>
            </p:spPr>
            <p:txBody>
              <a:bodyPr wrap="none" anchor="ctr"/>
              <a:lstStyle/>
              <a:p>
                <a:endParaRPr lang="en-US" sz="1800"/>
              </a:p>
            </p:txBody>
          </p:sp>
          <p:sp>
            <p:nvSpPr>
              <p:cNvPr id="9" name="Rectangle 8"/>
              <p:cNvSpPr>
                <a:spLocks noChangeArrowheads="1"/>
              </p:cNvSpPr>
              <p:nvPr/>
            </p:nvSpPr>
            <p:spPr bwMode="ltGray">
              <a:xfrm>
                <a:off x="1" y="3543300"/>
                <a:ext cx="4457700" cy="122238"/>
              </a:xfrm>
              <a:prstGeom prst="rect">
                <a:avLst/>
              </a:prstGeom>
              <a:solidFill>
                <a:schemeClr val="accent3">
                  <a:alpha val="65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sz="1800"/>
              </a:p>
            </p:txBody>
          </p:sp>
        </p:grpSp>
      </p:grpSp>
      <p:sp>
        <p:nvSpPr>
          <p:cNvPr id="4" name="Date Placeholder 3"/>
          <p:cNvSpPr>
            <a:spLocks noGrp="1"/>
          </p:cNvSpPr>
          <p:nvPr>
            <p:ph type="dt" sz="half" idx="10"/>
          </p:nvPr>
        </p:nvSpPr>
        <p:spPr/>
        <p:txBody>
          <a:bodyPr/>
          <a:lstStyle>
            <a:lvl1pPr>
              <a:defRPr>
                <a:solidFill>
                  <a:schemeClr val="bg2"/>
                </a:solidFill>
              </a:defRPr>
            </a:lvl1pPr>
          </a:lstStyle>
          <a:p>
            <a:fld id="{36862125-6A3A-48C8-AEA3-69526B7594CE}" type="datetime1">
              <a:rPr lang="en-US" smtClean="0"/>
              <a:t>11/2/2017</a:t>
            </a:fld>
            <a:endParaRPr lang="en-US"/>
          </a:p>
        </p:txBody>
      </p:sp>
      <p:sp>
        <p:nvSpPr>
          <p:cNvPr id="5" name="Footer Placeholder 4"/>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F532363-5462-4229-83AC-AF010E83DB6E}" type="slidenum">
              <a:rPr lang="en-US" smtClean="0"/>
              <a:pPr/>
              <a:t>‹#›</a:t>
            </a:fld>
            <a:endParaRPr lang="en-US"/>
          </a:p>
        </p:txBody>
      </p:sp>
      <p:sp>
        <p:nvSpPr>
          <p:cNvPr id="3" name="Subtitle 2"/>
          <p:cNvSpPr>
            <a:spLocks noGrp="1"/>
          </p:cNvSpPr>
          <p:nvPr>
            <p:ph type="subTitle" idx="1"/>
          </p:nvPr>
        </p:nvSpPr>
        <p:spPr>
          <a:xfrm>
            <a:off x="1524000" y="3805234"/>
            <a:ext cx="9144000" cy="1655762"/>
          </a:xfrm>
        </p:spPr>
        <p:txBody>
          <a:bodyPr/>
          <a:lstStyle>
            <a:lvl1pPr marL="0" indent="0" algn="ctr">
              <a:buNone/>
              <a:defRPr sz="2400" b="0" cap="none" spc="0">
                <a:ln>
                  <a:noFill/>
                </a:ln>
                <a:solidFill>
                  <a:schemeClr val="bg2"/>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p:nvPr>
        </p:nvSpPr>
        <p:spPr bwMode="ltGray">
          <a:xfrm>
            <a:off x="1524000" y="1041400"/>
            <a:ext cx="9144000" cy="2387600"/>
          </a:xfrm>
        </p:spPr>
        <p:txBody>
          <a:bodyPr anchor="b"/>
          <a:lstStyle>
            <a:lvl1pPr algn="ctr">
              <a:defRPr sz="6000" b="0" cap="none" spc="0">
                <a:ln>
                  <a:noFill/>
                </a:ln>
                <a:solidFill>
                  <a:schemeClr val="bg2"/>
                </a:solidFill>
                <a:effectLst>
                  <a:outerShdw blurRad="38100" dist="38100" dir="2700000" algn="tl">
                    <a:srgbClr val="000000">
                      <a:alpha val="43137"/>
                    </a:srgbClr>
                  </a:outerShdw>
                </a:effectLst>
              </a:defRPr>
            </a:lvl1pPr>
          </a:lstStyle>
          <a:p>
            <a:r>
              <a:rPr lang="en-US"/>
              <a:t>Click to edit Master title style</a:t>
            </a:r>
          </a:p>
        </p:txBody>
      </p:sp>
    </p:spTree>
    <p:extLst>
      <p:ext uri="{BB962C8B-B14F-4D97-AF65-F5344CB8AC3E}">
        <p14:creationId xmlns:p14="http://schemas.microsoft.com/office/powerpoint/2010/main" val="4226854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D0B4866-7915-4EE0-9927-C6A2A1D33B19}"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7869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98BECB-85FE-46BC-BD56-FFA3D3AB591F}"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Tree>
    <p:extLst>
      <p:ext uri="{BB962C8B-B14F-4D97-AF65-F5344CB8AC3E}">
        <p14:creationId xmlns:p14="http://schemas.microsoft.com/office/powerpoint/2010/main" val="3177007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F4697F8-118F-4AE6-987E-ECD54D88E0DE}"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2819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E678AB-EE52-4520-A2F7-FA7F3EA0900B}"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Tree>
    <p:extLst>
      <p:ext uri="{BB962C8B-B14F-4D97-AF65-F5344CB8AC3E}">
        <p14:creationId xmlns:p14="http://schemas.microsoft.com/office/powerpoint/2010/main" val="375216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15924F-E122-4E82-934B-11114A2DA84A}"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437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9CC697F-8DCA-4E05-9F1F-138675464B8A}" type="datetime1">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32363-5462-4229-83AC-AF010E83DB6E}" type="slidenum">
              <a:rPr lang="en-US" smtClean="0"/>
              <a:t>‹#›</a:t>
            </a:fld>
            <a:endParaRPr lang="en-US"/>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a:xfrm>
            <a:off x="831850" y="274638"/>
            <a:ext cx="10515600" cy="1143000"/>
          </a:xfrm>
        </p:spPr>
        <p:txBody>
          <a:bodyPr/>
          <a:lstStyle/>
          <a:p>
            <a:r>
              <a:rPr lang="en-US"/>
              <a:t>Click to edit Master title style</a:t>
            </a:r>
          </a:p>
        </p:txBody>
      </p:sp>
    </p:spTree>
    <p:extLst>
      <p:ext uri="{BB962C8B-B14F-4D97-AF65-F5344CB8AC3E}">
        <p14:creationId xmlns:p14="http://schemas.microsoft.com/office/powerpoint/2010/main" val="120668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DB938C-F098-4988-84F4-CBDAF2961A28}" type="datetime1">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32363-5462-4229-83AC-AF010E83DB6E}" type="slidenum">
              <a:rPr lang="en-US" smtClean="0"/>
              <a:t>‹#›</a:t>
            </a:fld>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156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5D108-99FC-4A8E-BC83-D17B6F94D5BF}" type="datetime1">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146191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0BDD7D2-C0EC-4927-A811-76260AAFF2A5}"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408399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0877E88-73E7-4830-B088-E57CE7942F46}"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3597747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alphaModFix amt="70000"/>
            <a:lum/>
          </a:blip>
          <a:srcRect/>
          <a:stretch>
            <a:fillRect t="-17000" b="-1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solidFill>
              </a:defRPr>
            </a:lvl1pPr>
          </a:lstStyle>
          <a:p>
            <a:fld id="{2D96CFE0-3C77-45FF-BB90-C6EE256FAB8B}" type="datetime1">
              <a:rPr lang="en-US" smtClean="0"/>
              <a:t>11/2/2017</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solidFill>
              </a:defRPr>
            </a:lvl1pPr>
          </a:lstStyle>
          <a:p>
            <a:fld id="{5F532363-5462-4229-83AC-AF010E83DB6E}" type="slidenum">
              <a:rPr lang="en-US" smtClean="0"/>
              <a:pPr/>
              <a:t>‹#›</a:t>
            </a:fld>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ltGray">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9241566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spcBef>
          <a:spcPct val="0"/>
        </a:spcBef>
        <a:buNone/>
        <a:defRPr sz="4400" b="0" kern="1200">
          <a:solidFill>
            <a:schemeClr val="tx2"/>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r-vets.org/Castration-Basic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Introduction </a:t>
            </a:r>
          </a:p>
        </p:txBody>
      </p:sp>
      <p:sp>
        <p:nvSpPr>
          <p:cNvPr id="2" name="Title 1"/>
          <p:cNvSpPr>
            <a:spLocks noGrp="1"/>
          </p:cNvSpPr>
          <p:nvPr>
            <p:ph type="ctrTitle"/>
          </p:nvPr>
        </p:nvSpPr>
        <p:spPr/>
        <p:txBody>
          <a:bodyPr/>
          <a:lstStyle/>
          <a:p>
            <a:r>
              <a:rPr lang="en-US" dirty="0"/>
              <a:t>Equine castration</a:t>
            </a:r>
          </a:p>
        </p:txBody>
      </p:sp>
      <p:pic>
        <p:nvPicPr>
          <p:cNvPr id="7170" name="Picture 2" descr="Castration: The When and How">
            <a:extLst>
              <a:ext uri="{FF2B5EF4-FFF2-40B4-BE49-F238E27FC236}">
                <a16:creationId xmlns:a16="http://schemas.microsoft.com/office/drawing/2014/main" id="{916E2A4B-10B6-41D9-861A-A8EA15A9DC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8242" y="3962400"/>
            <a:ext cx="3215033" cy="241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63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FC9BA6-60B3-4413-A5E8-CB3C3584D871}"/>
              </a:ext>
            </a:extLst>
          </p:cNvPr>
          <p:cNvSpPr>
            <a:spLocks noGrp="1"/>
          </p:cNvSpPr>
          <p:nvPr>
            <p:ph idx="1"/>
          </p:nvPr>
        </p:nvSpPr>
        <p:spPr/>
        <p:txBody>
          <a:bodyPr/>
          <a:lstStyle/>
          <a:p>
            <a:r>
              <a:rPr lang="en-TT" dirty="0">
                <a:hlinkClick r:id="rId2"/>
              </a:rPr>
              <a:t>http://www.r-vets.org/Castration-Basics.html</a:t>
            </a:r>
            <a:endParaRPr lang="en-TT" dirty="0"/>
          </a:p>
          <a:p>
            <a:pPr marL="0" indent="0">
              <a:buNone/>
            </a:pPr>
            <a:endParaRPr lang="en-TT" dirty="0"/>
          </a:p>
        </p:txBody>
      </p:sp>
      <p:sp>
        <p:nvSpPr>
          <p:cNvPr id="3" name="Title 2">
            <a:extLst>
              <a:ext uri="{FF2B5EF4-FFF2-40B4-BE49-F238E27FC236}">
                <a16:creationId xmlns:a16="http://schemas.microsoft.com/office/drawing/2014/main" id="{D6147BC3-5BDA-44D1-9B76-275E66D34421}"/>
              </a:ext>
            </a:extLst>
          </p:cNvPr>
          <p:cNvSpPr>
            <a:spLocks noGrp="1"/>
          </p:cNvSpPr>
          <p:nvPr>
            <p:ph type="title"/>
          </p:nvPr>
        </p:nvSpPr>
        <p:spPr/>
        <p:txBody>
          <a:bodyPr/>
          <a:lstStyle/>
          <a:p>
            <a:r>
              <a:rPr lang="en-TT" dirty="0"/>
              <a:t>SUMMARY OF FIELD CASTRATION</a:t>
            </a:r>
          </a:p>
        </p:txBody>
      </p:sp>
    </p:spTree>
    <p:extLst>
      <p:ext uri="{BB962C8B-B14F-4D97-AF65-F5344CB8AC3E}">
        <p14:creationId xmlns:p14="http://schemas.microsoft.com/office/powerpoint/2010/main" val="226478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75591" y="1216025"/>
            <a:ext cx="9299713" cy="3280963"/>
          </a:xfrm>
        </p:spPr>
        <p:txBody>
          <a:bodyPr>
            <a:normAutofit fontScale="92500"/>
          </a:bodyPr>
          <a:lstStyle/>
          <a:p>
            <a:pPr lvl="0"/>
            <a:r>
              <a:rPr lang="en-TT" dirty="0"/>
              <a:t>Castration is a surgical procedure performed by a veterinarian that is defined as the removal of the testicles of a male horse.</a:t>
            </a:r>
          </a:p>
          <a:p>
            <a:pPr lvl="0"/>
            <a:r>
              <a:rPr lang="en-TT" dirty="0"/>
              <a:t>The procedure can be accomplished through sedation and local anesthesia in a standing position or through general anesthesia and the horse lying on its side (lateral recumbency). </a:t>
            </a:r>
          </a:p>
          <a:p>
            <a:pPr lvl="0"/>
            <a:r>
              <a:rPr lang="en-TT" dirty="0"/>
              <a:t>This procedure is typically performed once the horse is skeletally mature to reap the beneficial effects of testosterone. </a:t>
            </a:r>
            <a:endParaRPr lang="en-US" dirty="0"/>
          </a:p>
        </p:txBody>
      </p:sp>
      <p:sp>
        <p:nvSpPr>
          <p:cNvPr id="13" name="Title 12"/>
          <p:cNvSpPr>
            <a:spLocks noGrp="1"/>
          </p:cNvSpPr>
          <p:nvPr>
            <p:ph type="title"/>
          </p:nvPr>
        </p:nvSpPr>
        <p:spPr>
          <a:xfrm>
            <a:off x="175591" y="75009"/>
            <a:ext cx="10515600" cy="1325563"/>
          </a:xfrm>
        </p:spPr>
        <p:txBody>
          <a:bodyPr/>
          <a:lstStyle/>
          <a:p>
            <a:r>
              <a:rPr lang="en-US" dirty="0"/>
              <a:t>What is castration ?</a:t>
            </a:r>
          </a:p>
        </p:txBody>
      </p:sp>
      <p:pic>
        <p:nvPicPr>
          <p:cNvPr id="4" name="Picture 2" descr="http://photos1.blogger.com/blogger/5522/3047/320/castratie.0.jpg">
            <a:extLst>
              <a:ext uri="{FF2B5EF4-FFF2-40B4-BE49-F238E27FC236}">
                <a16:creationId xmlns:a16="http://schemas.microsoft.com/office/drawing/2014/main" id="{D1E25E2D-B077-4617-B25D-C87C95F9B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6853" y="4178936"/>
            <a:ext cx="3552789" cy="2211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6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BA1A7-7BA7-40D7-92BE-83E8873CBBC8}"/>
              </a:ext>
            </a:extLst>
          </p:cNvPr>
          <p:cNvSpPr>
            <a:spLocks noGrp="1"/>
          </p:cNvSpPr>
          <p:nvPr>
            <p:ph idx="1"/>
          </p:nvPr>
        </p:nvSpPr>
        <p:spPr/>
        <p:txBody>
          <a:bodyPr/>
          <a:lstStyle/>
          <a:p>
            <a:r>
              <a:rPr lang="en-TT" dirty="0"/>
              <a:t>This procedure is typically performed on colts to make them more manageable and easier to train. </a:t>
            </a:r>
          </a:p>
          <a:p>
            <a:r>
              <a:rPr lang="en-TT" dirty="0"/>
              <a:t>Castration is also necessary if the horse has minimal breeding value. In horses with potential breeding value, castration may be delayed to determine if the horse has enough performance ability to make him attractive as a future sire.</a:t>
            </a:r>
          </a:p>
        </p:txBody>
      </p:sp>
      <p:sp>
        <p:nvSpPr>
          <p:cNvPr id="3" name="Title 2">
            <a:extLst>
              <a:ext uri="{FF2B5EF4-FFF2-40B4-BE49-F238E27FC236}">
                <a16:creationId xmlns:a16="http://schemas.microsoft.com/office/drawing/2014/main" id="{B54382CB-9BE3-4734-9ECD-389F4A55662F}"/>
              </a:ext>
            </a:extLst>
          </p:cNvPr>
          <p:cNvSpPr>
            <a:spLocks noGrp="1"/>
          </p:cNvSpPr>
          <p:nvPr>
            <p:ph type="title"/>
          </p:nvPr>
        </p:nvSpPr>
        <p:spPr/>
        <p:txBody>
          <a:bodyPr/>
          <a:lstStyle/>
          <a:p>
            <a:r>
              <a:rPr lang="en-TT" dirty="0"/>
              <a:t>Why castration?</a:t>
            </a:r>
          </a:p>
        </p:txBody>
      </p:sp>
    </p:spTree>
    <p:extLst>
      <p:ext uri="{BB962C8B-B14F-4D97-AF65-F5344CB8AC3E}">
        <p14:creationId xmlns:p14="http://schemas.microsoft.com/office/powerpoint/2010/main" val="351560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E41B9A-34B3-48A8-A966-F280A2A729D5}"/>
              </a:ext>
            </a:extLst>
          </p:cNvPr>
          <p:cNvSpPr>
            <a:spLocks noGrp="1"/>
          </p:cNvSpPr>
          <p:nvPr>
            <p:ph type="title"/>
          </p:nvPr>
        </p:nvSpPr>
        <p:spPr/>
        <p:txBody>
          <a:bodyPr/>
          <a:lstStyle/>
          <a:p>
            <a:r>
              <a:rPr lang="en-TT" dirty="0"/>
              <a:t>Testicular anatomy</a:t>
            </a:r>
          </a:p>
        </p:txBody>
      </p:sp>
      <p:pic>
        <p:nvPicPr>
          <p:cNvPr id="2056" name="Picture 8" descr="Image result for anatomy of horse testicle castration">
            <a:extLst>
              <a:ext uri="{FF2B5EF4-FFF2-40B4-BE49-F238E27FC236}">
                <a16:creationId xmlns:a16="http://schemas.microsoft.com/office/drawing/2014/main" id="{6B59ACF3-78CB-4078-AA8F-1ED5D9DC9A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548" y="1443134"/>
            <a:ext cx="9040579" cy="5209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16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A2ADD5-ABFD-48FC-8F01-EC8F7A493E02}"/>
              </a:ext>
            </a:extLst>
          </p:cNvPr>
          <p:cNvSpPr>
            <a:spLocks noGrp="1"/>
          </p:cNvSpPr>
          <p:nvPr>
            <p:ph idx="1"/>
          </p:nvPr>
        </p:nvSpPr>
        <p:spPr/>
        <p:txBody>
          <a:bodyPr/>
          <a:lstStyle/>
          <a:p>
            <a:r>
              <a:rPr lang="en-TT" dirty="0"/>
              <a:t>Regardless of whether the horse is castrated standing or anaesthetized and recumbent, the testes can be removed using one of three techniques:</a:t>
            </a:r>
          </a:p>
          <a:p>
            <a:pPr lvl="1"/>
            <a:r>
              <a:rPr lang="en-TT" dirty="0"/>
              <a:t>Open: 3-4yrs</a:t>
            </a:r>
          </a:p>
          <a:p>
            <a:pPr lvl="1"/>
            <a:r>
              <a:rPr lang="en-TT" dirty="0"/>
              <a:t>Closed: for all ages including stallions</a:t>
            </a:r>
          </a:p>
          <a:p>
            <a:pPr lvl="1"/>
            <a:r>
              <a:rPr lang="en-TT" dirty="0"/>
              <a:t>Semi-closed: mature horses and stallions, ligatures and general anesthesia is 		        used</a:t>
            </a:r>
          </a:p>
          <a:p>
            <a:endParaRPr lang="en-TT" dirty="0"/>
          </a:p>
        </p:txBody>
      </p:sp>
      <p:sp>
        <p:nvSpPr>
          <p:cNvPr id="3" name="Title 2">
            <a:extLst>
              <a:ext uri="{FF2B5EF4-FFF2-40B4-BE49-F238E27FC236}">
                <a16:creationId xmlns:a16="http://schemas.microsoft.com/office/drawing/2014/main" id="{DC021B03-2060-40B7-870B-C1AA14D5DFC1}"/>
              </a:ext>
            </a:extLst>
          </p:cNvPr>
          <p:cNvSpPr>
            <a:spLocks noGrp="1"/>
          </p:cNvSpPr>
          <p:nvPr>
            <p:ph type="title"/>
          </p:nvPr>
        </p:nvSpPr>
        <p:spPr/>
        <p:txBody>
          <a:bodyPr/>
          <a:lstStyle/>
          <a:p>
            <a:r>
              <a:rPr lang="en-TT" dirty="0"/>
              <a:t>Techniques for castration</a:t>
            </a:r>
          </a:p>
        </p:txBody>
      </p:sp>
    </p:spTree>
    <p:extLst>
      <p:ext uri="{BB962C8B-B14F-4D97-AF65-F5344CB8AC3E}">
        <p14:creationId xmlns:p14="http://schemas.microsoft.com/office/powerpoint/2010/main" val="2150722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D846B7-31E4-476E-A580-A3E234906CEB}"/>
              </a:ext>
            </a:extLst>
          </p:cNvPr>
          <p:cNvSpPr>
            <a:spLocks noGrp="1"/>
          </p:cNvSpPr>
          <p:nvPr>
            <p:ph idx="1"/>
          </p:nvPr>
        </p:nvSpPr>
        <p:spPr>
          <a:xfrm>
            <a:off x="838200" y="1825625"/>
            <a:ext cx="10320130" cy="4351338"/>
          </a:xfrm>
        </p:spPr>
        <p:txBody>
          <a:bodyPr/>
          <a:lstStyle/>
          <a:p>
            <a:r>
              <a:rPr lang="en-TT" dirty="0"/>
              <a:t>Castration can be performed with the horse sedated and standing, after the spermatic cord is anaesthetized. Or, the horse can be anaesthetized and castrated in recumbency.</a:t>
            </a:r>
          </a:p>
        </p:txBody>
      </p:sp>
      <p:sp>
        <p:nvSpPr>
          <p:cNvPr id="3" name="Title 2">
            <a:extLst>
              <a:ext uri="{FF2B5EF4-FFF2-40B4-BE49-F238E27FC236}">
                <a16:creationId xmlns:a16="http://schemas.microsoft.com/office/drawing/2014/main" id="{858EEDEC-BA47-4B6D-8B75-1BD922DD1245}"/>
              </a:ext>
            </a:extLst>
          </p:cNvPr>
          <p:cNvSpPr>
            <a:spLocks noGrp="1"/>
          </p:cNvSpPr>
          <p:nvPr>
            <p:ph type="title"/>
          </p:nvPr>
        </p:nvSpPr>
        <p:spPr/>
        <p:txBody>
          <a:bodyPr/>
          <a:lstStyle/>
          <a:p>
            <a:r>
              <a:rPr lang="en-TT" dirty="0"/>
              <a:t>Methods of restraint</a:t>
            </a:r>
          </a:p>
        </p:txBody>
      </p:sp>
    </p:spTree>
    <p:extLst>
      <p:ext uri="{BB962C8B-B14F-4D97-AF65-F5344CB8AC3E}">
        <p14:creationId xmlns:p14="http://schemas.microsoft.com/office/powerpoint/2010/main" val="593804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open castration horse">
            <a:extLst>
              <a:ext uri="{FF2B5EF4-FFF2-40B4-BE49-F238E27FC236}">
                <a16:creationId xmlns:a16="http://schemas.microsoft.com/office/drawing/2014/main" id="{D3B2808F-909E-4565-AC3B-EA7AF159CA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3096" y="755375"/>
            <a:ext cx="6938820" cy="5209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6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ecumbent Castration• Environment   – Field conditions   – Hospital conditions• Anesthesia       • Xylazine followed by   ...">
            <a:extLst>
              <a:ext uri="{FF2B5EF4-FFF2-40B4-BE49-F238E27FC236}">
                <a16:creationId xmlns:a16="http://schemas.microsoft.com/office/drawing/2014/main" id="{4725D65A-4885-4168-9966-69A81CCDE8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74880" y="808383"/>
            <a:ext cx="7115332" cy="5342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05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masculation      • “Nut to Nut”      • Held clamped for        minimum of 1 minute        – Anecdotal rule of ‘1         ...">
            <a:extLst>
              <a:ext uri="{FF2B5EF4-FFF2-40B4-BE49-F238E27FC236}">
                <a16:creationId xmlns:a16="http://schemas.microsoft.com/office/drawing/2014/main" id="{F55D71D9-C232-424A-A2C3-250306E5D6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8842" y="473902"/>
            <a:ext cx="7435351" cy="5582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742440"/>
      </p:ext>
    </p:extLst>
  </p:cSld>
  <p:clrMapOvr>
    <a:masterClrMapping/>
  </p:clrMapOvr>
</p:sld>
</file>

<file path=ppt/theme/theme1.xml><?xml version="1.0" encoding="utf-8"?>
<a:theme xmlns:a="http://schemas.openxmlformats.org/drawingml/2006/main" name="Whirlpoo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rlpool design template" id="{B0128F98-607F-47C4-A649-292B01FF2444}" vid="{FC96924F-4682-4782-BA1F-5BADBD07190F}"/>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0480BBF-5CF3-42A1-972C-384415DA7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Whirlpool design slides</Template>
  <TotalTime>0</TotalTime>
  <Words>239</Words>
  <Application>Microsoft Office PowerPoint</Application>
  <PresentationFormat>Widescreen</PresentationFormat>
  <Paragraphs>20</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Whirlpool design template</vt:lpstr>
      <vt:lpstr>Equine castration</vt:lpstr>
      <vt:lpstr>What is castration ?</vt:lpstr>
      <vt:lpstr>Why castration?</vt:lpstr>
      <vt:lpstr>Testicular anatomy</vt:lpstr>
      <vt:lpstr>Techniques for castration</vt:lpstr>
      <vt:lpstr>Methods of restraint</vt:lpstr>
      <vt:lpstr>PowerPoint Presentation</vt:lpstr>
      <vt:lpstr>PowerPoint Presentation</vt:lpstr>
      <vt:lpstr>PowerPoint Presentation</vt:lpstr>
      <vt:lpstr>SUMMARY OF FIELD CASTRATION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2017-11-01T10:59:36Z</dcterms:created>
  <dcterms:modified xsi:type="dcterms:W3CDTF">2017-11-02T12:41:26Z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TC034606179991</vt:lpwstr>
  </property>
</Properties>
</file>