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11/2/2017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FB55D-F31F-454C-8390-90EFEB318ED0}"/>
              </a:ext>
            </a:extLst>
          </p:cNvPr>
          <p:cNvSpPr>
            <a:spLocks noGrp="1"/>
          </p:cNvSpPr>
          <p:nvPr>
            <p:ph type="ctrTitle"/>
          </p:nvPr>
        </p:nvSpPr>
        <p:spPr/>
        <p:txBody>
          <a:bodyPr/>
          <a:lstStyle/>
          <a:p>
            <a:r>
              <a:rPr lang="en-TT" dirty="0"/>
              <a:t>Pre-operative considerations for equine castration</a:t>
            </a:r>
          </a:p>
        </p:txBody>
      </p:sp>
    </p:spTree>
    <p:extLst>
      <p:ext uri="{BB962C8B-B14F-4D97-AF65-F5344CB8AC3E}">
        <p14:creationId xmlns:p14="http://schemas.microsoft.com/office/powerpoint/2010/main" val="2191251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CBF4C2-548C-46F5-800D-BE53CA821F6D}"/>
              </a:ext>
            </a:extLst>
          </p:cNvPr>
          <p:cNvSpPr>
            <a:spLocks noGrp="1"/>
          </p:cNvSpPr>
          <p:nvPr>
            <p:ph idx="1"/>
          </p:nvPr>
        </p:nvSpPr>
        <p:spPr>
          <a:xfrm>
            <a:off x="838200" y="1802295"/>
            <a:ext cx="10515600" cy="4705972"/>
          </a:xfrm>
        </p:spPr>
        <p:txBody>
          <a:bodyPr>
            <a:normAutofit/>
          </a:bodyPr>
          <a:lstStyle/>
          <a:p>
            <a:pPr lvl="0"/>
            <a:r>
              <a:rPr lang="en-TT" dirty="0"/>
              <a:t>An advantage of the closed and half-closed techniques of castration is that removal of the parietal tunic decreases the incidence of postoperative complications, such as septic funiculitis and hydrocele.</a:t>
            </a:r>
          </a:p>
          <a:p>
            <a:pPr lvl="0"/>
            <a:r>
              <a:rPr lang="en-TT" dirty="0"/>
              <a:t>The half-closed technique permits inspection of the components of the cord and allows a greater portion of the ductus deferens and testicular vasculature to be exteriorized.</a:t>
            </a:r>
          </a:p>
          <a:p>
            <a:pPr lvl="0"/>
            <a:r>
              <a:rPr lang="en-TT" dirty="0"/>
              <a:t> For horses at risk of having an unapparent inguinal hernia, such as Standardbreds, evisceration can be avoided by using a closed technique and placing a ligature proximal to the proposed site of transection.</a:t>
            </a:r>
          </a:p>
          <a:p>
            <a:pPr lvl="0"/>
            <a:r>
              <a:rPr lang="en-TT" dirty="0"/>
              <a:t>The closed technique of castration has no advantage over the open technique in preventing evisceration if a ligature is not applied to the cord proximal to the site of transection.</a:t>
            </a:r>
          </a:p>
          <a:p>
            <a:pPr lvl="0"/>
            <a:r>
              <a:rPr lang="en-TT" dirty="0"/>
              <a:t>The closed and half-closed techniques are indicated for disease conditions that may involve the parietal tunic, such as and orchitis. </a:t>
            </a:r>
          </a:p>
          <a:p>
            <a:pPr lvl="0"/>
            <a:r>
              <a:rPr lang="en-TT" dirty="0"/>
              <a:t>The closed and half-closed techniques require more dissection than does the open method of castration, and this may be a disadvantage when performing a standing castration on a fractious stallion</a:t>
            </a:r>
            <a:r>
              <a:rPr lang="en-TT" b="1" dirty="0"/>
              <a:t>.</a:t>
            </a:r>
            <a:endParaRPr lang="en-TT" dirty="0"/>
          </a:p>
          <a:p>
            <a:endParaRPr lang="en-TT" dirty="0"/>
          </a:p>
        </p:txBody>
      </p:sp>
      <p:sp>
        <p:nvSpPr>
          <p:cNvPr id="3" name="Title 2">
            <a:extLst>
              <a:ext uri="{FF2B5EF4-FFF2-40B4-BE49-F238E27FC236}">
                <a16:creationId xmlns:a16="http://schemas.microsoft.com/office/drawing/2014/main" id="{F4F57C07-28D9-4430-86B0-5ECC683D86DE}"/>
              </a:ext>
            </a:extLst>
          </p:cNvPr>
          <p:cNvSpPr>
            <a:spLocks noGrp="1"/>
          </p:cNvSpPr>
          <p:nvPr>
            <p:ph type="title"/>
          </p:nvPr>
        </p:nvSpPr>
        <p:spPr>
          <a:xfrm>
            <a:off x="838200" y="145428"/>
            <a:ext cx="10515600" cy="1325563"/>
          </a:xfrm>
        </p:spPr>
        <p:txBody>
          <a:bodyPr/>
          <a:lstStyle/>
          <a:p>
            <a:r>
              <a:rPr lang="en-TT" dirty="0"/>
              <a:t>Selection of a technique</a:t>
            </a:r>
          </a:p>
        </p:txBody>
      </p:sp>
    </p:spTree>
    <p:extLst>
      <p:ext uri="{BB962C8B-B14F-4D97-AF65-F5344CB8AC3E}">
        <p14:creationId xmlns:p14="http://schemas.microsoft.com/office/powerpoint/2010/main" val="269762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C483CB-0392-4C69-98F4-84F5B66AE41C}"/>
              </a:ext>
            </a:extLst>
          </p:cNvPr>
          <p:cNvSpPr>
            <a:spLocks noGrp="1"/>
          </p:cNvSpPr>
          <p:nvPr>
            <p:ph idx="1"/>
          </p:nvPr>
        </p:nvSpPr>
        <p:spPr>
          <a:xfrm>
            <a:off x="581193" y="1478130"/>
            <a:ext cx="7310782" cy="3678303"/>
          </a:xfrm>
        </p:spPr>
        <p:txBody>
          <a:bodyPr/>
          <a:lstStyle/>
          <a:p>
            <a:r>
              <a:rPr lang="en-TT" dirty="0"/>
              <a:t>Thiobarbiturates following sedation with xylazine.</a:t>
            </a:r>
          </a:p>
          <a:p>
            <a:r>
              <a:rPr lang="en-TT" dirty="0"/>
              <a:t>Ketamine </a:t>
            </a:r>
            <a:r>
              <a:rPr lang="en-TT" dirty="0" err="1"/>
              <a:t>HCl</a:t>
            </a:r>
            <a:r>
              <a:rPr lang="en-TT" dirty="0"/>
              <a:t> following sedation with xylazine, </a:t>
            </a:r>
            <a:r>
              <a:rPr lang="en-TT" dirty="0" err="1"/>
              <a:t>detomidine</a:t>
            </a:r>
            <a:r>
              <a:rPr lang="en-TT" dirty="0"/>
              <a:t>, or </a:t>
            </a:r>
            <a:r>
              <a:rPr lang="en-TT" dirty="0" err="1"/>
              <a:t>romifidine</a:t>
            </a:r>
            <a:r>
              <a:rPr lang="en-TT" dirty="0"/>
              <a:t>.</a:t>
            </a:r>
          </a:p>
          <a:p>
            <a:r>
              <a:rPr lang="en-TT" dirty="0"/>
              <a:t>Guaifenesin (5–10%) in combination with ketamine </a:t>
            </a:r>
            <a:r>
              <a:rPr lang="en-TT" dirty="0" err="1"/>
              <a:t>HCl</a:t>
            </a:r>
            <a:r>
              <a:rPr lang="en-TT" dirty="0"/>
              <a:t> or a</a:t>
            </a:r>
          </a:p>
          <a:p>
            <a:r>
              <a:rPr lang="en-TT" dirty="0"/>
              <a:t>thiobarbiturate.</a:t>
            </a:r>
          </a:p>
          <a:p>
            <a:r>
              <a:rPr lang="en-TT" dirty="0"/>
              <a:t>Succinylcholine can be used to immobilize horses, but it</a:t>
            </a:r>
          </a:p>
          <a:p>
            <a:r>
              <a:rPr lang="en-TT" dirty="0"/>
              <a:t>provides no analgesia, and its use to restrain horses for castration is inhumane</a:t>
            </a:r>
          </a:p>
        </p:txBody>
      </p:sp>
      <p:sp>
        <p:nvSpPr>
          <p:cNvPr id="3" name="Title 2">
            <a:extLst>
              <a:ext uri="{FF2B5EF4-FFF2-40B4-BE49-F238E27FC236}">
                <a16:creationId xmlns:a16="http://schemas.microsoft.com/office/drawing/2014/main" id="{B61BB0D1-5D70-4B7C-B819-2EDA266469FB}"/>
              </a:ext>
            </a:extLst>
          </p:cNvPr>
          <p:cNvSpPr>
            <a:spLocks noGrp="1"/>
          </p:cNvSpPr>
          <p:nvPr>
            <p:ph type="title"/>
          </p:nvPr>
        </p:nvSpPr>
        <p:spPr/>
        <p:txBody>
          <a:bodyPr>
            <a:normAutofit/>
          </a:bodyPr>
          <a:lstStyle/>
          <a:p>
            <a:r>
              <a:rPr lang="en-TT" dirty="0"/>
              <a:t>Common agents used to anaesthetize horses for castration</a:t>
            </a:r>
          </a:p>
        </p:txBody>
      </p:sp>
      <p:pic>
        <p:nvPicPr>
          <p:cNvPr id="1026" name="Picture 2" descr="http://www.r-vets.org/publishImages/Castration-Basics~~element39.jpg">
            <a:extLst>
              <a:ext uri="{FF2B5EF4-FFF2-40B4-BE49-F238E27FC236}">
                <a16:creationId xmlns:a16="http://schemas.microsoft.com/office/drawing/2014/main" id="{DAEDE136-C948-446D-B563-D2D4230BD4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1465" y="2480920"/>
            <a:ext cx="2730756" cy="19105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r-vets.org/blocking_directly_into_the_testi__yearling.jpg">
            <a:extLst>
              <a:ext uri="{FF2B5EF4-FFF2-40B4-BE49-F238E27FC236}">
                <a16:creationId xmlns:a16="http://schemas.microsoft.com/office/drawing/2014/main" id="{456CC57E-4322-4116-9936-FB5418F6C5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9932" y="4642339"/>
            <a:ext cx="2897945" cy="1997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634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DBD4729-DBDF-40A6-9BA4-E4C97EF6DD3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55125130-F4AB-465E-8AE2-E583FCAAB22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E0BA65A2-0302-4468-ADA7-9EC3F9593F5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8C266B9D-DC87-430A-8D3A-2E83639A176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EE7F17-8E08-4C69-8E22-661908E6DF7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873675"/>
            <a:ext cx="11296733" cy="51689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69282F36-261B-49B3-8CA9-FB857C475A0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5422"/>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13A105D4-2907-419E-8223-4C266BA1E5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B87215C3-3B83-4BE7-9213-26E084BD615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434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8" descr="Pre-operative Considerations• Systemically healthy• Palpation  – Two testicles descended?• Vaccination  – Tetanus• NSAIDs ...">
            <a:extLst>
              <a:ext uri="{FF2B5EF4-FFF2-40B4-BE49-F238E27FC236}">
                <a16:creationId xmlns:a16="http://schemas.microsoft.com/office/drawing/2014/main" id="{F6764C19-027F-411F-9861-23FA145CCE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5723" y="599724"/>
            <a:ext cx="6933761" cy="5200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25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017E4-ACA1-406A-8949-914A20425F62}"/>
              </a:ext>
            </a:extLst>
          </p:cNvPr>
          <p:cNvSpPr>
            <a:spLocks noGrp="1"/>
          </p:cNvSpPr>
          <p:nvPr>
            <p:ph type="title"/>
          </p:nvPr>
        </p:nvSpPr>
        <p:spPr/>
        <p:txBody>
          <a:bodyPr/>
          <a:lstStyle/>
          <a:p>
            <a:r>
              <a:rPr lang="en-TT" dirty="0"/>
              <a:t>Scrub</a:t>
            </a:r>
          </a:p>
        </p:txBody>
      </p:sp>
      <p:sp>
        <p:nvSpPr>
          <p:cNvPr id="3" name="Content Placeholder 2">
            <a:extLst>
              <a:ext uri="{FF2B5EF4-FFF2-40B4-BE49-F238E27FC236}">
                <a16:creationId xmlns:a16="http://schemas.microsoft.com/office/drawing/2014/main" id="{81D3E330-C38D-4AF9-ABAB-4014373497FA}"/>
              </a:ext>
            </a:extLst>
          </p:cNvPr>
          <p:cNvSpPr>
            <a:spLocks noGrp="1"/>
          </p:cNvSpPr>
          <p:nvPr>
            <p:ph idx="1"/>
          </p:nvPr>
        </p:nvSpPr>
        <p:spPr>
          <a:xfrm>
            <a:off x="581192" y="2180496"/>
            <a:ext cx="11029615" cy="4313069"/>
          </a:xfrm>
        </p:spPr>
        <p:txBody>
          <a:bodyPr>
            <a:normAutofit/>
          </a:bodyPr>
          <a:lstStyle/>
          <a:p>
            <a:r>
              <a:rPr lang="en-TT" sz="1400" dirty="0"/>
              <a:t>Place bucket behind patients’ leg.  The bucket should contain</a:t>
            </a:r>
          </a:p>
          <a:p>
            <a:pPr lvl="1"/>
            <a:r>
              <a:rPr lang="en-TT" sz="1400" dirty="0"/>
              <a:t>A.1/3 to ½ full of water</a:t>
            </a:r>
          </a:p>
          <a:p>
            <a:pPr lvl="1"/>
            <a:r>
              <a:rPr lang="en-TT" sz="1400" dirty="0"/>
              <a:t>B. Disinfectant; strong tea </a:t>
            </a:r>
            <a:r>
              <a:rPr lang="en-TT" sz="1400" dirty="0" err="1"/>
              <a:t>colored</a:t>
            </a:r>
            <a:r>
              <a:rPr lang="en-TT" sz="1400" dirty="0"/>
              <a:t> if using betadine, 3 ounces per gallon if using  </a:t>
            </a:r>
            <a:r>
              <a:rPr lang="en-TT" sz="1400" dirty="0" err="1"/>
              <a:t>nolvasan</a:t>
            </a:r>
            <a:endParaRPr lang="en-TT" sz="1400" dirty="0"/>
          </a:p>
          <a:p>
            <a:pPr lvl="1"/>
            <a:r>
              <a:rPr lang="en-TT" sz="1400" dirty="0"/>
              <a:t>C. Practical/ pound cotton torn</a:t>
            </a:r>
          </a:p>
          <a:p>
            <a:pPr lvl="1"/>
            <a:r>
              <a:rPr lang="en-TT" sz="1400" dirty="0"/>
              <a:t>D.  Spray or squeeze bottle of scrub floating in the bucket</a:t>
            </a:r>
          </a:p>
          <a:p>
            <a:r>
              <a:rPr lang="en-TT" sz="1400" dirty="0"/>
              <a:t>   Always return scrub to bucket after use, never set down on ground.</a:t>
            </a:r>
          </a:p>
          <a:p>
            <a:r>
              <a:rPr lang="en-TT" sz="1400" dirty="0"/>
              <a:t>Place your body against the inside of the leg so that the foot is beside your shoulder.</a:t>
            </a:r>
          </a:p>
          <a:p>
            <a:r>
              <a:rPr lang="en-TT" sz="1400" dirty="0"/>
              <a:t>Squirt or spray the scrotum with scrub.</a:t>
            </a:r>
          </a:p>
          <a:p>
            <a:r>
              <a:rPr lang="en-TT" sz="1400" dirty="0"/>
              <a:t>Remove a handful of cotton from the bucket, squeeze ½ of the water from it, and scrub the scrotum thoroughly.</a:t>
            </a:r>
          </a:p>
          <a:p>
            <a:r>
              <a:rPr lang="en-TT" sz="1400" dirty="0"/>
              <a:t>For hernias or cryptorchids us a prep sponge.</a:t>
            </a:r>
          </a:p>
          <a:p>
            <a:r>
              <a:rPr lang="en-TT" sz="1400" dirty="0"/>
              <a:t>Do not place used sponges into the clean water bucket.</a:t>
            </a:r>
          </a:p>
          <a:p>
            <a:r>
              <a:rPr lang="en-TT" sz="1400" dirty="0"/>
              <a:t>Rinse with clean water from the prep bucket.</a:t>
            </a:r>
          </a:p>
        </p:txBody>
      </p:sp>
    </p:spTree>
    <p:extLst>
      <p:ext uri="{BB962C8B-B14F-4D97-AF65-F5344CB8AC3E}">
        <p14:creationId xmlns:p14="http://schemas.microsoft.com/office/powerpoint/2010/main" val="95412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E13A2-AD14-4F18-9661-C2933973310D}"/>
              </a:ext>
            </a:extLst>
          </p:cNvPr>
          <p:cNvSpPr>
            <a:spLocks noGrp="1"/>
          </p:cNvSpPr>
          <p:nvPr>
            <p:ph type="title"/>
          </p:nvPr>
        </p:nvSpPr>
        <p:spPr/>
        <p:txBody>
          <a:bodyPr/>
          <a:lstStyle/>
          <a:p>
            <a:r>
              <a:rPr lang="en-TT" dirty="0"/>
              <a:t>BLOCK</a:t>
            </a:r>
          </a:p>
        </p:txBody>
      </p:sp>
      <p:sp>
        <p:nvSpPr>
          <p:cNvPr id="3" name="Content Placeholder 2">
            <a:extLst>
              <a:ext uri="{FF2B5EF4-FFF2-40B4-BE49-F238E27FC236}">
                <a16:creationId xmlns:a16="http://schemas.microsoft.com/office/drawing/2014/main" id="{CC755968-F715-41C0-BE05-660081F133DE}"/>
              </a:ext>
            </a:extLst>
          </p:cNvPr>
          <p:cNvSpPr>
            <a:spLocks noGrp="1"/>
          </p:cNvSpPr>
          <p:nvPr>
            <p:ph idx="1"/>
          </p:nvPr>
        </p:nvSpPr>
        <p:spPr>
          <a:xfrm>
            <a:off x="581192" y="2180496"/>
            <a:ext cx="11029615" cy="4458843"/>
          </a:xfrm>
        </p:spPr>
        <p:txBody>
          <a:bodyPr>
            <a:normAutofit lnSpcReduction="10000"/>
          </a:bodyPr>
          <a:lstStyle/>
          <a:p>
            <a:pPr marL="0" indent="0">
              <a:buNone/>
            </a:pPr>
            <a:r>
              <a:rPr lang="en-TT" dirty="0"/>
              <a:t>To increase exposure, minimize stimulation caused by manipulating the teste and stripping the cord,  and paralyze the cremaster and  tunic muscles.  Increased exposure and muscle paralysis are also useful in the case of post operative bleeding.</a:t>
            </a:r>
          </a:p>
          <a:p>
            <a:r>
              <a:rPr lang="en-TT" dirty="0"/>
              <a:t>Use a 35 cc syringe filled with block (</a:t>
            </a:r>
            <a:r>
              <a:rPr lang="en-TT" dirty="0" err="1"/>
              <a:t>cabocaine</a:t>
            </a:r>
            <a:r>
              <a:rPr lang="en-TT" dirty="0"/>
              <a:t> or lidocaine) and an18 gauge needle.</a:t>
            </a:r>
          </a:p>
          <a:p>
            <a:r>
              <a:rPr lang="en-TT" dirty="0"/>
              <a:t>Inject 10 </a:t>
            </a:r>
            <a:r>
              <a:rPr lang="en-TT" dirty="0" err="1"/>
              <a:t>mls</a:t>
            </a:r>
            <a:r>
              <a:rPr lang="en-TT" dirty="0"/>
              <a:t> block into the each spermatic cord.  Isolate and grasp the spermatic cord firmly.  Insert the needle where the cord rolls over your thumb and index finger, aspirate to insure you’re not in a vessel, and inject 10 ml </a:t>
            </a:r>
            <a:r>
              <a:rPr lang="en-TT" dirty="0" err="1"/>
              <a:t>carbocaine</a:t>
            </a:r>
            <a:r>
              <a:rPr lang="en-TT" dirty="0"/>
              <a:t> into each cord.  To work your needle must be in the cord.  The block will not migrate across the tunic.        </a:t>
            </a:r>
          </a:p>
          <a:p>
            <a:pPr marL="0" indent="0">
              <a:buNone/>
            </a:pPr>
            <a:r>
              <a:rPr lang="en-TT" dirty="0"/>
              <a:t>   Or </a:t>
            </a:r>
          </a:p>
          <a:p>
            <a:r>
              <a:rPr lang="en-TT" dirty="0"/>
              <a:t>Inject directly into the </a:t>
            </a:r>
            <a:r>
              <a:rPr lang="en-TT" dirty="0" err="1"/>
              <a:t>center</a:t>
            </a:r>
            <a:r>
              <a:rPr lang="en-TT" dirty="0"/>
              <a:t> of each testis until you feel them become turgid (full).  This is easier to learn, but takes more time and anesthetic, as it must migrate up the cord. If the team is efficient, the castration may be completed before the anesthetic has taken effect. </a:t>
            </a:r>
          </a:p>
          <a:p>
            <a:r>
              <a:rPr lang="en-TT" dirty="0"/>
              <a:t>Slide the needle under the skin and inject 5-7 </a:t>
            </a:r>
            <a:r>
              <a:rPr lang="en-TT" dirty="0" err="1"/>
              <a:t>mls</a:t>
            </a:r>
            <a:r>
              <a:rPr lang="en-TT" dirty="0"/>
              <a:t> of block where you plan to incise.</a:t>
            </a:r>
          </a:p>
          <a:p>
            <a:r>
              <a:rPr lang="en-TT" dirty="0"/>
              <a:t>Replace the needle on the </a:t>
            </a:r>
            <a:r>
              <a:rPr lang="en-TT" dirty="0" err="1"/>
              <a:t>carbocaine</a:t>
            </a:r>
            <a:r>
              <a:rPr lang="en-TT" dirty="0"/>
              <a:t> syringe and refill.</a:t>
            </a:r>
          </a:p>
          <a:p>
            <a:endParaRPr lang="en-TT" dirty="0"/>
          </a:p>
        </p:txBody>
      </p:sp>
    </p:spTree>
    <p:extLst>
      <p:ext uri="{BB962C8B-B14F-4D97-AF65-F5344CB8AC3E}">
        <p14:creationId xmlns:p14="http://schemas.microsoft.com/office/powerpoint/2010/main" val="337691212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21</TotalTime>
  <Words>616</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Wingdings 2</vt:lpstr>
      <vt:lpstr>Dividend</vt:lpstr>
      <vt:lpstr>Pre-operative considerations for equine castration</vt:lpstr>
      <vt:lpstr>Selection of a technique</vt:lpstr>
      <vt:lpstr>Common agents used to anaesthetize horses for castration</vt:lpstr>
      <vt:lpstr>PowerPoint Presentation</vt:lpstr>
      <vt:lpstr>Scrub</vt:lpstr>
      <vt:lpstr>BLOCK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Pre-operative considerations for equine castration</dc:title>
  <dc:creator>c m</dc:creator>
  <cp:lastModifiedBy>c m</cp:lastModifiedBy>
  <cp:revision>3</cp:revision>
  <dcterms:created xsi:type="dcterms:W3CDTF">2017-11-02T12:19:11Z</dcterms:created>
  <dcterms:modified xsi:type="dcterms:W3CDTF">2017-11-02T12:41:04Z</dcterms:modified>
</cp:coreProperties>
</file>