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7"/>
  </p:notesMasterIdLst>
  <p:handoutMasterIdLst>
    <p:handoutMasterId r:id="rId8"/>
  </p:handoutMasterIdLst>
  <p:sldIdLst>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notesViewPr>
    <p:cSldViewPr snapToGrid="0" showGuides="1">
      <p:cViewPr varScale="1">
        <p:scale>
          <a:sx n="95" d="100"/>
          <a:sy n="95" d="100"/>
        </p:scale>
        <p:origin x="357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FE7F33-2322-4D47-92C5-BDF079D4C26E}" type="datetimeFigureOut">
              <a:rPr lang="en-US" smtClean="0"/>
              <a:t>11/4/2017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DDCE3-E483-44ED-BB43-1D9176DEA819}" type="slidenum">
              <a:rPr lang="en-US" smtClean="0"/>
              <a:t>‹#›</a:t>
            </a:fld>
            <a:endParaRPr lang="en-US"/>
          </a:p>
        </p:txBody>
      </p:sp>
    </p:spTree>
    <p:extLst>
      <p:ext uri="{BB962C8B-B14F-4D97-AF65-F5344CB8AC3E}">
        <p14:creationId xmlns:p14="http://schemas.microsoft.com/office/powerpoint/2010/main" val="65837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F679E-2551-43AB-90F8-85E320B440F5}"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CA5D5-EFA7-4175-BF21-8F743A57C036}" type="slidenum">
              <a:rPr lang="en-US" smtClean="0"/>
              <a:t>‹#›</a:t>
            </a:fld>
            <a:endParaRPr lang="en-US"/>
          </a:p>
        </p:txBody>
      </p:sp>
    </p:spTree>
    <p:extLst>
      <p:ext uri="{BB962C8B-B14F-4D97-AF65-F5344CB8AC3E}">
        <p14:creationId xmlns:p14="http://schemas.microsoft.com/office/powerpoint/2010/main" val="19339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764094"/>
            <a:ext cx="8229600" cy="2309327"/>
          </a:xfrm>
        </p:spPr>
        <p:txBody>
          <a:bodyPr anchor="b">
            <a:normAutofit/>
          </a:bodyPr>
          <a:lstStyle>
            <a:lvl1pPr algn="ctr">
              <a:defRPr sz="6600">
                <a:solidFill>
                  <a:schemeClr val="bg1"/>
                </a:solidFill>
                <a:effectLst>
                  <a:outerShdw blurRad="63500" algn="ctr" rotWithShape="0">
                    <a:prstClr val="black">
                      <a:alpha val="25000"/>
                    </a:prstClr>
                  </a:outerShdw>
                </a:effectLst>
              </a:defRPr>
            </a:lvl1pPr>
          </a:lstStyle>
          <a:p>
            <a:r>
              <a:rPr lang="en-US"/>
              <a:t>Click to edit Master title style</a:t>
            </a:r>
          </a:p>
        </p:txBody>
      </p:sp>
      <p:sp>
        <p:nvSpPr>
          <p:cNvPr id="3" name="Subtitle 2"/>
          <p:cNvSpPr>
            <a:spLocks noGrp="1"/>
          </p:cNvSpPr>
          <p:nvPr>
            <p:ph type="subTitle" idx="1"/>
          </p:nvPr>
        </p:nvSpPr>
        <p:spPr>
          <a:xfrm>
            <a:off x="1981200" y="4213380"/>
            <a:ext cx="8229600" cy="1208314"/>
          </a:xfrm>
        </p:spPr>
        <p:txBody>
          <a:bodyPr>
            <a:normAutofit/>
          </a:bodyPr>
          <a:lstStyle>
            <a:lvl1pPr marL="0" indent="0" algn="ctr">
              <a:spcBef>
                <a:spcPts val="120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83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15387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66415" y="365125"/>
            <a:ext cx="1234440" cy="5811838"/>
          </a:xfrm>
        </p:spPr>
        <p:txBody>
          <a:bodyPr vert="eaVert"/>
          <a:lstStyle>
            <a:lvl1pPr>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a:xfrm>
            <a:off x="1295399" y="365125"/>
            <a:ext cx="799147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90870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12424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6492332"/>
            <a:ext cx="12188952" cy="365668"/>
          </a:xfrm>
          <a:prstGeom prst="rect">
            <a:avLst/>
          </a:prstGeom>
        </p:spPr>
      </p:pic>
      <p:sp>
        <p:nvSpPr>
          <p:cNvPr id="2" name="Title 1"/>
          <p:cNvSpPr>
            <a:spLocks noGrp="1"/>
          </p:cNvSpPr>
          <p:nvPr>
            <p:ph type="title"/>
          </p:nvPr>
        </p:nvSpPr>
        <p:spPr>
          <a:xfrm>
            <a:off x="1981200" y="1764094"/>
            <a:ext cx="8229600" cy="2309327"/>
          </a:xfrm>
        </p:spPr>
        <p:txBody>
          <a:bodyPr anchor="b">
            <a:normAutofit/>
          </a:bodyPr>
          <a:lstStyle>
            <a:lvl1pPr algn="ctr">
              <a:defRPr sz="4800"/>
            </a:lvl1pPr>
          </a:lstStyle>
          <a:p>
            <a:r>
              <a:rPr lang="en-US"/>
              <a:t>Click to edit Master title style</a:t>
            </a:r>
          </a:p>
        </p:txBody>
      </p:sp>
      <p:sp>
        <p:nvSpPr>
          <p:cNvPr id="3" name="Text Placeholder 2"/>
          <p:cNvSpPr>
            <a:spLocks noGrp="1"/>
          </p:cNvSpPr>
          <p:nvPr>
            <p:ph type="body" idx="1"/>
          </p:nvPr>
        </p:nvSpPr>
        <p:spPr>
          <a:xfrm>
            <a:off x="1981200" y="4213380"/>
            <a:ext cx="8229600" cy="1208314"/>
          </a:xfrm>
        </p:spPr>
        <p:txBody>
          <a:bodyPr/>
          <a:lstStyle>
            <a:lvl1pPr marL="0" indent="0" algn="ctr">
              <a:spcBef>
                <a:spcPts val="120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918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43100"/>
            <a:ext cx="4572000" cy="4233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43100"/>
            <a:ext cx="4572000" cy="4233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32A7D7-D560-4C43-B6F2-A7996CE5C9B9}"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29047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565919"/>
            <a:ext cx="4572000" cy="3606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76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565919"/>
            <a:ext cx="4572000" cy="3606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2A7D7-D560-4C43-B6F2-A7996CE5C9B9}"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8030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32A7D7-D560-4C43-B6F2-A7996CE5C9B9}"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70442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A7D7-D560-4C43-B6F2-A7996CE5C9B9}"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266076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1200"/>
            <a:ext cx="4114800" cy="1828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685800"/>
            <a:ext cx="640080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3943441"/>
            <a:ext cx="4114800" cy="18288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32A7D7-D560-4C43-B6F2-A7996CE5C9B9}"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40866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1984248"/>
            <a:ext cx="4114800" cy="1828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797419" y="457200"/>
            <a:ext cx="5943600" cy="5943600"/>
          </a:xfrm>
        </p:spPr>
        <p:txBody>
          <a:bodyP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648" y="3941064"/>
            <a:ext cx="411480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1621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5125"/>
            <a:ext cx="9601200" cy="12350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43100"/>
            <a:ext cx="96012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01741" y="6397368"/>
            <a:ext cx="1147665" cy="233266"/>
          </a:xfrm>
          <a:prstGeom prst="rect">
            <a:avLst/>
          </a:prstGeom>
        </p:spPr>
        <p:txBody>
          <a:bodyPr vert="horz" lIns="91440" tIns="45720" rIns="91440" bIns="45720" rtlCol="0" anchor="ctr"/>
          <a:lstStyle>
            <a:lvl1pPr algn="r">
              <a:defRPr sz="800">
                <a:solidFill>
                  <a:schemeClr val="tx1"/>
                </a:solidFill>
              </a:defRPr>
            </a:lvl1pPr>
          </a:lstStyle>
          <a:p>
            <a:fld id="{A732A7D7-D560-4C43-B6F2-A7996CE5C9B9}" type="datetimeFigureOut">
              <a:rPr lang="en-US" smtClean="0"/>
              <a:pPr/>
              <a:t>11/4/2017</a:t>
            </a:fld>
            <a:endParaRPr lang="en-US"/>
          </a:p>
        </p:txBody>
      </p:sp>
      <p:sp>
        <p:nvSpPr>
          <p:cNvPr id="5" name="Footer Placeholder 4"/>
          <p:cNvSpPr>
            <a:spLocks noGrp="1"/>
          </p:cNvSpPr>
          <p:nvPr>
            <p:ph type="ftr" sz="quarter" idx="3"/>
          </p:nvPr>
        </p:nvSpPr>
        <p:spPr>
          <a:xfrm>
            <a:off x="1295400" y="6397368"/>
            <a:ext cx="4800600" cy="233266"/>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9797142" y="6397368"/>
            <a:ext cx="1099457" cy="233266"/>
          </a:xfrm>
          <a:prstGeom prst="rect">
            <a:avLst/>
          </a:prstGeom>
        </p:spPr>
        <p:txBody>
          <a:bodyPr vert="horz" lIns="91440" tIns="45720" rIns="91440" bIns="45720" rtlCol="0" anchor="ctr"/>
          <a:lstStyle>
            <a:lvl1pPr algn="r">
              <a:defRPr sz="800">
                <a:solidFill>
                  <a:schemeClr val="tx1"/>
                </a:solidFill>
              </a:defRPr>
            </a:lvl1pPr>
          </a:lstStyle>
          <a:p>
            <a:fld id="{8E41E28F-C526-4978-8D63-D21257ECD59D}" type="slidenum">
              <a:rPr lang="en-US" smtClean="0"/>
              <a:pPr/>
              <a:t>‹#›</a:t>
            </a:fld>
            <a:endParaRPr lang="en-US"/>
          </a:p>
        </p:txBody>
      </p:sp>
    </p:spTree>
    <p:extLst>
      <p:ext uri="{BB962C8B-B14F-4D97-AF65-F5344CB8AC3E}">
        <p14:creationId xmlns:p14="http://schemas.microsoft.com/office/powerpoint/2010/main" val="55419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vAk1YlcKH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Closed castration</a:t>
            </a:r>
          </a:p>
        </p:txBody>
      </p:sp>
      <p:sp>
        <p:nvSpPr>
          <p:cNvPr id="3" name="Subtitle 2"/>
          <p:cNvSpPr>
            <a:spLocks noGrp="1"/>
          </p:cNvSpPr>
          <p:nvPr>
            <p:ph type="subTitle" idx="1"/>
          </p:nvPr>
        </p:nvSpPr>
        <p:spPr/>
        <p:txBody>
          <a:bodyPr/>
          <a:lstStyle/>
          <a:p>
            <a:r>
              <a:rPr lang="en-US" dirty="0"/>
              <a:t>In horses</a:t>
            </a:r>
          </a:p>
        </p:txBody>
      </p:sp>
    </p:spTree>
    <p:extLst>
      <p:ext uri="{BB962C8B-B14F-4D97-AF65-F5344CB8AC3E}">
        <p14:creationId xmlns:p14="http://schemas.microsoft.com/office/powerpoint/2010/main" val="320369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3B4B6CA-48AA-4096-923A-3CDDF3502C25}"/>
              </a:ext>
            </a:extLst>
          </p:cNvPr>
          <p:cNvSpPr>
            <a:spLocks noGrp="1"/>
          </p:cNvSpPr>
          <p:nvPr>
            <p:ph idx="1"/>
          </p:nvPr>
        </p:nvSpPr>
        <p:spPr>
          <a:xfrm>
            <a:off x="1113183" y="596348"/>
            <a:ext cx="9783417" cy="5575852"/>
          </a:xfrm>
        </p:spPr>
        <p:txBody>
          <a:bodyPr>
            <a:normAutofit/>
          </a:bodyPr>
          <a:lstStyle/>
          <a:p>
            <a:pPr algn="just"/>
            <a:r>
              <a:rPr lang="en-TT" dirty="0"/>
              <a:t>This involves a general anaesthetic and the procedure can only be performed under sterile conditions in our operating theatre. The skin incisions are closed (stitched) following surgery. This method is generally recommended in older horses whose testicles and cord are more mature/larger. The closed method reduces the risk of haemorrhage.</a:t>
            </a:r>
          </a:p>
          <a:p>
            <a:pPr algn="just"/>
            <a:r>
              <a:rPr lang="en-TT" dirty="0"/>
              <a:t>With the closed technique, the parietal tunic is not incised, so it also is removed along with the testis and a portion of the cord. Using digital dissection, the parietal tunic surrounding the testis is freed from the scrotal ligament and scrotal fascia, and by placing mild traction on the testis with one hand, the parietal tunic surrounding the cord is separated from fascia surrounding the spermatic cord with the other hand. </a:t>
            </a:r>
          </a:p>
          <a:p>
            <a:pPr algn="just"/>
            <a:r>
              <a:rPr lang="en-TT" dirty="0"/>
              <a:t>After the parietal tunic is separated from the surrounding fascia, it and its contents are removed using an emasculator. Care should be taken, when separating the fascia from the spermatic cord, to include the large pudendal vessels that lie within the fascia, so that these vessels are not included in the jaws of the emasculator.</a:t>
            </a:r>
          </a:p>
          <a:p>
            <a:pPr algn="just"/>
            <a:r>
              <a:rPr lang="en-TT" dirty="0"/>
              <a:t>As the incisions are sutured closed they are unable to drain as well as open castrations and as a result these horses often develop significant swelling of the castration site.</a:t>
            </a:r>
          </a:p>
        </p:txBody>
      </p:sp>
    </p:spTree>
    <p:extLst>
      <p:ext uri="{BB962C8B-B14F-4D97-AF65-F5344CB8AC3E}">
        <p14:creationId xmlns:p14="http://schemas.microsoft.com/office/powerpoint/2010/main" val="405482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osed Castration• Incision   – Only through scrotum, not     through parietal tunic• “Stripping”   – Dissection of scrota...">
            <a:extLst>
              <a:ext uri="{FF2B5EF4-FFF2-40B4-BE49-F238E27FC236}">
                <a16:creationId xmlns:a16="http://schemas.microsoft.com/office/drawing/2014/main" id="{6E801864-2F7E-4619-8C3D-3ED4192849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6445" y="263616"/>
            <a:ext cx="8298729" cy="623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3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1EEA1A6-F270-40AE-BC53-E23ACEEB70F0}"/>
              </a:ext>
            </a:extLst>
          </p:cNvPr>
          <p:cNvSpPr txBox="1">
            <a:spLocks/>
          </p:cNvSpPr>
          <p:nvPr/>
        </p:nvSpPr>
        <p:spPr>
          <a:xfrm>
            <a:off x="3181349" y="5866228"/>
            <a:ext cx="6863799" cy="61077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a:lstStyle>
          <a:p>
            <a:r>
              <a:rPr lang="en-TT" i="1" dirty="0"/>
              <a:t>Closed castration of a horse performed in the sterile field under a general anaesthetic.</a:t>
            </a:r>
          </a:p>
          <a:p>
            <a:r>
              <a:rPr lang="en-TT" dirty="0">
                <a:hlinkClick r:id="rId2"/>
              </a:rPr>
              <a:t>https://www.youtube.com/watch?v=-vAk1YlcKHM</a:t>
            </a:r>
            <a:endParaRPr lang="en-TT" dirty="0"/>
          </a:p>
          <a:p>
            <a:endParaRPr lang="en-TT" dirty="0"/>
          </a:p>
          <a:p>
            <a:endParaRPr lang="en-TT" i="1" dirty="0"/>
          </a:p>
          <a:p>
            <a:endParaRPr lang="en-TT" dirty="0"/>
          </a:p>
        </p:txBody>
      </p:sp>
      <p:pic>
        <p:nvPicPr>
          <p:cNvPr id="2050" name="Picture 2" descr="http://milbournequine.co.uk/informationsheets/wp-content/uploads/2017/06/castration-operationpic2-300x174.jpg">
            <a:extLst>
              <a:ext uri="{FF2B5EF4-FFF2-40B4-BE49-F238E27FC236}">
                <a16:creationId xmlns:a16="http://schemas.microsoft.com/office/drawing/2014/main" id="{77715725-B553-4DEC-BF16-77B0CF5EF8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8966" y="385793"/>
            <a:ext cx="8842657" cy="512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7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INKFLORALBROCADE_16X9">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30D95C-3EF8-44E8-B33B-528BD4180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Pink floral brocade design presentation (widescreen)</Template>
  <TotalTime>0</TotalTime>
  <Words>261</Words>
  <Application>Microsoft Office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Times New Roman</vt:lpstr>
      <vt:lpstr>PINKFLORALBROCADE_16X9</vt:lpstr>
      <vt:lpstr>Closed castration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2017-11-02T09:58:13Z</dcterms:created>
  <dcterms:modified xsi:type="dcterms:W3CDTF">2017-11-04T17:14:13Z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TC034173939991</vt:lpwstr>
  </property>
</Properties>
</file>