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38" autoAdjust="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3D87-F4D7-4F32-9771-41D97B630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A7222-56CE-4575-AE46-DFD127E2B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B22D4-CAC0-40CE-92FA-47AE103D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06549-40AA-40B4-BF71-DB171EDD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65AB-E7D0-48D1-AE3D-1B98BDA3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7699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3402-C151-4A68-8CE5-05552187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86652-09D2-4FE4-8FEF-E1BE8ABA1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1E4F5-97D9-4865-A313-A502FA68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A85C-6D2C-4E00-AD4E-94ED90E1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4D5-CFBB-4508-80FD-3BCBB407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6277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39C46-5F34-465F-AC98-E0F057A63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0F1B2-5511-47E9-9993-1BB0984E0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36AA-FA55-4052-8BB0-3B436CF1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44899-20C0-409D-A4BD-C9B4BF0B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F46F-5C44-47CF-8719-6E27F706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793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D7C2-5A30-4075-BCFE-952C4D47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2BBA-833C-47F6-9DF0-CE56881A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36063-4502-401E-8502-50AE62BC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C8B3A-E7C5-48F7-A2F4-8BF5FBA4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CDC15-8550-450C-90D0-5D0B8BD5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8943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3F70-90E6-4685-BA0D-5C1FB486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FDAF0-85A1-456C-B756-074E93E0E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32E4-5E3D-44D6-A28E-B6A7DF12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7BE54-FC56-4185-949D-C0742643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EB67-75CC-4A65-B280-A01689D1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8218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CF03-35F9-4F17-87FB-B5B43CBA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AD4A-34DC-44E7-BAC9-A379BD348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A926A-43B0-49EE-8E1A-A5298F3D9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61B64-205C-4226-AF38-431D37C0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CBA09-8163-421B-BF6D-3504AB78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0E0AF-8107-4639-B6B2-DB2E1A1B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3191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5E37-B0E6-4F76-934E-96E40543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7AEF8-22A0-4A22-824F-3B6862FF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B1461-B251-4C0F-948E-D61FF869D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21B4B-D649-4778-9B89-C0C827112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ACA59-83AA-4485-9567-8D2B94AFE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609F0-7094-4BB5-BE7F-1C4D67E2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EA07F-7992-4922-8D5F-C3FE8A51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EF5F3-1142-482A-BECC-5183F4CF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645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8D92-A496-41F2-9F1D-6319A0A3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958D7-29B4-4851-86D5-E5E7BBDC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62FF8-2D5C-406F-9C00-FAF6AE75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DFE01-4045-464A-971F-7FDCECB9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930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B0543-86F0-4EB0-A338-CD985ABE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75A5D-AF0D-4253-AD5E-39BDF48C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1CD3-0AD8-458B-9A9C-740AB9E9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2431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262F-76E7-41B4-B8A0-740AC0E6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D4AE-C77F-40F8-BA3A-8D2B8105C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D09E5-B9BF-400F-978F-7311E528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E13F7-6DC4-419D-AB7A-3FA0D82D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98352-982F-4B3E-889F-83ACF897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20417-A19F-42F5-B671-9BB2A3D4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141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CE9E-82C5-4760-A93E-F1F5B681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D34F2-DAE1-4E26-ADEC-4A0EBFB90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5D8E3-171D-492F-8B58-72A8BB41D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6A70-B020-4192-BCB7-01E7360E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3C248-DEC2-488F-8B45-6E38BA9E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26B8D-6243-4F02-AFC3-EB0E9BFC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1944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1D37E-31DF-485C-879D-EB0E5604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8604-7283-4497-9279-760EF52CA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D16D-FB56-4767-8A25-062C6584F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8638-5C84-4525-A4FB-AD4F8F25886E}" type="datetimeFigureOut">
              <a:rPr lang="en-TT" smtClean="0"/>
              <a:t>16/11/2017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5F444-583D-4446-B173-4E0332DF0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DB17-1942-4CA2-B7CE-9A91261CF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80D3-66A2-4B7F-A736-F4CA1FF80B1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5557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C5835-8427-4811-9B12-5E952E64C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76538"/>
            <a:ext cx="12192000" cy="1381188"/>
          </a:xfrm>
        </p:spPr>
        <p:txBody>
          <a:bodyPr anchor="ctr">
            <a:noAutofit/>
          </a:bodyPr>
          <a:lstStyle/>
          <a:p>
            <a:r>
              <a:rPr lang="en-TT" dirty="0">
                <a:solidFill>
                  <a:schemeClr val="bg2"/>
                </a:solidFill>
                <a:latin typeface="Algerian" panose="04020705040A02060702" pitchFamily="82" charset="0"/>
              </a:rPr>
              <a:t>Ocular Surgical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BBA7D-1296-4FE9-99A5-116C061DC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TT" sz="3200" dirty="0">
                <a:latin typeface="AR CENA" panose="02000000000000000000" pitchFamily="2" charset="0"/>
              </a:rPr>
              <a:t>A flow of the procedure</a:t>
            </a:r>
          </a:p>
          <a:p>
            <a:endParaRPr lang="en-TT" sz="1800" dirty="0"/>
          </a:p>
        </p:txBody>
      </p:sp>
    </p:spTree>
    <p:extLst>
      <p:ext uri="{BB962C8B-B14F-4D97-AF65-F5344CB8AC3E}">
        <p14:creationId xmlns:p14="http://schemas.microsoft.com/office/powerpoint/2010/main" val="128131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D44074-0B69-4F0C-A7B3-5645CE40D8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4F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, laying&#10;&#10;Description generated with high confidence">
            <a:extLst>
              <a:ext uri="{FF2B5EF4-FFF2-40B4-BE49-F238E27FC236}">
                <a16:creationId xmlns:a16="http://schemas.microsoft.com/office/drawing/2014/main" id="{B04316AC-1862-4603-B830-E25505440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" r="-2" b="22745"/>
          <a:stretch/>
        </p:blipFill>
        <p:spPr>
          <a:xfrm>
            <a:off x="230533" y="206128"/>
            <a:ext cx="7115664" cy="6476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BD9C1-F7B9-4EB3-873E-72CD4410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640081"/>
            <a:ext cx="465734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Circumferential incision at the eyelid margin</a:t>
            </a:r>
          </a:p>
        </p:txBody>
      </p:sp>
    </p:spTree>
    <p:extLst>
      <p:ext uri="{BB962C8B-B14F-4D97-AF65-F5344CB8AC3E}">
        <p14:creationId xmlns:p14="http://schemas.microsoft.com/office/powerpoint/2010/main" val="377017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AFC6F0-EF5A-4DEA-ADBF-DBF8258BF0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AA83E-80E1-494B-9BEA-DEB377B2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n-TT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Incision along Orbital rim</a:t>
            </a:r>
          </a:p>
        </p:txBody>
      </p:sp>
      <p:pic>
        <p:nvPicPr>
          <p:cNvPr id="5" name="Content Placeholder 4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66D065BE-6B45-4AA3-9D47-69F47C335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0938" y="-388749"/>
            <a:ext cx="5726624" cy="7635498"/>
          </a:xfrm>
        </p:spPr>
      </p:pic>
    </p:spTree>
    <p:extLst>
      <p:ext uri="{BB962C8B-B14F-4D97-AF65-F5344CB8AC3E}">
        <p14:creationId xmlns:p14="http://schemas.microsoft.com/office/powerpoint/2010/main" val="235721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indoor&#10;&#10;Description generated with very high confidence">
            <a:extLst>
              <a:ext uri="{FF2B5EF4-FFF2-40B4-BE49-F238E27FC236}">
                <a16:creationId xmlns:a16="http://schemas.microsoft.com/office/drawing/2014/main" id="{7323E433-5DB1-48AA-BA4D-C08EC5CDD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/>
          <a:stretch/>
        </p:blipFill>
        <p:spPr>
          <a:xfrm>
            <a:off x="5523433" y="233192"/>
            <a:ext cx="5610100" cy="63916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3CD2EE-3314-4907-8668-2DA073C7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Blunt dissection of ocular contents</a:t>
            </a:r>
          </a:p>
        </p:txBody>
      </p:sp>
    </p:spTree>
    <p:extLst>
      <p:ext uri="{BB962C8B-B14F-4D97-AF65-F5344CB8AC3E}">
        <p14:creationId xmlns:p14="http://schemas.microsoft.com/office/powerpoint/2010/main" val="354408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76EFB1-01CF-419F-ABF1-2AF02BBFC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DEA15-78BD-4750-AA18-B9F28A6D5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4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F2264394-BA87-4A2D-B61C-AF36A0BAC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25310"/>
          <a:stretch/>
        </p:blipFill>
        <p:spPr>
          <a:xfrm>
            <a:off x="41148" y="-1"/>
            <a:ext cx="612231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B26BEF-1656-4ED9-B7A4-6B95AA01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2"/>
            <a:ext cx="5221266" cy="3203317"/>
          </a:xfrm>
        </p:spPr>
        <p:txBody>
          <a:bodyPr>
            <a:normAutofit/>
          </a:bodyPr>
          <a:lstStyle/>
          <a:p>
            <a:pPr algn="ctr"/>
            <a:r>
              <a:rPr lang="en-TT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Blunt dissection of ocular contents and lifting globe</a:t>
            </a:r>
          </a:p>
        </p:txBody>
      </p:sp>
    </p:spTree>
    <p:extLst>
      <p:ext uri="{BB962C8B-B14F-4D97-AF65-F5344CB8AC3E}">
        <p14:creationId xmlns:p14="http://schemas.microsoft.com/office/powerpoint/2010/main" val="202781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23E97-6432-4A34-9052-31E0580A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3" y="466510"/>
            <a:ext cx="5807742" cy="5934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TT" sz="6700" dirty="0"/>
              <a:t>Clamping with curved forceps and cutting with scalpel</a:t>
            </a:r>
            <a:br>
              <a:rPr lang="en-TT" sz="6700" dirty="0"/>
            </a:br>
            <a:br>
              <a:rPr lang="en-TT" sz="6700" dirty="0"/>
            </a:br>
            <a:r>
              <a:rPr lang="en-TT" dirty="0"/>
              <a:t>-</a:t>
            </a:r>
            <a:r>
              <a:rPr lang="en-TT" sz="3600" dirty="0"/>
              <a:t>must use care with scalpel blade in orbit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person&#10;&#10;Description generated with high confidence">
            <a:extLst>
              <a:ext uri="{FF2B5EF4-FFF2-40B4-BE49-F238E27FC236}">
                <a16:creationId xmlns:a16="http://schemas.microsoft.com/office/drawing/2014/main" id="{A478158C-1E81-4DE6-81F9-56444E871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5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A03FF-7320-4CB4-9DC0-BD0E7B93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80559"/>
            <a:ext cx="63398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TT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Optic neve and muscular attachments</a:t>
            </a:r>
            <a:endParaRPr lang="en-US" sz="6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close up of food&#10;&#10;Description generated with very high confidence">
            <a:extLst>
              <a:ext uri="{FF2B5EF4-FFF2-40B4-BE49-F238E27FC236}">
                <a16:creationId xmlns:a16="http://schemas.microsoft.com/office/drawing/2014/main" id="{D6E566F8-8433-4CFC-BE55-6CFCE0864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19788" r="270" b="8503"/>
          <a:stretch/>
        </p:blipFill>
        <p:spPr>
          <a:xfrm>
            <a:off x="4624636" y="0"/>
            <a:ext cx="7154075" cy="68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85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D44074-0B69-4F0C-A7B3-5645CE40D8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405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74A66B6-C011-4BEF-A828-D1EFCA99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6662" y="-14732"/>
            <a:ext cx="5148454" cy="6864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F0998-7A9F-4E26-A73C-8FACAFA8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Evidence of nerve block and Optic nerve</a:t>
            </a:r>
          </a:p>
        </p:txBody>
      </p:sp>
    </p:spTree>
    <p:extLst>
      <p:ext uri="{BB962C8B-B14F-4D97-AF65-F5344CB8AC3E}">
        <p14:creationId xmlns:p14="http://schemas.microsoft.com/office/powerpoint/2010/main" val="324710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mammal&#10;&#10;Description generated with high confidence">
            <a:extLst>
              <a:ext uri="{FF2B5EF4-FFF2-40B4-BE49-F238E27FC236}">
                <a16:creationId xmlns:a16="http://schemas.microsoft.com/office/drawing/2014/main" id="{BDBFD97E-BFDD-4316-A7FD-3796E36C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7" r="-1" b="16332"/>
          <a:stretch/>
        </p:blipFill>
        <p:spPr>
          <a:xfrm rot="16200000">
            <a:off x="-709406" y="1348774"/>
            <a:ext cx="6214534" cy="4160452"/>
          </a:xfrm>
          <a:prstGeom prst="rect">
            <a:avLst/>
          </a:prstGeom>
        </p:spPr>
      </p:pic>
      <p:pic>
        <p:nvPicPr>
          <p:cNvPr id="5" name="Content Placeholder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31AFFE5A-8781-488A-89B4-26C76DD43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-1167" r="20" b="1169"/>
          <a:stretch/>
        </p:blipFill>
        <p:spPr>
          <a:xfrm rot="5400000">
            <a:off x="6054796" y="-1254976"/>
            <a:ext cx="4580545" cy="7733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D1E52-0B9B-42C0-9D65-63C3E745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0" y="4752602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Cleaned orbit</a:t>
            </a:r>
          </a:p>
        </p:txBody>
      </p:sp>
    </p:spTree>
    <p:extLst>
      <p:ext uri="{BB962C8B-B14F-4D97-AF65-F5344CB8AC3E}">
        <p14:creationId xmlns:p14="http://schemas.microsoft.com/office/powerpoint/2010/main" val="85669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D44074-0B69-4F0C-A7B3-5645CE40D8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81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74579F02-C872-4A0D-9A62-D7586891C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834" y="-301751"/>
            <a:ext cx="5650992" cy="7534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57AC2-F880-44D9-AC4C-A6699BE6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640081"/>
            <a:ext cx="465734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Cruciate Closure Skin Hypodermic needle</a:t>
            </a:r>
          </a:p>
        </p:txBody>
      </p:sp>
    </p:spTree>
    <p:extLst>
      <p:ext uri="{BB962C8B-B14F-4D97-AF65-F5344CB8AC3E}">
        <p14:creationId xmlns:p14="http://schemas.microsoft.com/office/powerpoint/2010/main" val="253772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576B0-CD8C-4661-95C8-A9F2CE7CD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F60E2B-3919-423C-B1FF-56CDE66811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 up of a dog&#10;&#10;Description generated with high confidence">
            <a:extLst>
              <a:ext uri="{FF2B5EF4-FFF2-40B4-BE49-F238E27FC236}">
                <a16:creationId xmlns:a16="http://schemas.microsoft.com/office/drawing/2014/main" id="{9EA9E551-E532-4682-B4F2-F34376C80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3"/>
          <a:stretch/>
        </p:blipFill>
        <p:spPr>
          <a:xfrm rot="5400000">
            <a:off x="1311301" y="-1323001"/>
            <a:ext cx="5525146" cy="8171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14E2D-9F11-4A2A-9FCA-FE64F202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550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Auriculopalpebral nerve block</a:t>
            </a:r>
          </a:p>
        </p:txBody>
      </p:sp>
    </p:spTree>
    <p:extLst>
      <p:ext uri="{BB962C8B-B14F-4D97-AF65-F5344CB8AC3E}">
        <p14:creationId xmlns:p14="http://schemas.microsoft.com/office/powerpoint/2010/main" val="31205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2000">
              <a:schemeClr val="accent1">
                <a:lumMod val="40000"/>
                <a:lumOff val="60000"/>
              </a:schemeClr>
            </a:gs>
            <a:gs pos="78000">
              <a:srgbClr val="7030A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504A8C22-24E3-4C44-8D27-8FE2F7E0D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-2366" r="34290" b="2366"/>
          <a:stretch/>
        </p:blipFill>
        <p:spPr>
          <a:xfrm>
            <a:off x="1994131" y="-76958"/>
            <a:ext cx="1663610" cy="4602823"/>
          </a:xfrm>
          <a:prstGeom prst="rect">
            <a:avLst/>
          </a:prstGeom>
        </p:spPr>
      </p:pic>
      <p:pic>
        <p:nvPicPr>
          <p:cNvPr id="5" name="Content Placeholder 4" descr="A close up of a box&#10;&#10;Description generated with high confidence">
            <a:extLst>
              <a:ext uri="{FF2B5EF4-FFF2-40B4-BE49-F238E27FC236}">
                <a16:creationId xmlns:a16="http://schemas.microsoft.com/office/drawing/2014/main" id="{26915C47-F3DF-466A-B68E-30D1D2CBB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r="15550"/>
          <a:stretch/>
        </p:blipFill>
        <p:spPr>
          <a:xfrm>
            <a:off x="8140834" y="40136"/>
            <a:ext cx="2057035" cy="4485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75D2D-2114-4464-A2DD-54B57068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Spinal Needle for Peterson Block</a:t>
            </a:r>
          </a:p>
        </p:txBody>
      </p:sp>
    </p:spTree>
    <p:extLst>
      <p:ext uri="{BB962C8B-B14F-4D97-AF65-F5344CB8AC3E}">
        <p14:creationId xmlns:p14="http://schemas.microsoft.com/office/powerpoint/2010/main" val="230179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3851-0712-4F0A-91B2-513AA69B7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r>
              <a:rPr lang="en-TT" sz="3400" dirty="0">
                <a:solidFill>
                  <a:srgbClr val="FFFFFF"/>
                </a:solidFill>
              </a:rPr>
              <a:t>Peterson and Auriculopalpebral nerve blocks</a:t>
            </a:r>
          </a:p>
        </p:txBody>
      </p:sp>
      <p:pic>
        <p:nvPicPr>
          <p:cNvPr id="5" name="Content Placeholder 4" descr="A picture containing indoor, mammal, animal&#10;&#10;Description generated with very high confidence">
            <a:extLst>
              <a:ext uri="{FF2B5EF4-FFF2-40B4-BE49-F238E27FC236}">
                <a16:creationId xmlns:a16="http://schemas.microsoft.com/office/drawing/2014/main" id="{8933D9AF-4EF7-4123-B0F3-C9C5ED418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5" b="40871"/>
          <a:stretch/>
        </p:blipFill>
        <p:spPr>
          <a:xfrm>
            <a:off x="4153117" y="1114425"/>
            <a:ext cx="7838644" cy="4851912"/>
          </a:xfrm>
        </p:spPr>
      </p:pic>
    </p:spTree>
    <p:extLst>
      <p:ext uri="{BB962C8B-B14F-4D97-AF65-F5344CB8AC3E}">
        <p14:creationId xmlns:p14="http://schemas.microsoft.com/office/powerpoint/2010/main" val="60138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858E2C-F15B-4646-A1A4-B67711E4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r>
              <a:rPr lang="en-TT" sz="4000" dirty="0">
                <a:solidFill>
                  <a:srgbClr val="FFFFFF"/>
                </a:solidFill>
              </a:rPr>
              <a:t>Removing stylet of Spinal needle before inserting syringe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8CE5C2-C911-4870-815F-C132C9325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933" y="-22690"/>
            <a:ext cx="5154611" cy="68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D44074-0B69-4F0C-A7B3-5645CE40D8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7D6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dog, person&#10;&#10;Description generated with very high confidence">
            <a:extLst>
              <a:ext uri="{FF2B5EF4-FFF2-40B4-BE49-F238E27FC236}">
                <a16:creationId xmlns:a16="http://schemas.microsoft.com/office/drawing/2014/main" id="{049D784D-3A05-4A9E-B01E-81C80F980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 r="-2" b="8198"/>
          <a:stretch/>
        </p:blipFill>
        <p:spPr>
          <a:xfrm>
            <a:off x="-1" y="-1"/>
            <a:ext cx="7534655" cy="6858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4D5B5-C150-4422-865E-B504DA27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640081"/>
            <a:ext cx="465734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Subconjunctival Injection</a:t>
            </a:r>
          </a:p>
        </p:txBody>
      </p:sp>
    </p:spTree>
    <p:extLst>
      <p:ext uri="{BB962C8B-B14F-4D97-AF65-F5344CB8AC3E}">
        <p14:creationId xmlns:p14="http://schemas.microsoft.com/office/powerpoint/2010/main" val="123404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&#10;&#10;Description generated with very high confidence">
            <a:extLst>
              <a:ext uri="{FF2B5EF4-FFF2-40B4-BE49-F238E27FC236}">
                <a16:creationId xmlns:a16="http://schemas.microsoft.com/office/drawing/2014/main" id="{822BF87F-3BD6-4A5B-B723-E85232217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48867" r="19315" b="1315"/>
          <a:stretch/>
        </p:blipFill>
        <p:spPr>
          <a:xfrm>
            <a:off x="4446581" y="0"/>
            <a:ext cx="7745419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0FA4F1-12DF-47C3-BA06-9B3D62F5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TT" sz="2800">
                <a:latin typeface="Aharoni" panose="02010803020104030203" pitchFamily="2" charset="-79"/>
                <a:cs typeface="Aharoni" panose="02010803020104030203" pitchFamily="2" charset="-79"/>
              </a:rPr>
              <a:t>Attempt to clamp 3</a:t>
            </a:r>
            <a:r>
              <a:rPr lang="en-TT" sz="2800" baseline="30000">
                <a:latin typeface="Aharoni" panose="02010803020104030203" pitchFamily="2" charset="-79"/>
                <a:cs typeface="Aharoni" panose="02010803020104030203" pitchFamily="2" charset="-79"/>
              </a:rPr>
              <a:t>rd</a:t>
            </a:r>
            <a:r>
              <a:rPr lang="en-TT" sz="2800">
                <a:latin typeface="Aharoni" panose="02010803020104030203" pitchFamily="2" charset="-79"/>
                <a:cs typeface="Aharoni" panose="02010803020104030203" pitchFamily="2" charset="-79"/>
              </a:rPr>
              <a:t>  eyelid in 3 places at once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7642-E7E5-41CC-AC73-59F9CF9E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3417573"/>
            <a:ext cx="3721020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TT" sz="1800" b="1"/>
              <a:t>In retrospect the clamp at the base of the 3</a:t>
            </a:r>
            <a:r>
              <a:rPr lang="en-TT" sz="1800" b="1" baseline="30000"/>
              <a:t>rd</a:t>
            </a:r>
            <a:r>
              <a:rPr lang="en-TT" sz="1800" b="1"/>
              <a:t> eyelid on the thick cartilage could have been clamped further back.</a:t>
            </a:r>
          </a:p>
        </p:txBody>
      </p:sp>
    </p:spTree>
    <p:extLst>
      <p:ext uri="{BB962C8B-B14F-4D97-AF65-F5344CB8AC3E}">
        <p14:creationId xmlns:p14="http://schemas.microsoft.com/office/powerpoint/2010/main" val="131158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icture containing person, cow&#10;&#10;Description generated with high confidence">
            <a:extLst>
              <a:ext uri="{FF2B5EF4-FFF2-40B4-BE49-F238E27FC236}">
                <a16:creationId xmlns:a16="http://schemas.microsoft.com/office/drawing/2014/main" id="{A70CF2FE-1EBC-4379-9B48-2403B130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12801"/>
          <a:stretch/>
        </p:blipFill>
        <p:spPr>
          <a:xfrm rot="5400000" flipH="1">
            <a:off x="2733936" y="-2282125"/>
            <a:ext cx="6858001" cy="11422251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F2AE66-7792-474A-99E0-29FB552B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cap="none" dirty="0">
                <a:latin typeface="Aharoni" panose="02010803020104030203" pitchFamily="2" charset="-79"/>
                <a:cs typeface="Aharoni" panose="02010803020104030203" pitchFamily="2" charset="-79"/>
              </a:rPr>
              <a:t>Removal of 3rd Eyelid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b="1" cap="all" dirty="0"/>
              <a:t>with cut segment of 3rd eyelid shown</a:t>
            </a:r>
          </a:p>
        </p:txBody>
      </p:sp>
    </p:spTree>
    <p:extLst>
      <p:ext uri="{BB962C8B-B14F-4D97-AF65-F5344CB8AC3E}">
        <p14:creationId xmlns:p14="http://schemas.microsoft.com/office/powerpoint/2010/main" val="265760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FCD9D8-9699-4E37-8003-9D582CDDA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 r="4306" b="11437"/>
          <a:stretch/>
        </p:blipFill>
        <p:spPr>
          <a:xfrm>
            <a:off x="5020176" y="184133"/>
            <a:ext cx="5782142" cy="6489734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3A4149-72C5-465D-8E3C-5524C3FA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3" y="891677"/>
            <a:ext cx="3826277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900" kern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 absorbable Nylon Suture material </a:t>
            </a:r>
            <a:b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411234-E984-42E1-81E8-2808438FBA0C}"/>
              </a:ext>
            </a:extLst>
          </p:cNvPr>
          <p:cNvSpPr/>
          <p:nvPr/>
        </p:nvSpPr>
        <p:spPr>
          <a:xfrm>
            <a:off x="505560" y="4307615"/>
            <a:ext cx="39949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- for simple continuous pattern closing eye through eyelids</a:t>
            </a:r>
            <a:endParaRPr lang="en-TT" sz="1200" dirty="0"/>
          </a:p>
        </p:txBody>
      </p:sp>
    </p:spTree>
    <p:extLst>
      <p:ext uri="{BB962C8B-B14F-4D97-AF65-F5344CB8AC3E}">
        <p14:creationId xmlns:p14="http://schemas.microsoft.com/office/powerpoint/2010/main" val="260099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138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Algerian</vt:lpstr>
      <vt:lpstr>AR CENA</vt:lpstr>
      <vt:lpstr>Arial</vt:lpstr>
      <vt:lpstr>Calibri</vt:lpstr>
      <vt:lpstr>Calibri Light</vt:lpstr>
      <vt:lpstr>Office Theme</vt:lpstr>
      <vt:lpstr>Ocular Surgical Techniques</vt:lpstr>
      <vt:lpstr>Auriculopalpebral nerve block</vt:lpstr>
      <vt:lpstr>Spinal Needle for Peterson Block</vt:lpstr>
      <vt:lpstr>Peterson and Auriculopalpebral nerve blocks</vt:lpstr>
      <vt:lpstr>Removing stylet of Spinal needle before inserting syringe</vt:lpstr>
      <vt:lpstr>Subconjunctival Injection</vt:lpstr>
      <vt:lpstr>Attempt to clamp 3rd  eyelid in 3 places at once</vt:lpstr>
      <vt:lpstr>Removal of 3rd Eyelid</vt:lpstr>
      <vt:lpstr>Non absorbable Nylon Suture material  </vt:lpstr>
      <vt:lpstr>Circumferential incision at the eyelid margin</vt:lpstr>
      <vt:lpstr>Incision along Orbital rim</vt:lpstr>
      <vt:lpstr>Blunt dissection of ocular contents</vt:lpstr>
      <vt:lpstr>Blunt dissection of ocular contents and lifting globe</vt:lpstr>
      <vt:lpstr>Clamping with curved forceps and cutting with scalpel  -must use care with scalpel blade in orbit</vt:lpstr>
      <vt:lpstr>Optic neve and muscular attachments</vt:lpstr>
      <vt:lpstr>Evidence of nerve block and Optic nerve</vt:lpstr>
      <vt:lpstr>Cleaned orbit</vt:lpstr>
      <vt:lpstr>Cruciate Closure Skin Hypodermic needle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Ocular Surgical Techniques</dc:title>
  <dc:creator>Sunita Ramoutarsingh</dc:creator>
  <cp:lastModifiedBy>Sunita Ramoutarsingh</cp:lastModifiedBy>
  <cp:revision>16</cp:revision>
  <dcterms:created xsi:type="dcterms:W3CDTF">2017-11-16T23:43:01Z</dcterms:created>
  <dcterms:modified xsi:type="dcterms:W3CDTF">2017-11-17T01:41:09Z</dcterms:modified>
</cp:coreProperties>
</file>