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62" r:id="rId5"/>
    <p:sldId id="259" r:id="rId6"/>
    <p:sldId id="263" r:id="rId7"/>
    <p:sldId id="267" r:id="rId8"/>
    <p:sldId id="260" r:id="rId9"/>
    <p:sldId id="261"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16" autoAdjust="0"/>
    <p:restoredTop sz="94660"/>
  </p:normalViewPr>
  <p:slideViewPr>
    <p:cSldViewPr>
      <p:cViewPr varScale="1">
        <p:scale>
          <a:sx n="74" d="100"/>
          <a:sy n="74" d="100"/>
        </p:scale>
        <p:origin x="-127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3F9448-5ED1-4D8D-9C85-1691D76FB6CD}" type="datetimeFigureOut">
              <a:rPr lang="en-US" smtClean="0"/>
              <a:t>11/19/2017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FCC8BC-22D8-49D1-9AF4-2FEB7E78BA85}" type="slidenum">
              <a:rPr lang="en-US" smtClean="0"/>
              <a:t>‹#›</a:t>
            </a:fld>
            <a:endParaRPr lang="en-US"/>
          </a:p>
        </p:txBody>
      </p:sp>
    </p:spTree>
    <p:extLst>
      <p:ext uri="{BB962C8B-B14F-4D97-AF65-F5344CB8AC3E}">
        <p14:creationId xmlns:p14="http://schemas.microsoft.com/office/powerpoint/2010/main" val="1023537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FCC8BC-22D8-49D1-9AF4-2FEB7E78BA85}" type="slidenum">
              <a:rPr lang="en-US" smtClean="0"/>
              <a:t>5</a:t>
            </a:fld>
            <a:endParaRPr lang="en-US"/>
          </a:p>
        </p:txBody>
      </p:sp>
    </p:spTree>
    <p:extLst>
      <p:ext uri="{BB962C8B-B14F-4D97-AF65-F5344CB8AC3E}">
        <p14:creationId xmlns:p14="http://schemas.microsoft.com/office/powerpoint/2010/main" val="772732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FCC8BC-22D8-49D1-9AF4-2FEB7E78BA85}" type="slidenum">
              <a:rPr lang="en-US" smtClean="0"/>
              <a:t>6</a:t>
            </a:fld>
            <a:endParaRPr lang="en-US"/>
          </a:p>
        </p:txBody>
      </p:sp>
    </p:spTree>
    <p:extLst>
      <p:ext uri="{BB962C8B-B14F-4D97-AF65-F5344CB8AC3E}">
        <p14:creationId xmlns:p14="http://schemas.microsoft.com/office/powerpoint/2010/main" val="772732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FCC8BC-22D8-49D1-9AF4-2FEB7E78BA85}" type="slidenum">
              <a:rPr lang="en-US" smtClean="0"/>
              <a:t>7</a:t>
            </a:fld>
            <a:endParaRPr lang="en-US"/>
          </a:p>
        </p:txBody>
      </p:sp>
    </p:spTree>
    <p:extLst>
      <p:ext uri="{BB962C8B-B14F-4D97-AF65-F5344CB8AC3E}">
        <p14:creationId xmlns:p14="http://schemas.microsoft.com/office/powerpoint/2010/main" val="772732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4A30E0-6A1C-4DAC-85FB-9A7AED3ED458}" type="datetimeFigureOut">
              <a:rPr lang="en-US" smtClean="0"/>
              <a:t>11/19/2017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1DA1B-FDB3-4248-A2D8-FCBB125274E3}" type="slidenum">
              <a:rPr lang="en-US" smtClean="0"/>
              <a:t>‹#›</a:t>
            </a:fld>
            <a:endParaRPr lang="en-US"/>
          </a:p>
        </p:txBody>
      </p:sp>
    </p:spTree>
    <p:extLst>
      <p:ext uri="{BB962C8B-B14F-4D97-AF65-F5344CB8AC3E}">
        <p14:creationId xmlns:p14="http://schemas.microsoft.com/office/powerpoint/2010/main" val="1369215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4A30E0-6A1C-4DAC-85FB-9A7AED3ED458}" type="datetimeFigureOut">
              <a:rPr lang="en-US" smtClean="0"/>
              <a:t>11/19/2017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1DA1B-FDB3-4248-A2D8-FCBB125274E3}" type="slidenum">
              <a:rPr lang="en-US" smtClean="0"/>
              <a:t>‹#›</a:t>
            </a:fld>
            <a:endParaRPr lang="en-US"/>
          </a:p>
        </p:txBody>
      </p:sp>
    </p:spTree>
    <p:extLst>
      <p:ext uri="{BB962C8B-B14F-4D97-AF65-F5344CB8AC3E}">
        <p14:creationId xmlns:p14="http://schemas.microsoft.com/office/powerpoint/2010/main" val="3889801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4A30E0-6A1C-4DAC-85FB-9A7AED3ED458}" type="datetimeFigureOut">
              <a:rPr lang="en-US" smtClean="0"/>
              <a:t>11/19/2017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1DA1B-FDB3-4248-A2D8-FCBB125274E3}" type="slidenum">
              <a:rPr lang="en-US" smtClean="0"/>
              <a:t>‹#›</a:t>
            </a:fld>
            <a:endParaRPr lang="en-US"/>
          </a:p>
        </p:txBody>
      </p:sp>
    </p:spTree>
    <p:extLst>
      <p:ext uri="{BB962C8B-B14F-4D97-AF65-F5344CB8AC3E}">
        <p14:creationId xmlns:p14="http://schemas.microsoft.com/office/powerpoint/2010/main" val="798184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4A30E0-6A1C-4DAC-85FB-9A7AED3ED458}" type="datetimeFigureOut">
              <a:rPr lang="en-US" smtClean="0"/>
              <a:t>11/19/2017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1DA1B-FDB3-4248-A2D8-FCBB125274E3}" type="slidenum">
              <a:rPr lang="en-US" smtClean="0"/>
              <a:t>‹#›</a:t>
            </a:fld>
            <a:endParaRPr lang="en-US"/>
          </a:p>
        </p:txBody>
      </p:sp>
    </p:spTree>
    <p:extLst>
      <p:ext uri="{BB962C8B-B14F-4D97-AF65-F5344CB8AC3E}">
        <p14:creationId xmlns:p14="http://schemas.microsoft.com/office/powerpoint/2010/main" val="3162240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4A30E0-6A1C-4DAC-85FB-9A7AED3ED458}" type="datetimeFigureOut">
              <a:rPr lang="en-US" smtClean="0"/>
              <a:t>11/19/2017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1DA1B-FDB3-4248-A2D8-FCBB125274E3}" type="slidenum">
              <a:rPr lang="en-US" smtClean="0"/>
              <a:t>‹#›</a:t>
            </a:fld>
            <a:endParaRPr lang="en-US"/>
          </a:p>
        </p:txBody>
      </p:sp>
    </p:spTree>
    <p:extLst>
      <p:ext uri="{BB962C8B-B14F-4D97-AF65-F5344CB8AC3E}">
        <p14:creationId xmlns:p14="http://schemas.microsoft.com/office/powerpoint/2010/main" val="150930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4A30E0-6A1C-4DAC-85FB-9A7AED3ED458}" type="datetimeFigureOut">
              <a:rPr lang="en-US" smtClean="0"/>
              <a:t>11/19/2017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1DA1B-FDB3-4248-A2D8-FCBB125274E3}" type="slidenum">
              <a:rPr lang="en-US" smtClean="0"/>
              <a:t>‹#›</a:t>
            </a:fld>
            <a:endParaRPr lang="en-US"/>
          </a:p>
        </p:txBody>
      </p:sp>
    </p:spTree>
    <p:extLst>
      <p:ext uri="{BB962C8B-B14F-4D97-AF65-F5344CB8AC3E}">
        <p14:creationId xmlns:p14="http://schemas.microsoft.com/office/powerpoint/2010/main" val="2956749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4A30E0-6A1C-4DAC-85FB-9A7AED3ED458}" type="datetimeFigureOut">
              <a:rPr lang="en-US" smtClean="0"/>
              <a:t>11/19/2017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E1DA1B-FDB3-4248-A2D8-FCBB125274E3}" type="slidenum">
              <a:rPr lang="en-US" smtClean="0"/>
              <a:t>‹#›</a:t>
            </a:fld>
            <a:endParaRPr lang="en-US"/>
          </a:p>
        </p:txBody>
      </p:sp>
    </p:spTree>
    <p:extLst>
      <p:ext uri="{BB962C8B-B14F-4D97-AF65-F5344CB8AC3E}">
        <p14:creationId xmlns:p14="http://schemas.microsoft.com/office/powerpoint/2010/main" val="448930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4A30E0-6A1C-4DAC-85FB-9A7AED3ED458}" type="datetimeFigureOut">
              <a:rPr lang="en-US" smtClean="0"/>
              <a:t>11/19/2017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E1DA1B-FDB3-4248-A2D8-FCBB125274E3}" type="slidenum">
              <a:rPr lang="en-US" smtClean="0"/>
              <a:t>‹#›</a:t>
            </a:fld>
            <a:endParaRPr lang="en-US"/>
          </a:p>
        </p:txBody>
      </p:sp>
    </p:spTree>
    <p:extLst>
      <p:ext uri="{BB962C8B-B14F-4D97-AF65-F5344CB8AC3E}">
        <p14:creationId xmlns:p14="http://schemas.microsoft.com/office/powerpoint/2010/main" val="2880734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4A30E0-6A1C-4DAC-85FB-9A7AED3ED458}" type="datetimeFigureOut">
              <a:rPr lang="en-US" smtClean="0"/>
              <a:t>11/19/2017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E1DA1B-FDB3-4248-A2D8-FCBB125274E3}" type="slidenum">
              <a:rPr lang="en-US" smtClean="0"/>
              <a:t>‹#›</a:t>
            </a:fld>
            <a:endParaRPr lang="en-US"/>
          </a:p>
        </p:txBody>
      </p:sp>
    </p:spTree>
    <p:extLst>
      <p:ext uri="{BB962C8B-B14F-4D97-AF65-F5344CB8AC3E}">
        <p14:creationId xmlns:p14="http://schemas.microsoft.com/office/powerpoint/2010/main" val="1175614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4A30E0-6A1C-4DAC-85FB-9A7AED3ED458}" type="datetimeFigureOut">
              <a:rPr lang="en-US" smtClean="0"/>
              <a:t>11/19/2017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1DA1B-FDB3-4248-A2D8-FCBB125274E3}" type="slidenum">
              <a:rPr lang="en-US" smtClean="0"/>
              <a:t>‹#›</a:t>
            </a:fld>
            <a:endParaRPr lang="en-US"/>
          </a:p>
        </p:txBody>
      </p:sp>
    </p:spTree>
    <p:extLst>
      <p:ext uri="{BB962C8B-B14F-4D97-AF65-F5344CB8AC3E}">
        <p14:creationId xmlns:p14="http://schemas.microsoft.com/office/powerpoint/2010/main" val="3489166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4A30E0-6A1C-4DAC-85FB-9A7AED3ED458}" type="datetimeFigureOut">
              <a:rPr lang="en-US" smtClean="0"/>
              <a:t>11/19/2017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1DA1B-FDB3-4248-A2D8-FCBB125274E3}" type="slidenum">
              <a:rPr lang="en-US" smtClean="0"/>
              <a:t>‹#›</a:t>
            </a:fld>
            <a:endParaRPr lang="en-US"/>
          </a:p>
        </p:txBody>
      </p:sp>
    </p:spTree>
    <p:extLst>
      <p:ext uri="{BB962C8B-B14F-4D97-AF65-F5344CB8AC3E}">
        <p14:creationId xmlns:p14="http://schemas.microsoft.com/office/powerpoint/2010/main" val="1866730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5000"/>
            <a:lum/>
          </a:blip>
          <a:srcRect/>
          <a:stretch>
            <a:fillRect t="-6000" b="-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4A30E0-6A1C-4DAC-85FB-9A7AED3ED458}" type="datetimeFigureOut">
              <a:rPr lang="en-US" smtClean="0"/>
              <a:t>11/19/2017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1DA1B-FDB3-4248-A2D8-FCBB125274E3}" type="slidenum">
              <a:rPr lang="en-US" smtClean="0"/>
              <a:t>‹#›</a:t>
            </a:fld>
            <a:endParaRPr lang="en-US"/>
          </a:p>
        </p:txBody>
      </p:sp>
    </p:spTree>
    <p:extLst>
      <p:ext uri="{BB962C8B-B14F-4D97-AF65-F5344CB8AC3E}">
        <p14:creationId xmlns:p14="http://schemas.microsoft.com/office/powerpoint/2010/main" val="25579583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B-a9bxCD1MU&amp;t=170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dirty="0" smtClean="0">
                <a:solidFill>
                  <a:srgbClr val="FF0066"/>
                </a:solidFill>
                <a:latin typeface="Times New Roman" panose="02020603050405020304" pitchFamily="18" charset="0"/>
                <a:cs typeface="Times New Roman" panose="02020603050405020304" pitchFamily="18" charset="0"/>
              </a:rPr>
              <a:t>Pre-Operation</a:t>
            </a:r>
            <a:endParaRPr lang="en-US" b="1" i="1" dirty="0">
              <a:solidFill>
                <a:srgbClr val="FF0066"/>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r>
              <a:rPr lang="en-US" b="1" i="1" dirty="0" smtClean="0">
                <a:solidFill>
                  <a:srgbClr val="FF66CC"/>
                </a:solidFill>
                <a:latin typeface="Times New Roman" panose="02020603050405020304" pitchFamily="18" charset="0"/>
                <a:cs typeface="Times New Roman" panose="02020603050405020304" pitchFamily="18" charset="0"/>
              </a:rPr>
              <a:t>Lab 11</a:t>
            </a:r>
            <a:endParaRPr lang="en-US" b="1" i="1" dirty="0">
              <a:solidFill>
                <a:srgbClr val="FF66C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3879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66"/>
                </a:solidFill>
                <a:latin typeface="Times New Roman" panose="02020603050405020304" pitchFamily="18" charset="0"/>
                <a:cs typeface="Times New Roman" panose="02020603050405020304" pitchFamily="18" charset="0"/>
              </a:rPr>
              <a:t>Preparation of surgical site</a:t>
            </a:r>
            <a:endParaRPr lang="en-US" b="1" i="1" dirty="0">
              <a:solidFill>
                <a:srgbClr val="FF0066"/>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77500" lnSpcReduction="20000"/>
          </a:bodyPr>
          <a:lstStyle/>
          <a:p>
            <a:r>
              <a:rPr lang="en-US" dirty="0" smtClean="0">
                <a:latin typeface="Times New Roman" panose="02020603050405020304" pitchFamily="18" charset="0"/>
                <a:cs typeface="Times New Roman" panose="02020603050405020304" pitchFamily="18" charset="0"/>
              </a:rPr>
              <a:t>The animal was restrained in a chute, since this procedure is done standing. </a:t>
            </a:r>
          </a:p>
          <a:p>
            <a:r>
              <a:rPr lang="en-US" dirty="0">
                <a:latin typeface="Times New Roman" panose="02020603050405020304" pitchFamily="18" charset="0"/>
                <a:cs typeface="Times New Roman" panose="02020603050405020304" pitchFamily="18" charset="0"/>
              </a:rPr>
              <a:t>A</a:t>
            </a:r>
            <a:r>
              <a:rPr lang="en-US" dirty="0" smtClean="0">
                <a:latin typeface="Times New Roman" panose="02020603050405020304" pitchFamily="18" charset="0"/>
                <a:cs typeface="Times New Roman" panose="02020603050405020304" pitchFamily="18" charset="0"/>
              </a:rPr>
              <a:t>fter which the halter was tied to the opposite side of the affected eye.</a:t>
            </a:r>
          </a:p>
          <a:p>
            <a:r>
              <a:rPr lang="en-US" dirty="0" smtClean="0">
                <a:latin typeface="Times New Roman" panose="02020603050405020304" pitchFamily="18" charset="0"/>
                <a:cs typeface="Times New Roman" panose="02020603050405020304" pitchFamily="18" charset="0"/>
              </a:rPr>
              <a:t>The ketamine stun was given at this time. </a:t>
            </a: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jugular vein was clipped on both side of the neck. Then an 18” catheter  was placed in the left side of the neck so IV injections can be given such as </a:t>
            </a:r>
            <a:r>
              <a:rPr lang="en-US" dirty="0" smtClean="0">
                <a:latin typeface="Times New Roman" panose="02020603050405020304" pitchFamily="18" charset="0"/>
                <a:cs typeface="Times New Roman" panose="02020603050405020304" pitchFamily="18" charset="0"/>
              </a:rPr>
              <a:t>Flunixin, also if there is a lot of hemorrhaging fluids can be administered quickly.</a:t>
            </a:r>
          </a:p>
          <a:p>
            <a:r>
              <a:rPr lang="en-US" dirty="0" smtClean="0">
                <a:latin typeface="Times New Roman" panose="02020603050405020304" pitchFamily="18" charset="0"/>
                <a:cs typeface="Times New Roman" panose="02020603050405020304" pitchFamily="18" charset="0"/>
              </a:rPr>
              <a:t>After 15 minutes the head was then further secured to one side with the ears was pulled back. The unaffected eye was covered using gauze and tape. </a:t>
            </a:r>
          </a:p>
        </p:txBody>
      </p:sp>
    </p:spTree>
    <p:extLst>
      <p:ext uri="{BB962C8B-B14F-4D97-AF65-F5344CB8AC3E}">
        <p14:creationId xmlns:p14="http://schemas.microsoft.com/office/powerpoint/2010/main" val="1681566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66"/>
                </a:solidFill>
                <a:latin typeface="Times New Roman" panose="02020603050405020304" pitchFamily="18" charset="0"/>
                <a:cs typeface="Times New Roman" panose="02020603050405020304" pitchFamily="18" charset="0"/>
              </a:rPr>
              <a:t>Preparation of the surgical site</a:t>
            </a:r>
            <a:endParaRPr lang="en-US" b="1" i="1" dirty="0">
              <a:solidFill>
                <a:srgbClr val="FF0066"/>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lvl="0"/>
            <a:r>
              <a:rPr lang="en-US" sz="2400" dirty="0">
                <a:solidFill>
                  <a:prstClr val="black"/>
                </a:solidFill>
                <a:latin typeface="Times New Roman" panose="02020603050405020304" pitchFamily="18" charset="0"/>
                <a:cs typeface="Times New Roman" panose="02020603050405020304" pitchFamily="18" charset="0"/>
              </a:rPr>
              <a:t>Following that the area was clipped  1 inch around the animal’s eye. The eyelashes was also  trimmed at this point in time. </a:t>
            </a:r>
          </a:p>
          <a:p>
            <a:pPr lvl="0"/>
            <a:r>
              <a:rPr lang="en-US" sz="2400" dirty="0">
                <a:solidFill>
                  <a:prstClr val="black"/>
                </a:solidFill>
                <a:latin typeface="Times New Roman" panose="02020603050405020304" pitchFamily="18" charset="0"/>
                <a:cs typeface="Times New Roman" panose="02020603050405020304" pitchFamily="18" charset="0"/>
              </a:rPr>
              <a:t>Sterile saline was used to clean the area since the other chemical such as alcohol and iodine will be very irritating.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Next the surgical site was draped.</a:t>
            </a:r>
          </a:p>
          <a:p>
            <a:r>
              <a:rPr lang="en-US" sz="2400" dirty="0" smtClean="0">
                <a:latin typeface="Times New Roman" panose="02020603050405020304" pitchFamily="18" charset="0"/>
                <a:cs typeface="Times New Roman" panose="02020603050405020304" pitchFamily="18" charset="0"/>
              </a:rPr>
              <a:t>After which the nerve blocks was done. </a:t>
            </a:r>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NOTE: this is explained separately. </a:t>
            </a:r>
          </a:p>
          <a:p>
            <a:r>
              <a:rPr lang="en-US" sz="2400" dirty="0" smtClean="0">
                <a:latin typeface="Times New Roman" panose="02020603050405020304" pitchFamily="18" charset="0"/>
                <a:cs typeface="Times New Roman" panose="02020603050405020304" pitchFamily="18" charset="0"/>
              </a:rPr>
              <a:t>After the nerve blocks was done </a:t>
            </a:r>
            <a:r>
              <a:rPr lang="en-US" sz="2400" dirty="0" smtClean="0">
                <a:latin typeface="Times New Roman" panose="02020603050405020304" pitchFamily="18" charset="0"/>
                <a:cs typeface="Times New Roman" panose="02020603050405020304" pitchFamily="18" charset="0"/>
              </a:rPr>
              <a:t>the </a:t>
            </a:r>
            <a:r>
              <a:rPr lang="en-US" sz="2400" smtClean="0">
                <a:latin typeface="Times New Roman" panose="02020603050405020304" pitchFamily="18" charset="0"/>
                <a:cs typeface="Times New Roman" panose="02020603050405020304" pitchFamily="18" charset="0"/>
              </a:rPr>
              <a:t>animal moved unto surgery.</a:t>
            </a: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2772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66"/>
                </a:solidFill>
                <a:latin typeface="Times New Roman" panose="02020603050405020304" pitchFamily="18" charset="0"/>
                <a:cs typeface="Times New Roman" panose="02020603050405020304" pitchFamily="18" charset="0"/>
              </a:rPr>
              <a:t>Signalment</a:t>
            </a:r>
            <a:endParaRPr lang="en-US" b="1" i="1" dirty="0">
              <a:solidFill>
                <a:srgbClr val="FF0066"/>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Species: Bovine</a:t>
            </a:r>
          </a:p>
          <a:p>
            <a:r>
              <a:rPr lang="en-US" dirty="0" smtClean="0">
                <a:latin typeface="Times New Roman" panose="02020603050405020304" pitchFamily="18" charset="0"/>
                <a:cs typeface="Times New Roman" panose="02020603050405020304" pitchFamily="18" charset="0"/>
              </a:rPr>
              <a:t>Breed: Jersey Holstein mixed</a:t>
            </a:r>
          </a:p>
          <a:p>
            <a:r>
              <a:rPr lang="en-US" dirty="0" smtClean="0">
                <a:latin typeface="Times New Roman" panose="02020603050405020304" pitchFamily="18" charset="0"/>
                <a:cs typeface="Times New Roman" panose="02020603050405020304" pitchFamily="18" charset="0"/>
              </a:rPr>
              <a:t>Sex: Female</a:t>
            </a:r>
          </a:p>
          <a:p>
            <a:r>
              <a:rPr lang="en-US" dirty="0" smtClean="0">
                <a:latin typeface="Times New Roman" panose="02020603050405020304" pitchFamily="18" charset="0"/>
                <a:cs typeface="Times New Roman" panose="02020603050405020304" pitchFamily="18" charset="0"/>
              </a:rPr>
              <a:t>Age</a:t>
            </a:r>
            <a:r>
              <a:rPr lang="en-US" dirty="0" smtClean="0">
                <a:latin typeface="Times New Roman" panose="02020603050405020304" pitchFamily="18" charset="0"/>
                <a:cs typeface="Times New Roman" panose="02020603050405020304" pitchFamily="18" charset="0"/>
              </a:rPr>
              <a:t>: &gt;4 years</a:t>
            </a:r>
          </a:p>
          <a:p>
            <a:r>
              <a:rPr lang="en-US" dirty="0" smtClean="0">
                <a:latin typeface="Times New Roman" panose="02020603050405020304" pitchFamily="18" charset="0"/>
                <a:cs typeface="Times New Roman" panose="02020603050405020304" pitchFamily="18" charset="0"/>
              </a:rPr>
              <a:t>Weight: 500kg</a:t>
            </a:r>
          </a:p>
          <a:p>
            <a:r>
              <a:rPr lang="en-US" dirty="0" smtClean="0">
                <a:latin typeface="Times New Roman" panose="02020603050405020304" pitchFamily="18" charset="0"/>
                <a:cs typeface="Times New Roman" panose="02020603050405020304" pitchFamily="18" charset="0"/>
              </a:rPr>
              <a:t>ASA grade: 2</a:t>
            </a: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0030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66"/>
                </a:solidFill>
                <a:latin typeface="Times New Roman" panose="02020603050405020304" pitchFamily="18" charset="0"/>
                <a:cs typeface="Times New Roman" panose="02020603050405020304" pitchFamily="18" charset="0"/>
              </a:rPr>
              <a:t>Physical Examination</a:t>
            </a:r>
            <a:endParaRPr lang="en-US" b="1" i="1" dirty="0">
              <a:solidFill>
                <a:srgbClr val="FF0066"/>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Please look at the video for details on how to physically examine a cow.</a:t>
            </a:r>
          </a:p>
          <a:p>
            <a:r>
              <a:rPr lang="en-US" dirty="0" smtClean="0">
                <a:latin typeface="Times New Roman" panose="02020603050405020304" pitchFamily="18" charset="0"/>
                <a:cs typeface="Times New Roman" panose="02020603050405020304" pitchFamily="18" charset="0"/>
                <a:hlinkClick r:id="rId2"/>
              </a:rPr>
              <a:t>https://www.youtube.com/watch?v=B-a9bxCD1MU&amp;t=170s</a:t>
            </a:r>
            <a:r>
              <a:rPr lang="en-US" dirty="0" smtClean="0">
                <a:latin typeface="Times New Roman" panose="02020603050405020304" pitchFamily="18" charset="0"/>
                <a:cs typeface="Times New Roman" panose="02020603050405020304" pitchFamily="18" charset="0"/>
              </a:rPr>
              <a:t> </a:t>
            </a:r>
          </a:p>
          <a:p>
            <a:r>
              <a:rPr lang="en-US" dirty="0" smtClean="0">
                <a:latin typeface="Times New Roman" panose="02020603050405020304" pitchFamily="18" charset="0"/>
                <a:cs typeface="Times New Roman" panose="02020603050405020304" pitchFamily="18" charset="0"/>
              </a:rPr>
              <a:t>Also note that special attention was placed at station 3.</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5380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66"/>
                </a:solidFill>
                <a:latin typeface="Times New Roman" panose="02020603050405020304" pitchFamily="18" charset="0"/>
                <a:cs typeface="Times New Roman" panose="02020603050405020304" pitchFamily="18" charset="0"/>
              </a:rPr>
              <a:t>Indications</a:t>
            </a:r>
            <a:endParaRPr lang="en-US" b="1" i="1" dirty="0">
              <a:solidFill>
                <a:srgbClr val="FF0066"/>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latin typeface="Times New Roman" panose="02020603050405020304" pitchFamily="18" charset="0"/>
                <a:cs typeface="Times New Roman" panose="02020603050405020304" pitchFamily="18" charset="0"/>
              </a:rPr>
              <a:t>Indications for transpalpebral enucleation, third eye removal, and subconjunctival </a:t>
            </a:r>
            <a:r>
              <a:rPr lang="en-US" dirty="0">
                <a:latin typeface="Times New Roman" panose="02020603050405020304" pitchFamily="18" charset="0"/>
                <a:cs typeface="Times New Roman" panose="02020603050405020304" pitchFamily="18" charset="0"/>
              </a:rPr>
              <a:t>injection </a:t>
            </a:r>
            <a:r>
              <a:rPr lang="en-US" dirty="0" smtClean="0">
                <a:latin typeface="Times New Roman" panose="02020603050405020304" pitchFamily="18" charset="0"/>
                <a:cs typeface="Times New Roman" panose="02020603050405020304" pitchFamily="18" charset="0"/>
              </a:rPr>
              <a:t>of antibiotics are:</a:t>
            </a:r>
          </a:p>
          <a:p>
            <a:r>
              <a:rPr lang="en-US" dirty="0" smtClean="0">
                <a:latin typeface="Times New Roman" panose="02020603050405020304" pitchFamily="18" charset="0"/>
                <a:cs typeface="Times New Roman" panose="02020603050405020304" pitchFamily="18" charset="0"/>
              </a:rPr>
              <a:t>Congenital disease</a:t>
            </a:r>
          </a:p>
          <a:p>
            <a:r>
              <a:rPr lang="en-US" dirty="0" smtClean="0">
                <a:latin typeface="Times New Roman" panose="02020603050405020304" pitchFamily="18" charset="0"/>
                <a:cs typeface="Times New Roman" panose="02020603050405020304" pitchFamily="18" charset="0"/>
              </a:rPr>
              <a:t>Orbital Inflammation and cellulitis</a:t>
            </a:r>
          </a:p>
          <a:p>
            <a:r>
              <a:rPr lang="en-US" dirty="0" smtClean="0">
                <a:latin typeface="Times New Roman" panose="02020603050405020304" pitchFamily="18" charset="0"/>
                <a:cs typeface="Times New Roman" panose="02020603050405020304" pitchFamily="18" charset="0"/>
              </a:rPr>
              <a:t>Neoplasia: squamous cell carcinoma </a:t>
            </a:r>
          </a:p>
          <a:p>
            <a:r>
              <a:rPr lang="en-US" dirty="0" smtClean="0">
                <a:latin typeface="Times New Roman" panose="02020603050405020304" pitchFamily="18" charset="0"/>
                <a:cs typeface="Times New Roman" panose="02020603050405020304" pitchFamily="18" charset="0"/>
              </a:rPr>
              <a:t>Trauma and inflammation to the adnexa of the eye, orbit or globe.</a:t>
            </a:r>
          </a:p>
          <a:p>
            <a:r>
              <a:rPr lang="en-US" dirty="0" smtClean="0">
                <a:latin typeface="Times New Roman" panose="02020603050405020304" pitchFamily="18" charset="0"/>
                <a:cs typeface="Times New Roman" panose="02020603050405020304" pitchFamily="18" charset="0"/>
              </a:rPr>
              <a:t>Painful glaucomatous eyes.</a:t>
            </a:r>
          </a:p>
          <a:p>
            <a:r>
              <a:rPr lang="en-US" dirty="0" smtClean="0">
                <a:latin typeface="Times New Roman" panose="02020603050405020304" pitchFamily="18" charset="0"/>
                <a:cs typeface="Times New Roman" panose="02020603050405020304" pitchFamily="18" charset="0"/>
              </a:rPr>
              <a:t>Heavy load of Parasites: </a:t>
            </a:r>
            <a:r>
              <a:rPr lang="en-US" i="1" u="sng" dirty="0" err="1" smtClean="0"/>
              <a:t>Thelazia</a:t>
            </a:r>
            <a:r>
              <a:rPr lang="en-US" u="sng" dirty="0"/>
              <a:t> </a:t>
            </a:r>
            <a:r>
              <a:rPr lang="en-US" u="sng" dirty="0" err="1" smtClean="0"/>
              <a:t>spp</a:t>
            </a:r>
            <a:endParaRPr lang="en-US" u="sng"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3741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66"/>
                </a:solidFill>
                <a:latin typeface="Times New Roman" panose="02020603050405020304" pitchFamily="18" charset="0"/>
                <a:cs typeface="Times New Roman" panose="02020603050405020304" pitchFamily="18" charset="0"/>
              </a:rPr>
              <a:t>Instruments</a:t>
            </a:r>
            <a:endParaRPr lang="en-US" b="1" i="1" dirty="0">
              <a:solidFill>
                <a:srgbClr val="FF0066"/>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numCol="2">
            <a:normAutofit fontScale="92500" lnSpcReduction="20000"/>
          </a:bodyPr>
          <a:lstStyle/>
          <a:p>
            <a:r>
              <a:rPr lang="en-US" dirty="0" smtClean="0">
                <a:latin typeface="Times New Roman" panose="02020603050405020304" pitchFamily="18" charset="0"/>
                <a:cs typeface="Times New Roman" panose="02020603050405020304" pitchFamily="18" charset="0"/>
              </a:rPr>
              <a:t>Coveralls and boots</a:t>
            </a:r>
          </a:p>
          <a:p>
            <a:r>
              <a:rPr lang="en-US" dirty="0" smtClean="0">
                <a:latin typeface="Times New Roman" panose="02020603050405020304" pitchFamily="18" charset="0"/>
                <a:cs typeface="Times New Roman" panose="02020603050405020304" pitchFamily="18" charset="0"/>
              </a:rPr>
              <a:t>Gloves</a:t>
            </a:r>
          </a:p>
          <a:p>
            <a:r>
              <a:rPr lang="en-US" dirty="0" smtClean="0">
                <a:latin typeface="Times New Roman" panose="02020603050405020304" pitchFamily="18" charset="0"/>
                <a:cs typeface="Times New Roman" panose="02020603050405020304" pitchFamily="18" charset="0"/>
              </a:rPr>
              <a:t>Drapes</a:t>
            </a:r>
          </a:p>
          <a:p>
            <a:r>
              <a:rPr lang="en-US" dirty="0" smtClean="0">
                <a:latin typeface="Times New Roman" panose="02020603050405020304" pitchFamily="18" charset="0"/>
                <a:cs typeface="Times New Roman" panose="02020603050405020304" pitchFamily="18" charset="0"/>
              </a:rPr>
              <a:t>Cotton/ gauze</a:t>
            </a:r>
          </a:p>
          <a:p>
            <a:r>
              <a:rPr lang="en-US" dirty="0" smtClean="0">
                <a:latin typeface="Times New Roman" panose="02020603050405020304" pitchFamily="18" charset="0"/>
                <a:cs typeface="Times New Roman" panose="02020603050405020304" pitchFamily="18" charset="0"/>
              </a:rPr>
              <a:t>Basic Ophthalmic instrument set</a:t>
            </a:r>
          </a:p>
          <a:p>
            <a:pPr>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Small towel clamps</a:t>
            </a:r>
          </a:p>
          <a:p>
            <a:pPr>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9 blade handle</a:t>
            </a:r>
          </a:p>
          <a:p>
            <a:pPr>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Small mayo Scissors </a:t>
            </a:r>
          </a:p>
          <a:p>
            <a:pPr>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General suture scissors</a:t>
            </a:r>
          </a:p>
          <a:p>
            <a:pPr>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Small stitch scissors</a:t>
            </a:r>
          </a:p>
          <a:p>
            <a:pPr>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Forceps Adson brown </a:t>
            </a:r>
          </a:p>
          <a:p>
            <a:pPr>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Curved hemostats </a:t>
            </a:r>
          </a:p>
          <a:p>
            <a:pPr>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Kelly hemostats</a:t>
            </a:r>
          </a:p>
          <a:p>
            <a:pPr>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Needle holder</a:t>
            </a:r>
          </a:p>
          <a:p>
            <a:pPr>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Metzenbaum scissors</a:t>
            </a:r>
          </a:p>
          <a:p>
            <a:pPr>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Polypropylene Sutures 3-0, 4-0, 5-0 and 6-0 </a:t>
            </a:r>
          </a:p>
          <a:p>
            <a:pPr marL="0" indent="0">
              <a:buNone/>
            </a:pPr>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9268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66"/>
                </a:solidFill>
                <a:latin typeface="Times New Roman" panose="02020603050405020304" pitchFamily="18" charset="0"/>
                <a:cs typeface="Times New Roman" panose="02020603050405020304" pitchFamily="18" charset="0"/>
              </a:rPr>
              <a:t>Instruments</a:t>
            </a:r>
            <a:endParaRPr lang="en-US" b="1" i="1" dirty="0">
              <a:solidFill>
                <a:srgbClr val="FF0066"/>
              </a:solidFill>
              <a:latin typeface="Times New Roman" panose="02020603050405020304" pitchFamily="18" charset="0"/>
              <a:cs typeface="Times New Roman" panose="02020603050405020304" pitchFamily="18" charset="0"/>
            </a:endParaRPr>
          </a:p>
        </p:txBody>
      </p:sp>
      <p:pic>
        <p:nvPicPr>
          <p:cNvPr id="4098" name="Picture 2"/>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l="15579" t="42091" r="57917" b="28217"/>
          <a:stretch/>
        </p:blipFill>
        <p:spPr bwMode="auto">
          <a:xfrm>
            <a:off x="818561" y="1600199"/>
            <a:ext cx="7715839" cy="48599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52318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66"/>
                </a:solidFill>
                <a:latin typeface="Times New Roman" panose="02020603050405020304" pitchFamily="18" charset="0"/>
                <a:cs typeface="Times New Roman" panose="02020603050405020304" pitchFamily="18" charset="0"/>
              </a:rPr>
              <a:t>Instruments</a:t>
            </a:r>
            <a:endParaRPr lang="en-US" b="1" i="1" dirty="0">
              <a:solidFill>
                <a:srgbClr val="FF0066"/>
              </a:solidFill>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rot="16200000">
            <a:off x="2114552" y="586580"/>
            <a:ext cx="4914898" cy="6553199"/>
          </a:xfrm>
        </p:spPr>
      </p:pic>
    </p:spTree>
    <p:extLst>
      <p:ext uri="{BB962C8B-B14F-4D97-AF65-F5344CB8AC3E}">
        <p14:creationId xmlns:p14="http://schemas.microsoft.com/office/powerpoint/2010/main" val="2633051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1143000"/>
          </a:xfrm>
        </p:spPr>
        <p:txBody>
          <a:bodyPr/>
          <a:lstStyle/>
          <a:p>
            <a:r>
              <a:rPr lang="en-US" b="1" i="1" dirty="0" smtClean="0">
                <a:solidFill>
                  <a:srgbClr val="FF0066"/>
                </a:solidFill>
                <a:latin typeface="Times New Roman" panose="02020603050405020304" pitchFamily="18" charset="0"/>
                <a:cs typeface="Times New Roman" panose="02020603050405020304" pitchFamily="18" charset="0"/>
              </a:rPr>
              <a:t>Drugs</a:t>
            </a:r>
            <a:endParaRPr lang="en-US" b="1" i="1" dirty="0">
              <a:solidFill>
                <a:srgbClr val="FF0066"/>
              </a:solidFill>
              <a:latin typeface="Times New Roman" panose="02020603050405020304" pitchFamily="18" charset="0"/>
              <a:cs typeface="Times New Roman" panose="02020603050405020304" pitchFamily="18" charset="0"/>
            </a:endParaRPr>
          </a:p>
        </p:txBody>
      </p:sp>
      <p:pic>
        <p:nvPicPr>
          <p:cNvPr id="1028" name="Picture 4"/>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1143000"/>
            <a:ext cx="8448063" cy="5912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4668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66"/>
                </a:solidFill>
                <a:latin typeface="Times New Roman" panose="02020603050405020304" pitchFamily="18" charset="0"/>
                <a:cs typeface="Times New Roman" panose="02020603050405020304" pitchFamily="18" charset="0"/>
              </a:rPr>
              <a:t>Reversal Drugs</a:t>
            </a:r>
            <a:endParaRPr lang="en-US" b="1" i="1" dirty="0">
              <a:solidFill>
                <a:srgbClr val="FF0066"/>
              </a:solidFill>
              <a:latin typeface="Times New Roman" panose="02020603050405020304" pitchFamily="18" charset="0"/>
              <a:cs typeface="Times New Roman" panose="02020603050405020304" pitchFamily="18" charset="0"/>
            </a:endParaRPr>
          </a:p>
        </p:txBody>
      </p:sp>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905000"/>
            <a:ext cx="8763000" cy="3276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36770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313</TotalTime>
  <Words>374</Words>
  <Application>Microsoft Office PowerPoint</Application>
  <PresentationFormat>On-screen Show (4:3)</PresentationFormat>
  <Paragraphs>58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Pre-Operation</vt:lpstr>
      <vt:lpstr>Signalment</vt:lpstr>
      <vt:lpstr>Physical Examination</vt:lpstr>
      <vt:lpstr>Indications</vt:lpstr>
      <vt:lpstr>Instruments</vt:lpstr>
      <vt:lpstr>Instruments</vt:lpstr>
      <vt:lpstr>Instruments</vt:lpstr>
      <vt:lpstr>Drugs</vt:lpstr>
      <vt:lpstr>Reversal Drugs</vt:lpstr>
      <vt:lpstr>Preparation of surgical site</vt:lpstr>
      <vt:lpstr>Preparation of the surgical site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Pre-Operation</dc:title>
  <dc:creator>User</dc:creator>
  <cp:lastModifiedBy>User</cp:lastModifiedBy>
  <cp:revision>19</cp:revision>
  <dcterms:created xsi:type="dcterms:W3CDTF">2017-11-18T17:39:41Z</dcterms:created>
  <dcterms:modified xsi:type="dcterms:W3CDTF">2017-11-19T09:57:32Z</dcterms:modified>
</cp:coreProperties>
</file>