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5" r:id="rId5"/>
    <p:sldId id="258" r:id="rId6"/>
    <p:sldId id="261" r:id="rId7"/>
    <p:sldId id="259" r:id="rId8"/>
    <p:sldId id="262"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6E730C-ABA2-4D02-9112-E91B72286690}" type="datetimeFigureOut">
              <a:rPr lang="en-US" smtClean="0"/>
              <a:t>11/25/2017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268566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E730C-ABA2-4D02-9112-E91B72286690}" type="datetimeFigureOut">
              <a:rPr lang="en-US" smtClean="0"/>
              <a:t>11/25/2017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428086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E730C-ABA2-4D02-9112-E91B72286690}" type="datetimeFigureOut">
              <a:rPr lang="en-US" smtClean="0"/>
              <a:t>11/25/2017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313509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E730C-ABA2-4D02-9112-E91B72286690}" type="datetimeFigureOut">
              <a:rPr lang="en-US" smtClean="0"/>
              <a:t>11/25/2017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220647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6E730C-ABA2-4D02-9112-E91B72286690}" type="datetimeFigureOut">
              <a:rPr lang="en-US" smtClean="0"/>
              <a:t>11/25/2017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353831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6E730C-ABA2-4D02-9112-E91B72286690}" type="datetimeFigureOut">
              <a:rPr lang="en-US" smtClean="0"/>
              <a:t>11/25/2017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287610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6E730C-ABA2-4D02-9112-E91B72286690}" type="datetimeFigureOut">
              <a:rPr lang="en-US" smtClean="0"/>
              <a:t>11/25/2017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197987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6E730C-ABA2-4D02-9112-E91B72286690}" type="datetimeFigureOut">
              <a:rPr lang="en-US" smtClean="0"/>
              <a:t>11/25/2017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298349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E730C-ABA2-4D02-9112-E91B72286690}" type="datetimeFigureOut">
              <a:rPr lang="en-US" smtClean="0"/>
              <a:t>11/25/2017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151440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E730C-ABA2-4D02-9112-E91B72286690}" type="datetimeFigureOut">
              <a:rPr lang="en-US" smtClean="0"/>
              <a:t>11/25/2017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256193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E730C-ABA2-4D02-9112-E91B72286690}" type="datetimeFigureOut">
              <a:rPr lang="en-US" smtClean="0"/>
              <a:t>11/25/2017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C6994-21F2-493A-B28B-EC7CDFF2EFDD}" type="slidenum">
              <a:rPr lang="en-US" smtClean="0"/>
              <a:t>‹#›</a:t>
            </a:fld>
            <a:endParaRPr lang="en-US"/>
          </a:p>
        </p:txBody>
      </p:sp>
    </p:spTree>
    <p:extLst>
      <p:ext uri="{BB962C8B-B14F-4D97-AF65-F5344CB8AC3E}">
        <p14:creationId xmlns:p14="http://schemas.microsoft.com/office/powerpoint/2010/main" val="67089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E730C-ABA2-4D02-9112-E91B72286690}" type="datetimeFigureOut">
              <a:rPr lang="en-US" smtClean="0"/>
              <a:t>11/25/2017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C6994-21F2-493A-B28B-EC7CDFF2EFDD}" type="slidenum">
              <a:rPr lang="en-US" smtClean="0"/>
              <a:t>‹#›</a:t>
            </a:fld>
            <a:endParaRPr lang="en-US"/>
          </a:p>
        </p:txBody>
      </p:sp>
    </p:spTree>
    <p:extLst>
      <p:ext uri="{BB962C8B-B14F-4D97-AF65-F5344CB8AC3E}">
        <p14:creationId xmlns:p14="http://schemas.microsoft.com/office/powerpoint/2010/main" val="2813887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solidFill>
                  <a:schemeClr val="bg2">
                    <a:lumMod val="50000"/>
                  </a:schemeClr>
                </a:solidFill>
              </a:rPr>
              <a:t>Intra-Operation</a:t>
            </a:r>
            <a:endParaRPr lang="en-US" b="1" i="1" dirty="0">
              <a:solidFill>
                <a:schemeClr val="bg2">
                  <a:lumMod val="50000"/>
                </a:schemeClr>
              </a:solidFill>
            </a:endParaRPr>
          </a:p>
        </p:txBody>
      </p:sp>
      <p:sp>
        <p:nvSpPr>
          <p:cNvPr id="3" name="Subtitle 2"/>
          <p:cNvSpPr>
            <a:spLocks noGrp="1"/>
          </p:cNvSpPr>
          <p:nvPr>
            <p:ph type="subTitle" idx="1"/>
          </p:nvPr>
        </p:nvSpPr>
        <p:spPr/>
        <p:txBody>
          <a:bodyPr/>
          <a:lstStyle/>
          <a:p>
            <a:r>
              <a:rPr lang="en-US" dirty="0" smtClean="0">
                <a:solidFill>
                  <a:srgbClr val="002060"/>
                </a:solidFill>
              </a:rPr>
              <a:t>Mammary Laceration </a:t>
            </a:r>
            <a:endParaRPr lang="en-US" dirty="0">
              <a:solidFill>
                <a:srgbClr val="002060"/>
              </a:solidFill>
            </a:endParaRPr>
          </a:p>
        </p:txBody>
      </p:sp>
    </p:spTree>
    <p:extLst>
      <p:ext uri="{BB962C8B-B14F-4D97-AF65-F5344CB8AC3E}">
        <p14:creationId xmlns:p14="http://schemas.microsoft.com/office/powerpoint/2010/main" val="1800819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19200"/>
            <a:ext cx="8046156" cy="4525963"/>
          </a:xfrm>
        </p:spPr>
      </p:pic>
    </p:spTree>
    <p:extLst>
      <p:ext uri="{BB962C8B-B14F-4D97-AF65-F5344CB8AC3E}">
        <p14:creationId xmlns:p14="http://schemas.microsoft.com/office/powerpoint/2010/main" val="301038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2060"/>
                </a:solidFill>
              </a:rPr>
              <a:t>Superficial wounds</a:t>
            </a:r>
            <a:endParaRPr lang="en-US" b="1" i="1" dirty="0">
              <a:solidFill>
                <a:srgbClr val="002060"/>
              </a:solidFill>
            </a:endParaRPr>
          </a:p>
        </p:txBody>
      </p:sp>
      <p:sp>
        <p:nvSpPr>
          <p:cNvPr id="3" name="Content Placeholder 2"/>
          <p:cNvSpPr>
            <a:spLocks noGrp="1"/>
          </p:cNvSpPr>
          <p:nvPr>
            <p:ph idx="1"/>
          </p:nvPr>
        </p:nvSpPr>
        <p:spPr/>
        <p:txBody>
          <a:bodyPr>
            <a:normAutofit fontScale="92500"/>
          </a:bodyPr>
          <a:lstStyle/>
          <a:p>
            <a:r>
              <a:rPr lang="en-US" dirty="0" smtClean="0"/>
              <a:t>In the cased of superficial wounds these steps should be followed.</a:t>
            </a:r>
          </a:p>
          <a:p>
            <a:r>
              <a:rPr lang="en-US" dirty="0" smtClean="0"/>
              <a:t>Thorough gentle cleansing with non-irritant dilute antiseptic </a:t>
            </a:r>
            <a:r>
              <a:rPr lang="en-US" dirty="0" err="1" smtClean="0"/>
              <a:t>eg</a:t>
            </a:r>
            <a:r>
              <a:rPr lang="en-US" dirty="0" smtClean="0"/>
              <a:t>. Povidone-iodine or chlorhexidine.</a:t>
            </a:r>
          </a:p>
          <a:p>
            <a:r>
              <a:rPr lang="en-US" dirty="0" smtClean="0"/>
              <a:t>Leave the superficial wounds un-sutured, but dress with a bland antiseptic cream </a:t>
            </a:r>
            <a:r>
              <a:rPr lang="en-US" dirty="0" err="1" smtClean="0"/>
              <a:t>eg</a:t>
            </a:r>
            <a:r>
              <a:rPr lang="en-US" dirty="0" smtClean="0"/>
              <a:t> Chlorhexidine gluconate after debridement of traumatized and avascular tissue with fine sharp scissors and rat-tooth forceps.</a:t>
            </a:r>
          </a:p>
          <a:p>
            <a:endParaRPr lang="en-US" dirty="0"/>
          </a:p>
        </p:txBody>
      </p:sp>
    </p:spTree>
    <p:extLst>
      <p:ext uri="{BB962C8B-B14F-4D97-AF65-F5344CB8AC3E}">
        <p14:creationId xmlns:p14="http://schemas.microsoft.com/office/powerpoint/2010/main" val="47958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Please press play </a:t>
            </a:r>
            <a:r>
              <a:rPr lang="en-US" b="1" dirty="0" smtClean="0">
                <a:solidFill>
                  <a:srgbClr val="002060"/>
                </a:solidFill>
                <a:sym typeface="Wingdings" panose="05000000000000000000" pitchFamily="2" charset="2"/>
              </a:rPr>
              <a:t></a:t>
            </a:r>
            <a:endParaRPr lang="en-US" b="1" dirty="0">
              <a:solidFill>
                <a:srgbClr val="002060"/>
              </a:solidFill>
            </a:endParaRPr>
          </a:p>
        </p:txBody>
      </p:sp>
      <p:pic>
        <p:nvPicPr>
          <p:cNvPr id="4" name="video-151154863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2000" y="1600200"/>
            <a:ext cx="2538413" cy="4525963"/>
          </a:xfrm>
        </p:spPr>
      </p:pic>
    </p:spTree>
    <p:extLst>
      <p:ext uri="{BB962C8B-B14F-4D97-AF65-F5344CB8AC3E}">
        <p14:creationId xmlns:p14="http://schemas.microsoft.com/office/powerpoint/2010/main" val="1841985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914400"/>
            <a:ext cx="8046156" cy="4525963"/>
          </a:xfrm>
        </p:spPr>
      </p:pic>
    </p:spTree>
    <p:extLst>
      <p:ext uri="{BB962C8B-B14F-4D97-AF65-F5344CB8AC3E}">
        <p14:creationId xmlns:p14="http://schemas.microsoft.com/office/powerpoint/2010/main" val="3654086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2060"/>
                </a:solidFill>
              </a:rPr>
              <a:t>Laceration repair</a:t>
            </a:r>
            <a:endParaRPr lang="en-US" b="1" i="1" dirty="0">
              <a:solidFill>
                <a:srgbClr val="002060"/>
              </a:solidFill>
            </a:endParaRPr>
          </a:p>
        </p:txBody>
      </p:sp>
      <p:sp>
        <p:nvSpPr>
          <p:cNvPr id="3" name="Content Placeholder 2"/>
          <p:cNvSpPr>
            <a:spLocks noGrp="1"/>
          </p:cNvSpPr>
          <p:nvPr>
            <p:ph idx="1"/>
          </p:nvPr>
        </p:nvSpPr>
        <p:spPr/>
        <p:txBody>
          <a:bodyPr>
            <a:normAutofit fontScale="77500" lnSpcReduction="20000"/>
          </a:bodyPr>
          <a:lstStyle/>
          <a:p>
            <a:r>
              <a:rPr lang="en-US" dirty="0" smtClean="0"/>
              <a:t>The 3-3-3 </a:t>
            </a:r>
            <a:r>
              <a:rPr lang="en-US" dirty="0" smtClean="0"/>
              <a:t>rule </a:t>
            </a:r>
            <a:r>
              <a:rPr lang="en-US" dirty="0" smtClean="0"/>
              <a:t>was </a:t>
            </a:r>
            <a:r>
              <a:rPr lang="en-US" dirty="0" smtClean="0"/>
              <a:t>used (3-0 </a:t>
            </a:r>
            <a:r>
              <a:rPr lang="en-US" dirty="0" smtClean="0"/>
              <a:t>needle, sutures 3mm apart and 3mm away from the </a:t>
            </a:r>
            <a:r>
              <a:rPr lang="en-US" dirty="0" smtClean="0"/>
              <a:t>incision</a:t>
            </a:r>
            <a:r>
              <a:rPr lang="en-US" dirty="0" smtClean="0"/>
              <a:t>) to close the </a:t>
            </a:r>
            <a:r>
              <a:rPr lang="en-US" smtClean="0"/>
              <a:t>3 layers.</a:t>
            </a:r>
            <a:r>
              <a:rPr lang="en-US" smtClean="0"/>
              <a:t> </a:t>
            </a:r>
            <a:endParaRPr lang="en-US" dirty="0" smtClean="0"/>
          </a:p>
          <a:p>
            <a:r>
              <a:rPr lang="en-US" dirty="0" smtClean="0"/>
              <a:t>Note this laceration was spiral.</a:t>
            </a:r>
          </a:p>
          <a:p>
            <a:r>
              <a:rPr lang="en-US" dirty="0" smtClean="0"/>
              <a:t>Firstly the submucosa and mucosa was repaired using a simple continuous pattern with a 3-0 </a:t>
            </a:r>
            <a:r>
              <a:rPr lang="en-US" dirty="0" err="1" smtClean="0"/>
              <a:t>vicrly</a:t>
            </a:r>
            <a:r>
              <a:rPr lang="en-US" dirty="0" smtClean="0"/>
              <a:t> </a:t>
            </a:r>
            <a:r>
              <a:rPr lang="en-US" dirty="0" err="1" smtClean="0"/>
              <a:t>swedged</a:t>
            </a:r>
            <a:r>
              <a:rPr lang="en-US" dirty="0" smtClean="0"/>
              <a:t>-on atraumatic needle. </a:t>
            </a:r>
          </a:p>
          <a:p>
            <a:pPr lvl="0"/>
            <a:r>
              <a:rPr lang="en-US" dirty="0" smtClean="0"/>
              <a:t>The muscular and the subcutaneous layers was also closed with simple continuous pattern using </a:t>
            </a:r>
            <a:r>
              <a:rPr lang="en-US" dirty="0">
                <a:solidFill>
                  <a:prstClr val="black"/>
                </a:solidFill>
              </a:rPr>
              <a:t>a 3-0 </a:t>
            </a:r>
            <a:r>
              <a:rPr lang="en-US" dirty="0" err="1" smtClean="0">
                <a:solidFill>
                  <a:prstClr val="black"/>
                </a:solidFill>
              </a:rPr>
              <a:t>vicrly</a:t>
            </a:r>
            <a:r>
              <a:rPr lang="en-US" dirty="0" smtClean="0">
                <a:solidFill>
                  <a:prstClr val="black"/>
                </a:solidFill>
              </a:rPr>
              <a:t>  </a:t>
            </a:r>
            <a:r>
              <a:rPr lang="en-US" dirty="0" err="1">
                <a:solidFill>
                  <a:prstClr val="black"/>
                </a:solidFill>
              </a:rPr>
              <a:t>swedged</a:t>
            </a:r>
            <a:r>
              <a:rPr lang="en-US" dirty="0">
                <a:solidFill>
                  <a:prstClr val="black"/>
                </a:solidFill>
              </a:rPr>
              <a:t>-on atraumatic needle. </a:t>
            </a:r>
          </a:p>
          <a:p>
            <a:r>
              <a:rPr lang="en-US" dirty="0" smtClean="0"/>
              <a:t>Note that after each layer of closure, a leak test was done.</a:t>
            </a:r>
          </a:p>
          <a:p>
            <a:r>
              <a:rPr lang="en-US" dirty="0" smtClean="0"/>
              <a:t>Some walking sutures were placed to suture some areas. </a:t>
            </a:r>
            <a:endParaRPr lang="en-US" dirty="0"/>
          </a:p>
        </p:txBody>
      </p:sp>
    </p:spTree>
    <p:extLst>
      <p:ext uri="{BB962C8B-B14F-4D97-AF65-F5344CB8AC3E}">
        <p14:creationId xmlns:p14="http://schemas.microsoft.com/office/powerpoint/2010/main" val="178977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2060"/>
                </a:solidFill>
              </a:rPr>
              <a:t>Please Press play </a:t>
            </a:r>
            <a:r>
              <a:rPr lang="en-US" b="1" i="1" dirty="0" smtClean="0">
                <a:solidFill>
                  <a:srgbClr val="002060"/>
                </a:solidFill>
                <a:sym typeface="Wingdings" panose="05000000000000000000" pitchFamily="2" charset="2"/>
              </a:rPr>
              <a:t></a:t>
            </a:r>
            <a:endParaRPr lang="en-US" b="1" i="1" dirty="0">
              <a:solidFill>
                <a:srgbClr val="002060"/>
              </a:solidFill>
            </a:endParaRPr>
          </a:p>
        </p:txBody>
      </p:sp>
      <p:pic>
        <p:nvPicPr>
          <p:cNvPr id="6" name="video-151154852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2000" y="1600200"/>
            <a:ext cx="2538413" cy="4525963"/>
          </a:xfrm>
        </p:spPr>
      </p:pic>
    </p:spTree>
    <p:extLst>
      <p:ext uri="{BB962C8B-B14F-4D97-AF65-F5344CB8AC3E}">
        <p14:creationId xmlns:p14="http://schemas.microsoft.com/office/powerpoint/2010/main" val="4126691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002060"/>
                </a:solidFill>
              </a:rPr>
              <a:t>Laceration repair</a:t>
            </a:r>
            <a:endParaRPr lang="en-US" b="1" i="1" dirty="0">
              <a:solidFill>
                <a:srgbClr val="002060"/>
              </a:solidFill>
            </a:endParaRPr>
          </a:p>
        </p:txBody>
      </p:sp>
      <p:sp>
        <p:nvSpPr>
          <p:cNvPr id="3" name="Content Placeholder 2"/>
          <p:cNvSpPr>
            <a:spLocks noGrp="1"/>
          </p:cNvSpPr>
          <p:nvPr>
            <p:ph idx="1"/>
          </p:nvPr>
        </p:nvSpPr>
        <p:spPr/>
        <p:txBody>
          <a:bodyPr>
            <a:normAutofit fontScale="85000" lnSpcReduction="10000"/>
          </a:bodyPr>
          <a:lstStyle/>
          <a:p>
            <a:r>
              <a:rPr lang="en-US" dirty="0" smtClean="0"/>
              <a:t>2-0 synthetic nonabsorbable monofilament </a:t>
            </a:r>
            <a:r>
              <a:rPr lang="en-US" dirty="0" err="1"/>
              <a:t>P</a:t>
            </a:r>
            <a:r>
              <a:rPr lang="en-US" dirty="0" err="1" smtClean="0"/>
              <a:t>rolen</a:t>
            </a:r>
            <a:r>
              <a:rPr lang="en-US" dirty="0" smtClean="0"/>
              <a:t> was used. The suture pattern used to close the skin was vertical mattress. Vertical mattress was used to ensure no dead space, added strength since the dermal and epidermal is involved and bring the skins edges together aesthetically pleasing manner.</a:t>
            </a:r>
          </a:p>
          <a:p>
            <a:r>
              <a:rPr lang="en-US" dirty="0" smtClean="0"/>
              <a:t>A self retaining cannula was used to prevent apposition of the teat canal.</a:t>
            </a:r>
          </a:p>
          <a:p>
            <a:r>
              <a:rPr lang="en-US" dirty="0" smtClean="0"/>
              <a:t>After two weeks the sutures can be removed. Hand milking is not recommended, machine milking in preferred after 2-3 months/</a:t>
            </a:r>
          </a:p>
          <a:p>
            <a:endParaRPr lang="en-US" dirty="0"/>
          </a:p>
        </p:txBody>
      </p:sp>
    </p:spTree>
    <p:extLst>
      <p:ext uri="{BB962C8B-B14F-4D97-AF65-F5344CB8AC3E}">
        <p14:creationId xmlns:p14="http://schemas.microsoft.com/office/powerpoint/2010/main" val="90798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spTree>
    <p:extLst>
      <p:ext uri="{BB962C8B-B14F-4D97-AF65-F5344CB8AC3E}">
        <p14:creationId xmlns:p14="http://schemas.microsoft.com/office/powerpoint/2010/main" val="1867401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6039" t="20050" r="13669" b="17809"/>
          <a:stretch/>
        </p:blipFill>
        <p:spPr>
          <a:xfrm rot="5400000">
            <a:off x="2362200" y="1905003"/>
            <a:ext cx="3809999" cy="4419600"/>
          </a:xfrm>
        </p:spPr>
      </p:pic>
    </p:spTree>
    <p:extLst>
      <p:ext uri="{BB962C8B-B14F-4D97-AF65-F5344CB8AC3E}">
        <p14:creationId xmlns:p14="http://schemas.microsoft.com/office/powerpoint/2010/main" val="1541007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255</Words>
  <Application>Microsoft Office PowerPoint</Application>
  <PresentationFormat>On-screen Show (4:3)</PresentationFormat>
  <Paragraphs>19</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Intra-Operation</vt:lpstr>
      <vt:lpstr>Superficial wounds</vt:lpstr>
      <vt:lpstr>Please press play </vt:lpstr>
      <vt:lpstr>PowerPoint Presentation</vt:lpstr>
      <vt:lpstr>Laceration repair</vt:lpstr>
      <vt:lpstr>Please Press play </vt:lpstr>
      <vt:lpstr>Laceration repair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Intra-Operation</dc:title>
  <dc:creator>User</dc:creator>
  <cp:lastModifiedBy>User</cp:lastModifiedBy>
  <cp:revision>7</cp:revision>
  <dcterms:created xsi:type="dcterms:W3CDTF">2017-11-25T15:09:45Z</dcterms:created>
  <dcterms:modified xsi:type="dcterms:W3CDTF">2017-11-25T16:14:37Z</dcterms:modified>
</cp:coreProperties>
</file>