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7" r:id="rId3"/>
    <p:sldId id="259" r:id="rId4"/>
    <p:sldId id="260" r:id="rId5"/>
    <p:sldId id="261" r:id="rId6"/>
    <p:sldId id="264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3" d="100"/>
          <a:sy n="63" d="100"/>
        </p:scale>
        <p:origin x="97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670D5-F39F-4654-A65D-B5545178F7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6730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A5D43-7449-4CF6-BAF8-AF329BD5F4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1701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B7E8-D229-471F-82EB-387D1578FA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57791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E670D5-F39F-4654-A65D-B5545178F79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35105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C2011-867C-450C-8D42-2AB7CED0A2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4437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05A00-A0EE-4878-8AD7-4C43ECB273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24064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06BD7-CB28-4607-8E9A-BA3EEE3D92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8928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07EC3-2C2E-4B29-942E-57B5377F72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54397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4D075-F613-4B04-820B-F681E5D06F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6211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A8138-15D6-447C-A393-D3B09C51BD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06728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EACAC-9681-46F1-BA48-187DB063AD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54922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4C2011-867C-450C-8D42-2AB7CED0A2C0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118630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BE701-9EEB-401D-B455-D41C21BA22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883025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A5D43-7449-4CF6-BAF8-AF329BD5F40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70168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91B7E8-D229-471F-82EB-387D1578FAF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56097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205A00-A0EE-4878-8AD7-4C43ECB273D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8408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406BD7-CB28-4607-8E9A-BA3EEE3D92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370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507EC3-2C2E-4B29-942E-57B5377F725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25468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64D075-F613-4B04-820B-F681E5D06FC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43189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A8138-15D6-447C-A393-D3B09C51BDA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0597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2EACAC-9681-46F1-BA48-187DB063AD2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81779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BE701-9EEB-401D-B455-D41C21BA22A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043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744189-7A37-4DBA-8B2B-C6A07C137484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60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baseline="0" smtClean="0">
                <a:solidFill>
                  <a:schemeClr val="tx1"/>
                </a:solidFill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1744189-7A37-4DBA-8B2B-C6A07C137484}" type="slidenum">
              <a:rPr 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0402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31"/>
          <p:cNvGrpSpPr>
            <a:grpSpLocks/>
          </p:cNvGrpSpPr>
          <p:nvPr/>
        </p:nvGrpSpPr>
        <p:grpSpPr bwMode="auto">
          <a:xfrm>
            <a:off x="1098853" y="797451"/>
            <a:ext cx="5594700" cy="1027544"/>
            <a:chOff x="624" y="528"/>
            <a:chExt cx="3456" cy="768"/>
          </a:xfrm>
        </p:grpSpPr>
        <p:sp>
          <p:nvSpPr>
            <p:cNvPr id="6" name="Rectangle 19"/>
            <p:cNvSpPr>
              <a:spLocks noChangeArrowheads="1"/>
            </p:cNvSpPr>
            <p:nvPr/>
          </p:nvSpPr>
          <p:spPr bwMode="auto">
            <a:xfrm>
              <a:off x="624" y="528"/>
              <a:ext cx="3456" cy="768"/>
            </a:xfrm>
            <a:prstGeom prst="rect">
              <a:avLst/>
            </a:prstGeom>
            <a:solidFill>
              <a:srgbClr val="FFCCFF">
                <a:alpha val="85881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7" name="Text Box 21"/>
            <p:cNvSpPr txBox="1">
              <a:spLocks noChangeArrowheads="1"/>
            </p:cNvSpPr>
            <p:nvPr/>
          </p:nvSpPr>
          <p:spPr bwMode="auto">
            <a:xfrm>
              <a:off x="768" y="752"/>
              <a:ext cx="148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 dirty="0" err="1">
                  <a:solidFill>
                    <a:srgbClr val="000000"/>
                  </a:solidFill>
                  <a:cs typeface="Arial" charset="0"/>
                </a:rPr>
                <a:t>E</a:t>
              </a:r>
              <a:r>
                <a:rPr lang="en-US" sz="2800" b="1" baseline="-25000" dirty="0" err="1">
                  <a:solidFill>
                    <a:srgbClr val="000000"/>
                  </a:solidFill>
                  <a:cs typeface="Arial" charset="0"/>
                </a:rPr>
                <a:t>cell</a:t>
              </a:r>
              <a:r>
                <a:rPr lang="en-US" sz="2800" b="1" dirty="0">
                  <a:solidFill>
                    <a:srgbClr val="000000"/>
                  </a:solidFill>
                  <a:cs typeface="Arial" charset="0"/>
                </a:rPr>
                <a:t> = </a:t>
              </a:r>
              <a:r>
                <a:rPr lang="en-US" sz="2800" b="1" dirty="0" err="1">
                  <a:solidFill>
                    <a:srgbClr val="000000"/>
                  </a:solidFill>
                  <a:cs typeface="Arial" charset="0"/>
                </a:rPr>
                <a:t>E</a:t>
              </a:r>
              <a:r>
                <a:rPr lang="en-US" sz="2800" b="1" baseline="30000" dirty="0" err="1">
                  <a:solidFill>
                    <a:srgbClr val="000000"/>
                  </a:solidFill>
                  <a:cs typeface="Arial" charset="0"/>
                </a:rPr>
                <a:t>o</a:t>
              </a:r>
              <a:r>
                <a:rPr lang="en-US" sz="2800" b="1" baseline="-25000" dirty="0" err="1">
                  <a:solidFill>
                    <a:srgbClr val="000000"/>
                  </a:solidFill>
                  <a:cs typeface="Arial" charset="0"/>
                </a:rPr>
                <a:t>cell</a:t>
              </a:r>
              <a:r>
                <a:rPr lang="en-US" sz="2800" b="1" dirty="0">
                  <a:solidFill>
                    <a:srgbClr val="000000"/>
                  </a:solidFill>
                  <a:cs typeface="Arial" charset="0"/>
                </a:rPr>
                <a:t>   -</a:t>
              </a:r>
            </a:p>
          </p:txBody>
        </p:sp>
        <p:sp>
          <p:nvSpPr>
            <p:cNvPr id="8" name="Text Box 23"/>
            <p:cNvSpPr txBox="1">
              <a:spLocks noChangeArrowheads="1"/>
            </p:cNvSpPr>
            <p:nvPr/>
          </p:nvSpPr>
          <p:spPr bwMode="auto">
            <a:xfrm>
              <a:off x="2112" y="576"/>
              <a:ext cx="1103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cs typeface="Arial" charset="0"/>
                </a:rPr>
                <a:t>     RT</a:t>
              </a:r>
            </a:p>
          </p:txBody>
        </p:sp>
        <p:sp>
          <p:nvSpPr>
            <p:cNvPr id="9" name="Text Box 24"/>
            <p:cNvSpPr txBox="1">
              <a:spLocks noChangeArrowheads="1"/>
            </p:cNvSpPr>
            <p:nvPr/>
          </p:nvSpPr>
          <p:spPr bwMode="auto">
            <a:xfrm>
              <a:off x="2389" y="912"/>
              <a:ext cx="566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cs typeface="Arial" charset="0"/>
                </a:rPr>
                <a:t>nF</a:t>
              </a:r>
            </a:p>
          </p:txBody>
        </p:sp>
        <p:sp>
          <p:nvSpPr>
            <p:cNvPr id="10" name="Text Box 25"/>
            <p:cNvSpPr txBox="1">
              <a:spLocks noChangeArrowheads="1"/>
            </p:cNvSpPr>
            <p:nvPr/>
          </p:nvSpPr>
          <p:spPr bwMode="auto">
            <a:xfrm>
              <a:off x="2871" y="750"/>
              <a:ext cx="959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cs typeface="Arial" charset="0"/>
                </a:rPr>
                <a:t>ln Q</a:t>
              </a:r>
            </a:p>
          </p:txBody>
        </p:sp>
        <p:sp>
          <p:nvSpPr>
            <p:cNvPr id="11" name="Line 30"/>
            <p:cNvSpPr>
              <a:spLocks noChangeShapeType="1"/>
            </p:cNvSpPr>
            <p:nvPr/>
          </p:nvSpPr>
          <p:spPr bwMode="auto">
            <a:xfrm>
              <a:off x="2341" y="912"/>
              <a:ext cx="5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</p:grpSp>
      <p:sp>
        <p:nvSpPr>
          <p:cNvPr id="12" name="Text Box 5"/>
          <p:cNvSpPr txBox="1">
            <a:spLocks noChangeArrowheads="1"/>
          </p:cNvSpPr>
          <p:nvPr/>
        </p:nvSpPr>
        <p:spPr bwMode="auto">
          <a:xfrm>
            <a:off x="1490715" y="1920733"/>
            <a:ext cx="449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  <a:cs typeface="Times New Roman" pitchFamily="18" charset="0"/>
              </a:rPr>
              <a:t>Q = reaction quotient</a:t>
            </a:r>
          </a:p>
        </p:txBody>
      </p:sp>
      <p:sp>
        <p:nvSpPr>
          <p:cNvPr id="13" name="Text Box 6"/>
          <p:cNvSpPr txBox="1">
            <a:spLocks noChangeArrowheads="1"/>
          </p:cNvSpPr>
          <p:nvPr/>
        </p:nvSpPr>
        <p:spPr bwMode="auto">
          <a:xfrm>
            <a:off x="5007712" y="1935308"/>
            <a:ext cx="51816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571500" indent="-571500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  <a:cs typeface="Times New Roman" pitchFamily="18" charset="0"/>
              </a:rPr>
              <a:t>n = number of moles of e</a:t>
            </a:r>
            <a:r>
              <a:rPr lang="en-US" sz="2400" b="1" baseline="30000" dirty="0">
                <a:solidFill>
                  <a:srgbClr val="0000CC"/>
                </a:solidFill>
                <a:cs typeface="Times New Roman" pitchFamily="18" charset="0"/>
              </a:rPr>
              <a:t>-</a:t>
            </a:r>
          </a:p>
        </p:txBody>
      </p:sp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120438" y="1859178"/>
            <a:ext cx="18288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</a:rPr>
              <a:t>where</a:t>
            </a:r>
          </a:p>
        </p:txBody>
      </p:sp>
      <p:sp>
        <p:nvSpPr>
          <p:cNvPr id="4" name="Rectangle 3"/>
          <p:cNvSpPr/>
          <p:nvPr/>
        </p:nvSpPr>
        <p:spPr>
          <a:xfrm>
            <a:off x="1034542" y="100419"/>
            <a:ext cx="40495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200" b="1" dirty="0" smtClean="0">
                <a:solidFill>
                  <a:srgbClr val="990099"/>
                </a:solidFill>
                <a:latin typeface="Verdana" pitchFamily="34" charset="0"/>
                <a:cs typeface="Arial" charset="0"/>
              </a:rPr>
              <a:t>Nernst equation</a:t>
            </a:r>
            <a:endParaRPr lang="en-US" sz="3200" b="1" dirty="0">
              <a:solidFill>
                <a:srgbClr val="990099"/>
              </a:solidFill>
              <a:latin typeface="Verdana" pitchFamily="34" charset="0"/>
              <a:cs typeface="Arial" charset="0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5377" y="2443953"/>
            <a:ext cx="7615530" cy="4310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737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7" name="Text Box 5"/>
          <p:cNvSpPr txBox="1">
            <a:spLocks noChangeArrowheads="1"/>
          </p:cNvSpPr>
          <p:nvPr/>
        </p:nvSpPr>
        <p:spPr bwMode="auto">
          <a:xfrm>
            <a:off x="381000" y="76200"/>
            <a:ext cx="8534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en-US" sz="2800" b="1">
                <a:solidFill>
                  <a:srgbClr val="000000"/>
                </a:solidFill>
                <a:cs typeface="Times New Roman" pitchFamily="18" charset="0"/>
              </a:rPr>
              <a:t>The Nernst equation for the general equation :</a:t>
            </a:r>
          </a:p>
        </p:txBody>
      </p:sp>
      <p:grpSp>
        <p:nvGrpSpPr>
          <p:cNvPr id="2" name="Group 29"/>
          <p:cNvGrpSpPr>
            <a:grpSpLocks/>
          </p:cNvGrpSpPr>
          <p:nvPr/>
        </p:nvGrpSpPr>
        <p:grpSpPr bwMode="auto">
          <a:xfrm>
            <a:off x="1066800" y="1905000"/>
            <a:ext cx="6781800" cy="1219200"/>
            <a:chOff x="672" y="960"/>
            <a:chExt cx="4272" cy="768"/>
          </a:xfrm>
        </p:grpSpPr>
        <p:sp>
          <p:nvSpPr>
            <p:cNvPr id="90123" name="Rectangle 6"/>
            <p:cNvSpPr>
              <a:spLocks noChangeArrowheads="1"/>
            </p:cNvSpPr>
            <p:nvPr/>
          </p:nvSpPr>
          <p:spPr bwMode="auto">
            <a:xfrm>
              <a:off x="672" y="960"/>
              <a:ext cx="4272" cy="768"/>
            </a:xfrm>
            <a:prstGeom prst="rect">
              <a:avLst/>
            </a:prstGeom>
            <a:solidFill>
              <a:srgbClr val="FFCCFF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90124" name="Text Box 8"/>
            <p:cNvSpPr txBox="1">
              <a:spLocks noChangeArrowheads="1"/>
            </p:cNvSpPr>
            <p:nvPr/>
          </p:nvSpPr>
          <p:spPr bwMode="auto">
            <a:xfrm>
              <a:off x="768" y="1136"/>
              <a:ext cx="14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cs typeface="Arial" charset="0"/>
                </a:rPr>
                <a:t>E</a:t>
              </a:r>
              <a:r>
                <a:rPr lang="en-US" sz="2800" b="1" baseline="-25000">
                  <a:solidFill>
                    <a:srgbClr val="000000"/>
                  </a:solidFill>
                  <a:cs typeface="Arial" charset="0"/>
                </a:rPr>
                <a:t>cell</a:t>
              </a:r>
              <a:r>
                <a:rPr lang="en-US" sz="2800" b="1">
                  <a:solidFill>
                    <a:srgbClr val="000000"/>
                  </a:solidFill>
                  <a:cs typeface="Arial" charset="0"/>
                </a:rPr>
                <a:t> = E</a:t>
              </a:r>
              <a:r>
                <a:rPr lang="en-US" sz="2800" b="1" baseline="30000">
                  <a:solidFill>
                    <a:srgbClr val="000000"/>
                  </a:solidFill>
                  <a:cs typeface="Arial" charset="0"/>
                </a:rPr>
                <a:t>o</a:t>
              </a:r>
              <a:r>
                <a:rPr lang="en-US" sz="2800" b="1" baseline="-25000">
                  <a:solidFill>
                    <a:srgbClr val="000000"/>
                  </a:solidFill>
                  <a:cs typeface="Arial" charset="0"/>
                </a:rPr>
                <a:t>cell</a:t>
              </a:r>
              <a:r>
                <a:rPr lang="en-US" sz="2800" b="1">
                  <a:solidFill>
                    <a:srgbClr val="000000"/>
                  </a:solidFill>
                  <a:cs typeface="Arial" charset="0"/>
                </a:rPr>
                <a:t> -</a:t>
              </a:r>
            </a:p>
          </p:txBody>
        </p:sp>
        <p:sp>
          <p:nvSpPr>
            <p:cNvPr id="90125" name="Text Box 10"/>
            <p:cNvSpPr txBox="1">
              <a:spLocks noChangeArrowheads="1"/>
            </p:cNvSpPr>
            <p:nvPr/>
          </p:nvSpPr>
          <p:spPr bwMode="auto">
            <a:xfrm>
              <a:off x="2208" y="1008"/>
              <a:ext cx="1104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cs typeface="Arial" charset="0"/>
                </a:rPr>
                <a:t>0.0592</a:t>
              </a:r>
            </a:p>
          </p:txBody>
        </p:sp>
        <p:sp>
          <p:nvSpPr>
            <p:cNvPr id="90126" name="Text Box 11"/>
            <p:cNvSpPr txBox="1">
              <a:spLocks noChangeArrowheads="1"/>
            </p:cNvSpPr>
            <p:nvPr/>
          </p:nvSpPr>
          <p:spPr bwMode="auto">
            <a:xfrm>
              <a:off x="2496" y="1344"/>
              <a:ext cx="288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cs typeface="Arial" charset="0"/>
                </a:rPr>
                <a:t>n</a:t>
              </a:r>
            </a:p>
          </p:txBody>
        </p:sp>
        <p:sp>
          <p:nvSpPr>
            <p:cNvPr id="90127" name="Text Box 12"/>
            <p:cNvSpPr txBox="1">
              <a:spLocks noChangeArrowheads="1"/>
            </p:cNvSpPr>
            <p:nvPr/>
          </p:nvSpPr>
          <p:spPr bwMode="auto">
            <a:xfrm>
              <a:off x="3168" y="1152"/>
              <a:ext cx="960" cy="32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50000"/>
                </a:spcBef>
                <a:spcAft>
                  <a:spcPct val="0"/>
                </a:spcAft>
              </a:pPr>
              <a:r>
                <a:rPr lang="en-US" sz="2800" b="1">
                  <a:solidFill>
                    <a:srgbClr val="000000"/>
                  </a:solidFill>
                  <a:cs typeface="Arial" charset="0"/>
                </a:rPr>
                <a:t>log</a:t>
              </a:r>
            </a:p>
          </p:txBody>
        </p:sp>
        <p:sp>
          <p:nvSpPr>
            <p:cNvPr id="90128" name="Line 13"/>
            <p:cNvSpPr>
              <a:spLocks noChangeShapeType="1"/>
            </p:cNvSpPr>
            <p:nvPr/>
          </p:nvSpPr>
          <p:spPr bwMode="auto">
            <a:xfrm>
              <a:off x="2208" y="1344"/>
              <a:ext cx="96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grpSp>
          <p:nvGrpSpPr>
            <p:cNvPr id="90129" name="Group 23"/>
            <p:cNvGrpSpPr>
              <a:grpSpLocks/>
            </p:cNvGrpSpPr>
            <p:nvPr/>
          </p:nvGrpSpPr>
          <p:grpSpPr bwMode="auto">
            <a:xfrm>
              <a:off x="3600" y="976"/>
              <a:ext cx="1032" cy="695"/>
              <a:chOff x="3696" y="976"/>
              <a:chExt cx="1032" cy="695"/>
            </a:xfrm>
          </p:grpSpPr>
          <p:sp>
            <p:nvSpPr>
              <p:cNvPr id="90130" name="Line 16"/>
              <p:cNvSpPr>
                <a:spLocks noChangeShapeType="1"/>
              </p:cNvSpPr>
              <p:nvPr/>
            </p:nvSpPr>
            <p:spPr bwMode="auto">
              <a:xfrm>
                <a:off x="3696" y="1344"/>
                <a:ext cx="1008" cy="0"/>
              </a:xfrm>
              <a:prstGeom prst="line">
                <a:avLst/>
              </a:pr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2400" b="1" baseline="30000">
                  <a:solidFill>
                    <a:srgbClr val="000000"/>
                  </a:solidFill>
                  <a:cs typeface="Times New Roman" pitchFamily="18" charset="0"/>
                </a:endParaRPr>
              </a:p>
            </p:txBody>
          </p:sp>
          <p:sp>
            <p:nvSpPr>
              <p:cNvPr id="90131" name="Text Box 17"/>
              <p:cNvSpPr txBox="1">
                <a:spLocks noChangeArrowheads="1"/>
              </p:cNvSpPr>
              <p:nvPr/>
            </p:nvSpPr>
            <p:spPr bwMode="auto">
              <a:xfrm>
                <a:off x="3744" y="976"/>
                <a:ext cx="96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 b="1">
                    <a:solidFill>
                      <a:srgbClr val="000000"/>
                    </a:solidFill>
                    <a:cs typeface="Times New Roman" pitchFamily="18" charset="0"/>
                  </a:rPr>
                  <a:t>[C]</a:t>
                </a:r>
                <a:r>
                  <a:rPr lang="en-US" sz="2800" b="1" baseline="30000">
                    <a:solidFill>
                      <a:srgbClr val="000000"/>
                    </a:solidFill>
                    <a:cs typeface="Times New Roman" pitchFamily="18" charset="0"/>
                  </a:rPr>
                  <a:t>c </a:t>
                </a:r>
                <a:r>
                  <a:rPr lang="en-US" sz="2800" b="1">
                    <a:solidFill>
                      <a:srgbClr val="000000"/>
                    </a:solidFill>
                    <a:cs typeface="Times New Roman" pitchFamily="18" charset="0"/>
                  </a:rPr>
                  <a:t>[D]</a:t>
                </a:r>
                <a:r>
                  <a:rPr lang="en-US" sz="2800" b="1" baseline="30000">
                    <a:solidFill>
                      <a:srgbClr val="000000"/>
                    </a:solidFill>
                    <a:cs typeface="Times New Roman" pitchFamily="18" charset="0"/>
                  </a:rPr>
                  <a:t>d</a:t>
                </a:r>
              </a:p>
            </p:txBody>
          </p:sp>
          <p:sp>
            <p:nvSpPr>
              <p:cNvPr id="90132" name="Text Box 19"/>
              <p:cNvSpPr txBox="1">
                <a:spLocks noChangeArrowheads="1"/>
              </p:cNvSpPr>
              <p:nvPr/>
            </p:nvSpPr>
            <p:spPr bwMode="auto">
              <a:xfrm>
                <a:off x="3768" y="1344"/>
                <a:ext cx="960" cy="3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fontAlgn="base">
                  <a:spcBef>
                    <a:spcPct val="50000"/>
                  </a:spcBef>
                  <a:spcAft>
                    <a:spcPct val="0"/>
                  </a:spcAft>
                </a:pPr>
                <a:r>
                  <a:rPr lang="en-US" sz="2800" b="1">
                    <a:solidFill>
                      <a:srgbClr val="000000"/>
                    </a:solidFill>
                    <a:cs typeface="Times New Roman" pitchFamily="18" charset="0"/>
                  </a:rPr>
                  <a:t>[A]</a:t>
                </a:r>
                <a:r>
                  <a:rPr lang="en-US" sz="2800" b="1" baseline="30000">
                    <a:solidFill>
                      <a:srgbClr val="000000"/>
                    </a:solidFill>
                    <a:cs typeface="Times New Roman" pitchFamily="18" charset="0"/>
                  </a:rPr>
                  <a:t>a</a:t>
                </a:r>
                <a:r>
                  <a:rPr lang="en-US" sz="2800" b="1">
                    <a:solidFill>
                      <a:srgbClr val="000000"/>
                    </a:solidFill>
                    <a:cs typeface="Times New Roman" pitchFamily="18" charset="0"/>
                  </a:rPr>
                  <a:t>[B]</a:t>
                </a:r>
                <a:r>
                  <a:rPr lang="en-US" sz="2800" b="1" baseline="30000">
                    <a:solidFill>
                      <a:srgbClr val="000000"/>
                    </a:solidFill>
                    <a:cs typeface="Times New Roman" pitchFamily="18" charset="0"/>
                  </a:rPr>
                  <a:t>b</a:t>
                </a:r>
              </a:p>
            </p:txBody>
          </p:sp>
        </p:grpSp>
      </p:grpSp>
      <p:grpSp>
        <p:nvGrpSpPr>
          <p:cNvPr id="4" name="Group 31"/>
          <p:cNvGrpSpPr>
            <a:grpSpLocks/>
          </p:cNvGrpSpPr>
          <p:nvPr/>
        </p:nvGrpSpPr>
        <p:grpSpPr bwMode="auto">
          <a:xfrm>
            <a:off x="2438400" y="685800"/>
            <a:ext cx="4724400" cy="579438"/>
            <a:chOff x="1296" y="480"/>
            <a:chExt cx="2736" cy="365"/>
          </a:xfrm>
        </p:grpSpPr>
        <p:sp>
          <p:nvSpPr>
            <p:cNvPr id="90121" name="Text Box 15"/>
            <p:cNvSpPr txBox="1">
              <a:spLocks noChangeArrowheads="1"/>
            </p:cNvSpPr>
            <p:nvPr/>
          </p:nvSpPr>
          <p:spPr bwMode="auto">
            <a:xfrm>
              <a:off x="1296" y="480"/>
              <a:ext cx="2736" cy="365"/>
            </a:xfrm>
            <a:prstGeom prst="rect">
              <a:avLst/>
            </a:prstGeom>
            <a:solidFill>
              <a:srgbClr val="CCCCFF">
                <a:alpha val="65881"/>
              </a:srgbClr>
            </a:solidFill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3200" b="1">
                  <a:solidFill>
                    <a:srgbClr val="000000"/>
                  </a:solidFill>
                  <a:cs typeface="Times New Roman" pitchFamily="18" charset="0"/>
                </a:rPr>
                <a:t>aA + bB 		 </a:t>
              </a:r>
              <a:r>
                <a:rPr lang="en-US" sz="3200" b="1">
                  <a:solidFill>
                    <a:srgbClr val="000000"/>
                  </a:solidFill>
                  <a:cs typeface="Times New Roman" pitchFamily="18" charset="0"/>
                  <a:sym typeface="Symbol" pitchFamily="18" charset="2"/>
                </a:rPr>
                <a:t>cC + dD</a:t>
              </a:r>
            </a:p>
          </p:txBody>
        </p:sp>
        <p:sp>
          <p:nvSpPr>
            <p:cNvPr id="90122" name="Line 30"/>
            <p:cNvSpPr>
              <a:spLocks noChangeShapeType="1"/>
            </p:cNvSpPr>
            <p:nvPr/>
          </p:nvSpPr>
          <p:spPr bwMode="auto">
            <a:xfrm>
              <a:off x="2304" y="640"/>
              <a:ext cx="672" cy="0"/>
            </a:xfrm>
            <a:prstGeom prst="line">
              <a:avLst/>
            </a:prstGeom>
            <a:noFill/>
            <a:ln w="28575">
              <a:solidFill>
                <a:srgbClr val="00008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</p:grp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1143000" y="1371600"/>
            <a:ext cx="2133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i="1">
                <a:solidFill>
                  <a:srgbClr val="000000"/>
                </a:solidFill>
                <a:cs typeface="Times New Roman" pitchFamily="18" charset="0"/>
              </a:rPr>
              <a:t>At 25 </a:t>
            </a:r>
            <a:r>
              <a:rPr lang="en-US" sz="2800" b="1" i="1" baseline="30000">
                <a:solidFill>
                  <a:srgbClr val="000000"/>
                </a:solidFill>
                <a:cs typeface="Times New Roman" pitchFamily="18" charset="0"/>
              </a:rPr>
              <a:t>o</a:t>
            </a:r>
            <a:r>
              <a:rPr lang="en-US" sz="2800" b="1" i="1">
                <a:solidFill>
                  <a:srgbClr val="000000"/>
                </a:solidFill>
                <a:cs typeface="Times New Roman" pitchFamily="18" charset="0"/>
              </a:rPr>
              <a:t>C</a:t>
            </a:r>
          </a:p>
        </p:txBody>
      </p:sp>
      <p:sp>
        <p:nvSpPr>
          <p:cNvPr id="28710" name="Text Box 38"/>
          <p:cNvSpPr txBox="1">
            <a:spLocks noChangeArrowheads="1"/>
          </p:cNvSpPr>
          <p:nvPr/>
        </p:nvSpPr>
        <p:spPr bwMode="auto">
          <a:xfrm>
            <a:off x="457200" y="4779764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base">
              <a:spcAft>
                <a:spcPct val="0"/>
              </a:spcAft>
              <a:buFontTx/>
              <a:buBlip>
                <a:blip r:embed="rId3"/>
              </a:buBlip>
            </a:pPr>
            <a:r>
              <a:rPr lang="en-US" sz="2800" b="1" dirty="0" err="1">
                <a:solidFill>
                  <a:srgbClr val="CC0099"/>
                </a:solidFill>
                <a:cs typeface="Times New Roman" pitchFamily="18" charset="0"/>
              </a:rPr>
              <a:t>E</a:t>
            </a:r>
            <a:r>
              <a:rPr lang="en-US" sz="2800" b="1" baseline="-25000" dirty="0" err="1">
                <a:solidFill>
                  <a:srgbClr val="CC0099"/>
                </a:solidFill>
                <a:cs typeface="Times New Roman" pitchFamily="18" charset="0"/>
              </a:rPr>
              <a:t>cell</a:t>
            </a:r>
            <a:r>
              <a:rPr lang="en-US" sz="2800" b="1" baseline="-250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could be 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increased by decreasing the Q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, this can be done by</a:t>
            </a:r>
          </a:p>
          <a:p>
            <a:pPr marL="571500" lvl="1" fontAlgn="base">
              <a:spcAft>
                <a:spcPct val="0"/>
              </a:spcAft>
            </a:pPr>
            <a:r>
              <a:rPr lang="en-US" sz="2800" b="1" dirty="0">
                <a:solidFill>
                  <a:srgbClr val="FF0000"/>
                </a:solidFill>
                <a:cs typeface="Times New Roman" pitchFamily="18" charset="0"/>
                <a:sym typeface="Webdings" pitchFamily="18" charset="2"/>
              </a:rPr>
              <a:t></a:t>
            </a:r>
            <a:r>
              <a:rPr lang="en-US" sz="2400" b="1" dirty="0">
                <a:solidFill>
                  <a:srgbClr val="0000CC"/>
                </a:solidFill>
                <a:cs typeface="Times New Roman" pitchFamily="18" charset="0"/>
                <a:sym typeface="Symbol" pitchFamily="18" charset="2"/>
              </a:rPr>
              <a:t>Increasing the concentration of reactant </a:t>
            </a: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  <a:sym typeface="Symbol" pitchFamily="18" charset="2"/>
              </a:rPr>
              <a:t>or</a:t>
            </a:r>
            <a:r>
              <a:rPr lang="en-US" sz="2400" b="1" dirty="0">
                <a:solidFill>
                  <a:srgbClr val="0000CC"/>
                </a:solidFill>
                <a:cs typeface="Times New Roman" pitchFamily="18" charset="0"/>
                <a:sym typeface="Symbol" pitchFamily="18" charset="2"/>
              </a:rPr>
              <a:t>  </a:t>
            </a:r>
            <a:endParaRPr lang="en-US" sz="2400" b="1" dirty="0">
              <a:solidFill>
                <a:srgbClr val="FF0000"/>
              </a:solidFill>
              <a:cs typeface="Times New Roman" pitchFamily="18" charset="0"/>
              <a:sym typeface="Symbol" pitchFamily="18" charset="2"/>
            </a:endParaRPr>
          </a:p>
          <a:p>
            <a:pPr marL="571500" lvl="1"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cs typeface="Times New Roman" pitchFamily="18" charset="0"/>
                <a:sym typeface="Webdings" pitchFamily="18" charset="2"/>
              </a:rPr>
              <a:t></a:t>
            </a:r>
            <a:r>
              <a:rPr lang="en-US" sz="2400" b="1" dirty="0">
                <a:solidFill>
                  <a:srgbClr val="0000CC"/>
                </a:solidFill>
                <a:cs typeface="Times New Roman" pitchFamily="18" charset="0"/>
                <a:sym typeface="Symbol" pitchFamily="18" charset="2"/>
              </a:rPr>
              <a:t>Decreasing the concentration of product</a:t>
            </a:r>
          </a:p>
        </p:txBody>
      </p:sp>
      <p:sp>
        <p:nvSpPr>
          <p:cNvPr id="22" name="Text Box 38"/>
          <p:cNvSpPr txBox="1">
            <a:spLocks noChangeArrowheads="1"/>
          </p:cNvSpPr>
          <p:nvPr/>
        </p:nvSpPr>
        <p:spPr bwMode="auto">
          <a:xfrm>
            <a:off x="457200" y="3276600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457200" indent="-457200" fontAlgn="base">
              <a:spcBef>
                <a:spcPct val="50000"/>
              </a:spcBef>
              <a:spcAft>
                <a:spcPct val="0"/>
              </a:spcAft>
              <a:buFontTx/>
              <a:buBlip>
                <a:blip r:embed="rId3"/>
              </a:buBlip>
            </a:pP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Only species with concentration or partial pressure are included Q expression.      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Solid and liquid are </a:t>
            </a:r>
            <a:r>
              <a:rPr lang="en-US" sz="2800" b="1" dirty="0">
                <a:solidFill>
                  <a:srgbClr val="CC0099"/>
                </a:solidFill>
                <a:cs typeface="Times New Roman" pitchFamily="18" charset="0"/>
              </a:rPr>
              <a:t>excluded.</a:t>
            </a:r>
            <a:endParaRPr lang="en-US" sz="2800" b="1" dirty="0">
              <a:solidFill>
                <a:srgbClr val="CC0099"/>
              </a:solidFill>
              <a:cs typeface="Times New Roman" pitchFamily="18" charset="0"/>
              <a:sym typeface="Symbol" pitchFamily="18" charset="2"/>
            </a:endParaRPr>
          </a:p>
        </p:txBody>
      </p:sp>
      <p:sp>
        <p:nvSpPr>
          <p:cNvPr id="23" name="Oval 22"/>
          <p:cNvSpPr/>
          <p:nvPr/>
        </p:nvSpPr>
        <p:spPr>
          <a:xfrm>
            <a:off x="5638800" y="1828800"/>
            <a:ext cx="1752600" cy="12954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 sz="2400" b="1" baseline="30000">
              <a:solidFill>
                <a:srgbClr val="FFFFFF"/>
              </a:solidFill>
            </a:endParaRPr>
          </a:p>
        </p:txBody>
      </p:sp>
      <p:graphicFrame>
        <p:nvGraphicFramePr>
          <p:cNvPr id="24" name="Object 18"/>
          <p:cNvGraphicFramePr>
            <a:graphicFrameLocks noChangeAspect="1"/>
          </p:cNvGraphicFramePr>
          <p:nvPr/>
        </p:nvGraphicFramePr>
        <p:xfrm>
          <a:off x="8077200" y="762000"/>
          <a:ext cx="606425" cy="825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5" name="Equation" r:id="rId4" imgW="139680" imgH="190440" progId="Equation.3">
                  <p:embed/>
                </p:oleObj>
              </mc:Choice>
              <mc:Fallback>
                <p:oleObj name="Equation" r:id="rId4" imgW="13968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077200" y="762000"/>
                        <a:ext cx="606425" cy="8255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Down Arrow 24"/>
          <p:cNvSpPr/>
          <p:nvPr/>
        </p:nvSpPr>
        <p:spPr>
          <a:xfrm rot="13856444">
            <a:off x="7527827" y="1371591"/>
            <a:ext cx="457200" cy="609600"/>
          </a:xfrm>
          <a:prstGeom prst="dow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MY" sz="2400" b="1" baseline="300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5897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Text Box 6"/>
          <p:cNvSpPr txBox="1">
            <a:spLocks noChangeArrowheads="1"/>
          </p:cNvSpPr>
          <p:nvPr/>
        </p:nvSpPr>
        <p:spPr bwMode="auto">
          <a:xfrm>
            <a:off x="1143000" y="228600"/>
            <a:ext cx="7437120" cy="646331"/>
          </a:xfrm>
          <a:prstGeom prst="rect">
            <a:avLst/>
          </a:prstGeom>
          <a:solidFill>
            <a:srgbClr val="ADFFD6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>
                <a:solidFill>
                  <a:srgbClr val="333399"/>
                </a:solidFill>
                <a:cs typeface="Times New Roman" pitchFamily="18" charset="0"/>
              </a:rPr>
              <a:t>Tips for </a:t>
            </a:r>
            <a:r>
              <a:rPr lang="en-US" sz="3600" b="1" dirty="0" smtClean="0">
                <a:solidFill>
                  <a:srgbClr val="333399"/>
                </a:solidFill>
                <a:cs typeface="Times New Roman" pitchFamily="18" charset="0"/>
              </a:rPr>
              <a:t>writing </a:t>
            </a:r>
            <a:r>
              <a:rPr lang="en-US" sz="3600" b="1" dirty="0">
                <a:solidFill>
                  <a:srgbClr val="333399"/>
                </a:solidFill>
                <a:cs typeface="Times New Roman" pitchFamily="18" charset="0"/>
              </a:rPr>
              <a:t>Nernst equation</a:t>
            </a:r>
          </a:p>
        </p:txBody>
      </p:sp>
      <p:sp>
        <p:nvSpPr>
          <p:cNvPr id="4" name="Rectangle 3"/>
          <p:cNvSpPr/>
          <p:nvPr/>
        </p:nvSpPr>
        <p:spPr>
          <a:xfrm>
            <a:off x="2057400" y="1143000"/>
            <a:ext cx="441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Write two 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half-equations</a:t>
            </a:r>
            <a:endParaRPr lang="en-US" sz="2000" b="1" baseline="30000" dirty="0">
              <a:solidFill>
                <a:srgbClr val="0000CC"/>
              </a:solidFill>
              <a:cs typeface="Times New Roman" pitchFamily="18" charset="0"/>
            </a:endParaRPr>
          </a:p>
        </p:txBody>
      </p:sp>
      <p:cxnSp>
        <p:nvCxnSpPr>
          <p:cNvPr id="6" name="Straight Arrow Connector 5"/>
          <p:cNvCxnSpPr/>
          <p:nvPr/>
        </p:nvCxnSpPr>
        <p:spPr bwMode="auto">
          <a:xfrm rot="5400000">
            <a:off x="3696494" y="1942306"/>
            <a:ext cx="685800" cy="158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133600" y="2286000"/>
            <a:ext cx="441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Write 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overall equation 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by making </a:t>
            </a:r>
            <a:r>
              <a:rPr lang="en-US" sz="2800" b="1" dirty="0">
                <a:solidFill>
                  <a:srgbClr val="CC0099"/>
                </a:solidFill>
                <a:cs typeface="Times New Roman" pitchFamily="18" charset="0"/>
              </a:rPr>
              <a:t>e gain = e loss</a:t>
            </a:r>
            <a:endParaRPr lang="en-US" sz="2000" b="1" baseline="30000" dirty="0">
              <a:solidFill>
                <a:srgbClr val="CC0099"/>
              </a:solidFill>
              <a:cs typeface="Times New Roman" pitchFamily="18" charset="0"/>
            </a:endParaRPr>
          </a:p>
        </p:txBody>
      </p:sp>
      <p:cxnSp>
        <p:nvCxnSpPr>
          <p:cNvPr id="8" name="Straight Arrow Connector 7"/>
          <p:cNvCxnSpPr/>
          <p:nvPr/>
        </p:nvCxnSpPr>
        <p:spPr bwMode="auto">
          <a:xfrm rot="5400000">
            <a:off x="3734594" y="3580606"/>
            <a:ext cx="609600" cy="158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/>
        </p:nvSpPr>
        <p:spPr>
          <a:xfrm>
            <a:off x="2819400" y="3810000"/>
            <a:ext cx="441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Determine 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n</a:t>
            </a:r>
            <a:endParaRPr lang="en-US" sz="2000" b="1" baseline="30000" dirty="0">
              <a:solidFill>
                <a:srgbClr val="0000CC"/>
              </a:solidFill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2819400" y="4876800"/>
            <a:ext cx="27432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Determine 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Q</a:t>
            </a:r>
            <a:endParaRPr lang="en-US" sz="2000" b="1" baseline="30000" dirty="0">
              <a:solidFill>
                <a:srgbClr val="0000CC"/>
              </a:solidFill>
              <a:cs typeface="Times New Roman" pitchFamily="18" charset="0"/>
            </a:endParaRPr>
          </a:p>
        </p:txBody>
      </p:sp>
      <p:cxnSp>
        <p:nvCxnSpPr>
          <p:cNvPr id="13" name="Straight Arrow Connector 12"/>
          <p:cNvCxnSpPr/>
          <p:nvPr/>
        </p:nvCxnSpPr>
        <p:spPr bwMode="auto">
          <a:xfrm rot="5400000">
            <a:off x="3734594" y="4647406"/>
            <a:ext cx="609600" cy="158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 bwMode="auto">
          <a:xfrm rot="5400000">
            <a:off x="3734594" y="5714206"/>
            <a:ext cx="609600" cy="1588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1905000" y="6019800"/>
            <a:ext cx="5562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Substitute into 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Nernst equation</a:t>
            </a:r>
            <a:endParaRPr lang="en-US" sz="2000" b="1" baseline="30000" dirty="0">
              <a:solidFill>
                <a:srgbClr val="0000CC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6092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47"/>
          <p:cNvGrpSpPr>
            <a:grpSpLocks/>
          </p:cNvGrpSpPr>
          <p:nvPr/>
        </p:nvGrpSpPr>
        <p:grpSpPr bwMode="auto">
          <a:xfrm>
            <a:off x="349679" y="180595"/>
            <a:ext cx="9581529" cy="400051"/>
            <a:chOff x="194" y="1996"/>
            <a:chExt cx="5563" cy="252"/>
          </a:xfrm>
        </p:grpSpPr>
        <p:sp>
          <p:nvSpPr>
            <p:cNvPr id="5" name="Text Box 37"/>
            <p:cNvSpPr txBox="1">
              <a:spLocks noChangeArrowheads="1"/>
            </p:cNvSpPr>
            <p:nvPr/>
          </p:nvSpPr>
          <p:spPr bwMode="auto">
            <a:xfrm>
              <a:off x="194" y="1996"/>
              <a:ext cx="5563" cy="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000" b="1" baseline="0" dirty="0">
                  <a:solidFill>
                    <a:srgbClr val="0000CC"/>
                  </a:solidFill>
                </a:rPr>
                <a:t>Mg(s) +  2Fe</a:t>
              </a:r>
              <a:r>
                <a:rPr lang="en-US" sz="2000" b="1" baseline="30000" dirty="0">
                  <a:solidFill>
                    <a:srgbClr val="0000CC"/>
                  </a:solidFill>
                </a:rPr>
                <a:t>3+</a:t>
              </a:r>
              <a:r>
                <a:rPr lang="en-US" sz="2000" b="1" baseline="0" dirty="0">
                  <a:solidFill>
                    <a:srgbClr val="0000CC"/>
                  </a:solidFill>
                </a:rPr>
                <a:t>(</a:t>
              </a:r>
              <a:r>
                <a:rPr lang="en-US" sz="2000" b="1" baseline="0" dirty="0" err="1">
                  <a:solidFill>
                    <a:srgbClr val="0000CC"/>
                  </a:solidFill>
                </a:rPr>
                <a:t>aq</a:t>
              </a:r>
              <a:r>
                <a:rPr lang="en-US" sz="2000" b="1" baseline="0" dirty="0">
                  <a:solidFill>
                    <a:srgbClr val="0000CC"/>
                  </a:solidFill>
                </a:rPr>
                <a:t>, 5.0 M</a:t>
              </a:r>
              <a:r>
                <a:rPr lang="en-US" sz="2000" b="1" baseline="0" dirty="0" smtClean="0">
                  <a:solidFill>
                    <a:srgbClr val="0000CC"/>
                  </a:solidFill>
                </a:rPr>
                <a:t>)      </a:t>
              </a:r>
              <a:r>
                <a:rPr lang="en-US" sz="2000" b="1" dirty="0" smtClean="0">
                  <a:solidFill>
                    <a:srgbClr val="0000CC"/>
                  </a:solidFill>
                </a:rPr>
                <a:t>          </a:t>
              </a:r>
              <a:r>
                <a:rPr lang="en-US" sz="2000" b="1" baseline="0" dirty="0" smtClean="0">
                  <a:solidFill>
                    <a:srgbClr val="0000CC"/>
                  </a:solidFill>
                </a:rPr>
                <a:t>Mg</a:t>
              </a:r>
              <a:r>
                <a:rPr lang="en-US" sz="2000" b="1" baseline="30000" dirty="0" smtClean="0">
                  <a:solidFill>
                    <a:srgbClr val="0000CC"/>
                  </a:solidFill>
                </a:rPr>
                <a:t>2</a:t>
              </a:r>
              <a:r>
                <a:rPr lang="en-US" sz="2000" b="1" baseline="30000" dirty="0">
                  <a:solidFill>
                    <a:srgbClr val="0000CC"/>
                  </a:solidFill>
                </a:rPr>
                <a:t>+</a:t>
              </a:r>
              <a:r>
                <a:rPr lang="en-US" sz="2000" b="1" baseline="0" dirty="0">
                  <a:solidFill>
                    <a:srgbClr val="0000CC"/>
                  </a:solidFill>
                </a:rPr>
                <a:t>(</a:t>
              </a:r>
              <a:r>
                <a:rPr lang="en-US" sz="2000" b="1" baseline="0" dirty="0" err="1">
                  <a:solidFill>
                    <a:srgbClr val="0000CC"/>
                  </a:solidFill>
                </a:rPr>
                <a:t>aq</a:t>
              </a:r>
              <a:r>
                <a:rPr lang="en-US" sz="2000" b="1" baseline="0" dirty="0">
                  <a:solidFill>
                    <a:srgbClr val="0000CC"/>
                  </a:solidFill>
                </a:rPr>
                <a:t>, 10.0 M) + 2Fe</a:t>
              </a:r>
              <a:r>
                <a:rPr lang="en-US" sz="2000" b="1" baseline="30000" dirty="0">
                  <a:solidFill>
                    <a:srgbClr val="0000CC"/>
                  </a:solidFill>
                </a:rPr>
                <a:t>2+</a:t>
              </a:r>
              <a:r>
                <a:rPr lang="en-US" sz="2000" b="1" baseline="0" dirty="0">
                  <a:solidFill>
                    <a:srgbClr val="0000CC"/>
                  </a:solidFill>
                </a:rPr>
                <a:t>(aq,1.0 M)</a:t>
              </a:r>
            </a:p>
          </p:txBody>
        </p:sp>
        <p:sp>
          <p:nvSpPr>
            <p:cNvPr id="6" name="Line 38"/>
            <p:cNvSpPr>
              <a:spLocks noChangeShapeType="1"/>
            </p:cNvSpPr>
            <p:nvPr/>
          </p:nvSpPr>
          <p:spPr bwMode="auto">
            <a:xfrm>
              <a:off x="2020" y="2122"/>
              <a:ext cx="519" cy="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000" b="1"/>
            </a:p>
          </p:txBody>
        </p:sp>
      </p:grpSp>
      <p:sp>
        <p:nvSpPr>
          <p:cNvPr id="7" name="Rectangle 40"/>
          <p:cNvSpPr>
            <a:spLocks noChangeArrowheads="1"/>
          </p:cNvSpPr>
          <p:nvPr/>
        </p:nvSpPr>
        <p:spPr bwMode="auto">
          <a:xfrm>
            <a:off x="426720" y="964545"/>
            <a:ext cx="2057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b="1" baseline="0">
                <a:solidFill>
                  <a:srgbClr val="A50021"/>
                </a:solidFill>
                <a:sym typeface="Symbol" pitchFamily="18" charset="2"/>
              </a:rPr>
              <a:t>anode</a:t>
            </a:r>
            <a:r>
              <a:rPr lang="en-US" sz="2400" b="1" baseline="0">
                <a:solidFill>
                  <a:srgbClr val="A50021"/>
                </a:solidFill>
              </a:rPr>
              <a:t> </a:t>
            </a:r>
            <a:r>
              <a:rPr lang="en-US" sz="2400" b="1" baseline="0">
                <a:solidFill>
                  <a:srgbClr val="A50021"/>
                </a:solidFill>
                <a:sym typeface="Symbol" pitchFamily="18" charset="2"/>
              </a:rPr>
              <a:t>(</a:t>
            </a:r>
            <a:r>
              <a:rPr lang="en-US" sz="2400" b="1" baseline="0">
                <a:solidFill>
                  <a:srgbClr val="A50021"/>
                </a:solidFill>
              </a:rPr>
              <a:t>ox</a:t>
            </a:r>
            <a:r>
              <a:rPr lang="en-US" sz="2400" b="1" baseline="0">
                <a:solidFill>
                  <a:srgbClr val="A50021"/>
                </a:solidFill>
                <a:sym typeface="Symbol" pitchFamily="18" charset="2"/>
              </a:rPr>
              <a:t>) :</a:t>
            </a:r>
          </a:p>
        </p:txBody>
      </p:sp>
      <p:sp>
        <p:nvSpPr>
          <p:cNvPr id="8" name="Text Box 42"/>
          <p:cNvSpPr txBox="1">
            <a:spLocks noChangeArrowheads="1"/>
          </p:cNvSpPr>
          <p:nvPr/>
        </p:nvSpPr>
        <p:spPr bwMode="auto">
          <a:xfrm>
            <a:off x="2407920" y="964545"/>
            <a:ext cx="4267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baseline="0" dirty="0"/>
              <a:t> Mg(s) </a:t>
            </a:r>
            <a:r>
              <a:rPr lang="en-US" sz="2400" b="1" baseline="0" dirty="0">
                <a:sym typeface="Symbol" pitchFamily="18" charset="2"/>
              </a:rPr>
              <a:t> </a:t>
            </a:r>
            <a:r>
              <a:rPr lang="en-US" sz="2400" b="1" baseline="0" dirty="0"/>
              <a:t>Mg</a:t>
            </a:r>
            <a:r>
              <a:rPr lang="en-US" sz="2400" b="1" baseline="30000" dirty="0"/>
              <a:t>2+</a:t>
            </a:r>
            <a:r>
              <a:rPr lang="en-US" sz="2400" b="1" baseline="0" dirty="0"/>
              <a:t>(</a:t>
            </a:r>
            <a:r>
              <a:rPr lang="en-US" sz="2400" b="1" baseline="0" dirty="0" err="1"/>
              <a:t>aq</a:t>
            </a:r>
            <a:r>
              <a:rPr lang="en-US" sz="2400" b="1" baseline="0" dirty="0"/>
              <a:t>)  + 2e</a:t>
            </a:r>
            <a:r>
              <a:rPr lang="en-US" sz="2400" b="1" dirty="0"/>
              <a:t>-</a:t>
            </a:r>
            <a:r>
              <a:rPr lang="en-US" sz="2400" b="1" baseline="0" dirty="0"/>
              <a:t>	</a:t>
            </a:r>
          </a:p>
        </p:txBody>
      </p:sp>
      <p:grpSp>
        <p:nvGrpSpPr>
          <p:cNvPr id="9" name="Group 46"/>
          <p:cNvGrpSpPr>
            <a:grpSpLocks/>
          </p:cNvGrpSpPr>
          <p:nvPr/>
        </p:nvGrpSpPr>
        <p:grpSpPr bwMode="auto">
          <a:xfrm>
            <a:off x="1828800" y="2019676"/>
            <a:ext cx="7315200" cy="461963"/>
            <a:chOff x="432" y="3888"/>
            <a:chExt cx="4608" cy="291"/>
          </a:xfrm>
        </p:grpSpPr>
        <p:sp>
          <p:nvSpPr>
            <p:cNvPr id="10" name="Text Box 44"/>
            <p:cNvSpPr txBox="1">
              <a:spLocks noChangeArrowheads="1"/>
            </p:cNvSpPr>
            <p:nvPr/>
          </p:nvSpPr>
          <p:spPr bwMode="auto">
            <a:xfrm>
              <a:off x="432" y="3888"/>
              <a:ext cx="4608" cy="29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b="1" baseline="0" dirty="0"/>
                <a:t>Mg(s) +  2Fe</a:t>
              </a:r>
              <a:r>
                <a:rPr lang="en-US" sz="2400" b="1" baseline="30000" dirty="0"/>
                <a:t>3+</a:t>
              </a:r>
              <a:r>
                <a:rPr lang="en-US" sz="2400" b="1" baseline="0" dirty="0"/>
                <a:t>(</a:t>
              </a:r>
              <a:r>
                <a:rPr lang="en-US" sz="2400" b="1" baseline="0" dirty="0" err="1"/>
                <a:t>aq</a:t>
              </a:r>
              <a:r>
                <a:rPr lang="en-US" sz="2400" b="1" baseline="0" dirty="0"/>
                <a:t>)      </a:t>
              </a:r>
              <a:r>
                <a:rPr lang="en-US" sz="2400" b="1" baseline="0" dirty="0" smtClean="0"/>
                <a:t>       </a:t>
              </a:r>
              <a:r>
                <a:rPr lang="en-US" sz="2400" b="1" baseline="0" dirty="0"/>
                <a:t>	Mg</a:t>
              </a:r>
              <a:r>
                <a:rPr lang="en-US" sz="2400" b="1" baseline="30000" dirty="0"/>
                <a:t>2+</a:t>
              </a:r>
              <a:r>
                <a:rPr lang="en-US" sz="2400" b="1" baseline="0" dirty="0"/>
                <a:t>(</a:t>
              </a:r>
              <a:r>
                <a:rPr lang="en-US" sz="2400" b="1" baseline="0" dirty="0" err="1"/>
                <a:t>aq</a:t>
              </a:r>
              <a:r>
                <a:rPr lang="en-US" sz="2400" b="1" baseline="0" dirty="0"/>
                <a:t>) +  2Fe</a:t>
              </a:r>
              <a:r>
                <a:rPr lang="en-US" sz="2400" b="1" baseline="30000" dirty="0"/>
                <a:t>2+</a:t>
              </a:r>
              <a:r>
                <a:rPr lang="en-US" sz="2400" b="1" baseline="0" dirty="0"/>
                <a:t>(</a:t>
              </a:r>
              <a:r>
                <a:rPr lang="en-US" sz="2400" b="1" baseline="0" dirty="0" err="1"/>
                <a:t>aq</a:t>
              </a:r>
              <a:r>
                <a:rPr lang="en-US" sz="2400" b="1" baseline="0" dirty="0"/>
                <a:t>)</a:t>
              </a:r>
            </a:p>
          </p:txBody>
        </p:sp>
        <p:sp>
          <p:nvSpPr>
            <p:cNvPr id="11" name="Line 45"/>
            <p:cNvSpPr>
              <a:spLocks noChangeShapeType="1"/>
            </p:cNvSpPr>
            <p:nvPr/>
          </p:nvSpPr>
          <p:spPr bwMode="auto">
            <a:xfrm>
              <a:off x="2181" y="4023"/>
              <a:ext cx="519" cy="0"/>
            </a:xfrm>
            <a:prstGeom prst="line">
              <a:avLst/>
            </a:prstGeom>
            <a:noFill/>
            <a:ln w="28575">
              <a:solidFill>
                <a:srgbClr val="FF99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sz="2400" b="1"/>
            </a:p>
          </p:txBody>
        </p:sp>
      </p:grpSp>
      <p:sp>
        <p:nvSpPr>
          <p:cNvPr id="12" name="Line 48"/>
          <p:cNvSpPr>
            <a:spLocks noChangeShapeType="1"/>
          </p:cNvSpPr>
          <p:nvPr/>
        </p:nvSpPr>
        <p:spPr bwMode="auto">
          <a:xfrm>
            <a:off x="426720" y="1943477"/>
            <a:ext cx="8763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en-US" b="1"/>
          </a:p>
        </p:txBody>
      </p:sp>
      <p:sp>
        <p:nvSpPr>
          <p:cNvPr id="13" name="Text Box 49"/>
          <p:cNvSpPr txBox="1">
            <a:spLocks noChangeArrowheads="1"/>
          </p:cNvSpPr>
          <p:nvPr/>
        </p:nvSpPr>
        <p:spPr bwMode="auto">
          <a:xfrm>
            <a:off x="426720" y="2028945"/>
            <a:ext cx="1447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baseline="0"/>
              <a:t>Overall :</a:t>
            </a:r>
          </a:p>
        </p:txBody>
      </p:sp>
      <p:sp>
        <p:nvSpPr>
          <p:cNvPr id="16" name="Text Box 56"/>
          <p:cNvSpPr txBox="1">
            <a:spLocks noChangeArrowheads="1"/>
          </p:cNvSpPr>
          <p:nvPr/>
        </p:nvSpPr>
        <p:spPr bwMode="auto">
          <a:xfrm>
            <a:off x="350520" y="1333877"/>
            <a:ext cx="23622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baseline="0">
                <a:solidFill>
                  <a:srgbClr val="006666"/>
                </a:solidFill>
                <a:sym typeface="Symbol" pitchFamily="18" charset="2"/>
              </a:rPr>
              <a:t>cathode</a:t>
            </a:r>
            <a:r>
              <a:rPr lang="en-US" sz="2400" b="1" baseline="0">
                <a:solidFill>
                  <a:srgbClr val="006666"/>
                </a:solidFill>
                <a:cs typeface="Arial" charset="0"/>
              </a:rPr>
              <a:t> (red</a:t>
            </a:r>
            <a:r>
              <a:rPr lang="en-US" sz="2400" b="1" baseline="0">
                <a:solidFill>
                  <a:srgbClr val="006666"/>
                </a:solidFill>
                <a:sym typeface="Symbol" pitchFamily="18" charset="2"/>
              </a:rPr>
              <a:t>) :  </a:t>
            </a:r>
          </a:p>
        </p:txBody>
      </p:sp>
      <p:sp>
        <p:nvSpPr>
          <p:cNvPr id="17" name="Text Box 57"/>
          <p:cNvSpPr txBox="1">
            <a:spLocks noChangeArrowheads="1"/>
          </p:cNvSpPr>
          <p:nvPr/>
        </p:nvSpPr>
        <p:spPr bwMode="auto">
          <a:xfrm>
            <a:off x="2484120" y="1377811"/>
            <a:ext cx="38100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baseline="0" dirty="0"/>
              <a:t>Fe</a:t>
            </a:r>
            <a:r>
              <a:rPr lang="en-US" sz="2400" b="1" baseline="30000" dirty="0"/>
              <a:t>3+</a:t>
            </a:r>
            <a:r>
              <a:rPr lang="en-US" sz="2400" b="1" baseline="0" dirty="0"/>
              <a:t>(</a:t>
            </a:r>
            <a:r>
              <a:rPr lang="en-US" sz="2400" b="1" baseline="0" dirty="0" err="1"/>
              <a:t>aq</a:t>
            </a:r>
            <a:r>
              <a:rPr lang="en-US" sz="2400" b="1" baseline="0" dirty="0"/>
              <a:t>) + e</a:t>
            </a:r>
            <a:r>
              <a:rPr lang="en-US" sz="2400" b="1" baseline="30000" dirty="0"/>
              <a:t>-</a:t>
            </a:r>
            <a:r>
              <a:rPr lang="en-US" sz="2400" b="1" baseline="0" dirty="0"/>
              <a:t> </a:t>
            </a:r>
            <a:r>
              <a:rPr lang="en-US" sz="2400" b="1" baseline="0" dirty="0">
                <a:sym typeface="Symbol" pitchFamily="18" charset="2"/>
              </a:rPr>
              <a:t></a:t>
            </a:r>
            <a:r>
              <a:rPr lang="en-US" sz="2400" b="1" baseline="0" dirty="0"/>
              <a:t> Fe</a:t>
            </a:r>
            <a:r>
              <a:rPr lang="en-US" sz="2400" b="1" baseline="30000" dirty="0"/>
              <a:t>2+</a:t>
            </a:r>
            <a:r>
              <a:rPr lang="en-US" sz="2400" b="1" baseline="0" dirty="0"/>
              <a:t>(</a:t>
            </a:r>
            <a:r>
              <a:rPr lang="en-US" sz="2400" b="1" baseline="0" dirty="0" err="1"/>
              <a:t>aq</a:t>
            </a:r>
            <a:r>
              <a:rPr lang="en-US" sz="2400" b="1" baseline="0" dirty="0"/>
              <a:t>)</a:t>
            </a:r>
          </a:p>
        </p:txBody>
      </p:sp>
      <p:sp>
        <p:nvSpPr>
          <p:cNvPr id="18" name="AutoShape 58"/>
          <p:cNvSpPr>
            <a:spLocks noChangeArrowheads="1"/>
          </p:cNvSpPr>
          <p:nvPr/>
        </p:nvSpPr>
        <p:spPr bwMode="auto">
          <a:xfrm>
            <a:off x="2331720" y="1333877"/>
            <a:ext cx="3733800" cy="533400"/>
          </a:xfrm>
          <a:prstGeom prst="bracketPair">
            <a:avLst>
              <a:gd name="adj" fmla="val 16667"/>
            </a:avLst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en-US" sz="2400" b="1"/>
          </a:p>
        </p:txBody>
      </p:sp>
      <p:sp>
        <p:nvSpPr>
          <p:cNvPr id="19" name="Text Box 59"/>
          <p:cNvSpPr txBox="1">
            <a:spLocks noChangeArrowheads="1"/>
          </p:cNvSpPr>
          <p:nvPr/>
        </p:nvSpPr>
        <p:spPr bwMode="auto">
          <a:xfrm>
            <a:off x="6141720" y="1333877"/>
            <a:ext cx="6858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400" b="1" baseline="0">
                <a:solidFill>
                  <a:srgbClr val="A50021"/>
                </a:solidFill>
                <a:sym typeface="Symbol" pitchFamily="18" charset="2"/>
              </a:rPr>
              <a:t> </a:t>
            </a:r>
            <a:r>
              <a:rPr lang="en-US" sz="2400" b="1" baseline="0">
                <a:solidFill>
                  <a:srgbClr val="A50021"/>
                </a:solidFill>
              </a:rPr>
              <a:t>2</a:t>
            </a: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6720" y="3041783"/>
            <a:ext cx="8701114" cy="3160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590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48" name="Text Box 8"/>
          <p:cNvSpPr txBox="1">
            <a:spLocks noChangeArrowheads="1"/>
          </p:cNvSpPr>
          <p:nvPr/>
        </p:nvSpPr>
        <p:spPr bwMode="auto">
          <a:xfrm>
            <a:off x="472949" y="2906375"/>
            <a:ext cx="3581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990099"/>
                </a:solidFill>
                <a:cs typeface="Times New Roman" pitchFamily="18" charset="0"/>
              </a:rPr>
              <a:t>Nernst equation :</a:t>
            </a:r>
          </a:p>
        </p:txBody>
      </p:sp>
      <p:sp>
        <p:nvSpPr>
          <p:cNvPr id="215073" name="Text Box 33"/>
          <p:cNvSpPr txBox="1">
            <a:spLocks noChangeArrowheads="1"/>
          </p:cNvSpPr>
          <p:nvPr/>
        </p:nvSpPr>
        <p:spPr bwMode="auto">
          <a:xfrm>
            <a:off x="1334214" y="4953576"/>
            <a:ext cx="2743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err="1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sz="2400" b="1" baseline="-25000" dirty="0" err="1">
                <a:solidFill>
                  <a:srgbClr val="000000"/>
                </a:solidFill>
                <a:cs typeface="Arial" charset="0"/>
              </a:rPr>
              <a:t>cell</a:t>
            </a:r>
            <a:r>
              <a:rPr lang="en-US" sz="2400" b="1" baseline="-25000" dirty="0">
                <a:solidFill>
                  <a:srgbClr val="000000"/>
                </a:solidFill>
                <a:cs typeface="Arial" charset="0"/>
              </a:rPr>
              <a:t>   </a:t>
            </a:r>
            <a:r>
              <a:rPr lang="en-US" sz="2400" b="1" dirty="0">
                <a:solidFill>
                  <a:srgbClr val="000000"/>
                </a:solidFill>
                <a:cs typeface="Arial" charset="0"/>
              </a:rPr>
              <a:t>=  3.14 </a:t>
            </a:r>
            <a:r>
              <a:rPr lang="en-US" sz="2400" b="1" dirty="0" smtClean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–</a:t>
            </a:r>
            <a:endParaRPr lang="en-US" sz="2400" b="1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15075" name="Text Box 35"/>
          <p:cNvSpPr txBox="1">
            <a:spLocks noChangeArrowheads="1"/>
          </p:cNvSpPr>
          <p:nvPr/>
        </p:nvSpPr>
        <p:spPr bwMode="auto">
          <a:xfrm>
            <a:off x="3683714" y="4826576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cs typeface="Arial" charset="0"/>
              </a:rPr>
              <a:t>0.0592</a:t>
            </a:r>
          </a:p>
        </p:txBody>
      </p:sp>
      <p:sp>
        <p:nvSpPr>
          <p:cNvPr id="215076" name="Text Box 36"/>
          <p:cNvSpPr txBox="1">
            <a:spLocks noChangeArrowheads="1"/>
          </p:cNvSpPr>
          <p:nvPr/>
        </p:nvSpPr>
        <p:spPr bwMode="auto">
          <a:xfrm>
            <a:off x="4001214" y="5258376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cs typeface="Arial" charset="0"/>
              </a:rPr>
              <a:t>2</a:t>
            </a:r>
          </a:p>
        </p:txBody>
      </p:sp>
      <p:sp>
        <p:nvSpPr>
          <p:cNvPr id="215077" name="Text Box 37"/>
          <p:cNvSpPr txBox="1">
            <a:spLocks noChangeArrowheads="1"/>
          </p:cNvSpPr>
          <p:nvPr/>
        </p:nvSpPr>
        <p:spPr bwMode="auto">
          <a:xfrm>
            <a:off x="4915614" y="4953576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>
                <a:solidFill>
                  <a:srgbClr val="000000"/>
                </a:solidFill>
                <a:cs typeface="Arial" charset="0"/>
              </a:rPr>
              <a:t>log</a:t>
            </a:r>
          </a:p>
        </p:txBody>
      </p:sp>
      <p:sp>
        <p:nvSpPr>
          <p:cNvPr id="215078" name="Line 38"/>
          <p:cNvSpPr>
            <a:spLocks noChangeShapeType="1"/>
          </p:cNvSpPr>
          <p:nvPr/>
        </p:nvSpPr>
        <p:spPr bwMode="auto">
          <a:xfrm>
            <a:off x="3620214" y="5258376"/>
            <a:ext cx="1295400" cy="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15079" name="Text Box 39"/>
          <p:cNvSpPr txBox="1">
            <a:spLocks noChangeArrowheads="1"/>
          </p:cNvSpPr>
          <p:nvPr/>
        </p:nvSpPr>
        <p:spPr bwMode="auto">
          <a:xfrm>
            <a:off x="1181814" y="3886776"/>
            <a:ext cx="3276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800" b="1" dirty="0" err="1">
                <a:solidFill>
                  <a:srgbClr val="0000CC"/>
                </a:solidFill>
                <a:cs typeface="Times New Roman" pitchFamily="18" charset="0"/>
              </a:rPr>
              <a:t>E</a:t>
            </a:r>
            <a:r>
              <a:rPr lang="en-US" sz="2800" b="1" baseline="-25000" dirty="0" err="1">
                <a:solidFill>
                  <a:srgbClr val="0000CC"/>
                </a:solidFill>
                <a:cs typeface="Times New Roman" pitchFamily="18" charset="0"/>
              </a:rPr>
              <a:t>cell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 = </a:t>
            </a:r>
            <a:r>
              <a:rPr lang="en-US" sz="2800" b="1" dirty="0" err="1">
                <a:solidFill>
                  <a:srgbClr val="0000CC"/>
                </a:solidFill>
                <a:cs typeface="Times New Roman" pitchFamily="18" charset="0"/>
              </a:rPr>
              <a:t>E</a:t>
            </a:r>
            <a:r>
              <a:rPr lang="en-US" sz="2800" b="1" baseline="30000" dirty="0" err="1">
                <a:solidFill>
                  <a:srgbClr val="0000CC"/>
                </a:solidFill>
                <a:cs typeface="Times New Roman" pitchFamily="18" charset="0"/>
              </a:rPr>
              <a:t>o</a:t>
            </a:r>
            <a:r>
              <a:rPr lang="en-US" sz="2800" b="1" baseline="-25000" dirty="0" err="1">
                <a:solidFill>
                  <a:srgbClr val="0000CC"/>
                </a:solidFill>
                <a:cs typeface="Times New Roman" pitchFamily="18" charset="0"/>
              </a:rPr>
              <a:t>cell</a:t>
            </a:r>
            <a:r>
              <a:rPr lang="en-US" sz="2800" b="1" baseline="-25000" dirty="0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2800" b="1" baseline="-25000" dirty="0" smtClean="0">
                <a:solidFill>
                  <a:srgbClr val="0000CC"/>
                </a:solidFill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–</a:t>
            </a:r>
            <a:endParaRPr lang="en-US" sz="2800" b="1" dirty="0">
              <a:solidFill>
                <a:srgbClr val="0000CC"/>
              </a:solidFill>
              <a:cs typeface="Times New Roman" pitchFamily="18" charset="0"/>
            </a:endParaRPr>
          </a:p>
        </p:txBody>
      </p:sp>
      <p:grpSp>
        <p:nvGrpSpPr>
          <p:cNvPr id="5" name="Group 44"/>
          <p:cNvGrpSpPr>
            <a:grpSpLocks/>
          </p:cNvGrpSpPr>
          <p:nvPr/>
        </p:nvGrpSpPr>
        <p:grpSpPr bwMode="auto">
          <a:xfrm>
            <a:off x="5525214" y="3683576"/>
            <a:ext cx="2286000" cy="965200"/>
            <a:chOff x="2352" y="2608"/>
            <a:chExt cx="1440" cy="608"/>
          </a:xfrm>
        </p:grpSpPr>
        <p:sp>
          <p:nvSpPr>
            <p:cNvPr id="93215" name="Line 41"/>
            <p:cNvSpPr>
              <a:spLocks noChangeShapeType="1"/>
            </p:cNvSpPr>
            <p:nvPr/>
          </p:nvSpPr>
          <p:spPr bwMode="auto">
            <a:xfrm>
              <a:off x="2400" y="2928"/>
              <a:ext cx="1056" cy="0"/>
            </a:xfrm>
            <a:prstGeom prst="line">
              <a:avLst/>
            </a:prstGeom>
            <a:noFill/>
            <a:ln w="28575">
              <a:solidFill>
                <a:srgbClr val="0000CC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93216" name="Text Box 42"/>
            <p:cNvSpPr txBox="1">
              <a:spLocks noChangeArrowheads="1"/>
            </p:cNvSpPr>
            <p:nvPr/>
          </p:nvSpPr>
          <p:spPr bwMode="auto">
            <a:xfrm>
              <a:off x="2352" y="2608"/>
              <a:ext cx="14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CC"/>
                  </a:solidFill>
                  <a:cs typeface="Times New Roman" pitchFamily="18" charset="0"/>
                </a:rPr>
                <a:t>[Mg</a:t>
              </a:r>
              <a:r>
                <a:rPr lang="en-US" sz="2400" b="1" baseline="30000">
                  <a:solidFill>
                    <a:srgbClr val="0000CC"/>
                  </a:solidFill>
                  <a:cs typeface="Times New Roman" pitchFamily="18" charset="0"/>
                </a:rPr>
                <a:t>2+</a:t>
              </a:r>
              <a:r>
                <a:rPr lang="en-US" sz="2400" b="1">
                  <a:solidFill>
                    <a:srgbClr val="0000CC"/>
                  </a:solidFill>
                  <a:cs typeface="Times New Roman" pitchFamily="18" charset="0"/>
                </a:rPr>
                <a:t>][Fe</a:t>
              </a:r>
              <a:r>
                <a:rPr lang="en-US" sz="2400" b="1" baseline="30000">
                  <a:solidFill>
                    <a:srgbClr val="0000CC"/>
                  </a:solidFill>
                  <a:cs typeface="Times New Roman" pitchFamily="18" charset="0"/>
                </a:rPr>
                <a:t>2+</a:t>
              </a:r>
              <a:r>
                <a:rPr lang="en-US" sz="2400" b="1">
                  <a:solidFill>
                    <a:srgbClr val="0000CC"/>
                  </a:solidFill>
                  <a:cs typeface="Times New Roman" pitchFamily="18" charset="0"/>
                </a:rPr>
                <a:t>]</a:t>
              </a:r>
              <a:r>
                <a:rPr lang="en-US" sz="2400" b="1" baseline="30000">
                  <a:solidFill>
                    <a:srgbClr val="0000CC"/>
                  </a:solidFill>
                  <a:cs typeface="Times New Roman" pitchFamily="18" charset="0"/>
                </a:rPr>
                <a:t>2</a:t>
              </a:r>
            </a:p>
          </p:txBody>
        </p:sp>
        <p:sp>
          <p:nvSpPr>
            <p:cNvPr id="93217" name="Text Box 43"/>
            <p:cNvSpPr txBox="1">
              <a:spLocks noChangeArrowheads="1"/>
            </p:cNvSpPr>
            <p:nvPr/>
          </p:nvSpPr>
          <p:spPr bwMode="auto">
            <a:xfrm>
              <a:off x="2640" y="2928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dirty="0">
                  <a:solidFill>
                    <a:srgbClr val="0000CC"/>
                  </a:solidFill>
                  <a:cs typeface="Times New Roman" pitchFamily="18" charset="0"/>
                </a:rPr>
                <a:t>[Fe</a:t>
              </a:r>
              <a:r>
                <a:rPr lang="en-US" sz="2400" b="1" baseline="30000" dirty="0">
                  <a:solidFill>
                    <a:srgbClr val="0000CC"/>
                  </a:solidFill>
                  <a:cs typeface="Times New Roman" pitchFamily="18" charset="0"/>
                </a:rPr>
                <a:t>3+</a:t>
              </a:r>
              <a:r>
                <a:rPr lang="en-US" sz="2400" b="1" dirty="0">
                  <a:solidFill>
                    <a:srgbClr val="0000CC"/>
                  </a:solidFill>
                  <a:cs typeface="Times New Roman" pitchFamily="18" charset="0"/>
                </a:rPr>
                <a:t>]</a:t>
              </a:r>
              <a:r>
                <a:rPr lang="en-US" sz="2400" b="1" baseline="30000" dirty="0">
                  <a:solidFill>
                    <a:srgbClr val="0000CC"/>
                  </a:solidFill>
                  <a:cs typeface="Times New Roman" pitchFamily="18" charset="0"/>
                </a:rPr>
                <a:t>2</a:t>
              </a:r>
            </a:p>
          </p:txBody>
        </p:sp>
      </p:grpSp>
      <p:grpSp>
        <p:nvGrpSpPr>
          <p:cNvPr id="6" name="Group 45"/>
          <p:cNvGrpSpPr>
            <a:grpSpLocks/>
          </p:cNvGrpSpPr>
          <p:nvPr/>
        </p:nvGrpSpPr>
        <p:grpSpPr bwMode="auto">
          <a:xfrm>
            <a:off x="5525214" y="4801176"/>
            <a:ext cx="2286000" cy="990600"/>
            <a:chOff x="2352" y="2608"/>
            <a:chExt cx="1440" cy="624"/>
          </a:xfrm>
        </p:grpSpPr>
        <p:sp>
          <p:nvSpPr>
            <p:cNvPr id="93212" name="Line 46"/>
            <p:cNvSpPr>
              <a:spLocks noChangeShapeType="1"/>
            </p:cNvSpPr>
            <p:nvPr/>
          </p:nvSpPr>
          <p:spPr bwMode="auto">
            <a:xfrm>
              <a:off x="2400" y="2928"/>
              <a:ext cx="105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93213" name="Text Box 47"/>
            <p:cNvSpPr txBox="1">
              <a:spLocks noChangeArrowheads="1"/>
            </p:cNvSpPr>
            <p:nvPr/>
          </p:nvSpPr>
          <p:spPr bwMode="auto">
            <a:xfrm>
              <a:off x="2352" y="2608"/>
              <a:ext cx="1440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000000"/>
                  </a:solidFill>
                  <a:cs typeface="Times New Roman" pitchFamily="18" charset="0"/>
                </a:rPr>
                <a:t>(10.0)(1.0)</a:t>
              </a:r>
              <a:r>
                <a:rPr lang="en-US" sz="2400" b="1" baseline="30000">
                  <a:solidFill>
                    <a:srgbClr val="000000"/>
                  </a:solidFill>
                  <a:cs typeface="Times New Roman" pitchFamily="18" charset="0"/>
                </a:rPr>
                <a:t>2</a:t>
              </a:r>
            </a:p>
          </p:txBody>
        </p:sp>
        <p:sp>
          <p:nvSpPr>
            <p:cNvPr id="93214" name="Text Box 48"/>
            <p:cNvSpPr txBox="1">
              <a:spLocks noChangeArrowheads="1"/>
            </p:cNvSpPr>
            <p:nvPr/>
          </p:nvSpPr>
          <p:spPr bwMode="auto">
            <a:xfrm>
              <a:off x="2640" y="2944"/>
              <a:ext cx="76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b="1" dirty="0">
                  <a:solidFill>
                    <a:srgbClr val="000000"/>
                  </a:solidFill>
                  <a:cs typeface="Times New Roman" pitchFamily="18" charset="0"/>
                </a:rPr>
                <a:t>(5.0)</a:t>
              </a:r>
              <a:r>
                <a:rPr lang="en-US" sz="2400" b="1" baseline="30000" dirty="0">
                  <a:solidFill>
                    <a:srgbClr val="000000"/>
                  </a:solidFill>
                  <a:cs typeface="Times New Roman" pitchFamily="18" charset="0"/>
                </a:rPr>
                <a:t>2</a:t>
              </a:r>
            </a:p>
          </p:txBody>
        </p:sp>
      </p:grpSp>
      <p:sp>
        <p:nvSpPr>
          <p:cNvPr id="215089" name="Text Box 49"/>
          <p:cNvSpPr txBox="1">
            <a:spLocks noChangeArrowheads="1"/>
          </p:cNvSpPr>
          <p:nvPr/>
        </p:nvSpPr>
        <p:spPr bwMode="auto">
          <a:xfrm>
            <a:off x="2096214" y="5715576"/>
            <a:ext cx="228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=  + 3.153 V</a:t>
            </a:r>
          </a:p>
        </p:txBody>
      </p:sp>
      <p:grpSp>
        <p:nvGrpSpPr>
          <p:cNvPr id="7" name="Group 50"/>
          <p:cNvGrpSpPr>
            <a:grpSpLocks/>
          </p:cNvGrpSpPr>
          <p:nvPr/>
        </p:nvGrpSpPr>
        <p:grpSpPr bwMode="auto">
          <a:xfrm>
            <a:off x="3696414" y="5944176"/>
            <a:ext cx="381000" cy="304800"/>
            <a:chOff x="2880" y="3984"/>
            <a:chExt cx="240" cy="192"/>
          </a:xfrm>
        </p:grpSpPr>
        <p:sp>
          <p:nvSpPr>
            <p:cNvPr id="93210" name="Line 51"/>
            <p:cNvSpPr>
              <a:spLocks noChangeShapeType="1"/>
            </p:cNvSpPr>
            <p:nvPr/>
          </p:nvSpPr>
          <p:spPr bwMode="auto">
            <a:xfrm flipH="1">
              <a:off x="2880" y="3984"/>
              <a:ext cx="192" cy="192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  <p:sp>
          <p:nvSpPr>
            <p:cNvPr id="93211" name="Line 52"/>
            <p:cNvSpPr>
              <a:spLocks noChangeShapeType="1"/>
            </p:cNvSpPr>
            <p:nvPr/>
          </p:nvSpPr>
          <p:spPr bwMode="auto">
            <a:xfrm flipH="1">
              <a:off x="2928" y="3984"/>
              <a:ext cx="192" cy="192"/>
            </a:xfrm>
            <a:prstGeom prst="line">
              <a:avLst/>
            </a:prstGeom>
            <a:noFill/>
            <a:ln w="28575">
              <a:solidFill>
                <a:srgbClr val="A50021"/>
              </a:solidFill>
              <a:round/>
              <a:headEnd/>
              <a:tailEnd/>
            </a:ln>
          </p:spPr>
          <p:txBody>
            <a:bodyPr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2400" b="1" baseline="30000">
                <a:solidFill>
                  <a:srgbClr val="000000"/>
                </a:solidFill>
                <a:cs typeface="Times New Roman" pitchFamily="18" charset="0"/>
              </a:endParaRPr>
            </a:p>
          </p:txBody>
        </p:sp>
      </p:grpSp>
      <p:sp>
        <p:nvSpPr>
          <p:cNvPr id="215095" name="Text Box 55"/>
          <p:cNvSpPr txBox="1">
            <a:spLocks noChangeArrowheads="1"/>
          </p:cNvSpPr>
          <p:nvPr/>
        </p:nvSpPr>
        <p:spPr bwMode="auto">
          <a:xfrm>
            <a:off x="3696414" y="3734376"/>
            <a:ext cx="1752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  <a:cs typeface="Arial" charset="0"/>
              </a:rPr>
              <a:t>0.0592</a:t>
            </a:r>
          </a:p>
        </p:txBody>
      </p:sp>
      <p:sp>
        <p:nvSpPr>
          <p:cNvPr id="215096" name="Text Box 56"/>
          <p:cNvSpPr txBox="1">
            <a:spLocks noChangeArrowheads="1"/>
          </p:cNvSpPr>
          <p:nvPr/>
        </p:nvSpPr>
        <p:spPr bwMode="auto">
          <a:xfrm>
            <a:off x="4013914" y="4166176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  <a:cs typeface="Arial" charset="0"/>
              </a:rPr>
              <a:t>2</a:t>
            </a:r>
          </a:p>
        </p:txBody>
      </p:sp>
      <p:sp>
        <p:nvSpPr>
          <p:cNvPr id="215097" name="Line 57"/>
          <p:cNvSpPr>
            <a:spLocks noChangeShapeType="1"/>
          </p:cNvSpPr>
          <p:nvPr/>
        </p:nvSpPr>
        <p:spPr bwMode="auto">
          <a:xfrm>
            <a:off x="3632914" y="4191576"/>
            <a:ext cx="1295400" cy="0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sz="2400" b="1" baseline="3000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215098" name="Text Box 58"/>
          <p:cNvSpPr txBox="1">
            <a:spLocks noChangeArrowheads="1"/>
          </p:cNvSpPr>
          <p:nvPr/>
        </p:nvSpPr>
        <p:spPr bwMode="auto">
          <a:xfrm>
            <a:off x="4991814" y="3962976"/>
            <a:ext cx="152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5000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0000CC"/>
                </a:solidFill>
                <a:cs typeface="Arial" charset="0"/>
              </a:rPr>
              <a:t>log</a:t>
            </a:r>
          </a:p>
        </p:txBody>
      </p:sp>
      <p:sp>
        <p:nvSpPr>
          <p:cNvPr id="42" name="Text Box 62"/>
          <p:cNvSpPr txBox="1">
            <a:spLocks noChangeArrowheads="1"/>
          </p:cNvSpPr>
          <p:nvPr/>
        </p:nvSpPr>
        <p:spPr bwMode="auto">
          <a:xfrm>
            <a:off x="2133600" y="1600200"/>
            <a:ext cx="396240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=  +0.77 – (– 2.37)</a:t>
            </a:r>
            <a:endParaRPr lang="en-US" sz="2400" b="1" dirty="0">
              <a:solidFill>
                <a:srgbClr val="000000"/>
              </a:solidFill>
              <a:cs typeface="Times New Roman" pitchFamily="18" charset="0"/>
            </a:endParaRPr>
          </a:p>
        </p:txBody>
      </p:sp>
      <p:sp>
        <p:nvSpPr>
          <p:cNvPr id="43" name="Rectangle 24"/>
          <p:cNvSpPr>
            <a:spLocks noChangeArrowheads="1"/>
          </p:cNvSpPr>
          <p:nvPr/>
        </p:nvSpPr>
        <p:spPr bwMode="auto">
          <a:xfrm>
            <a:off x="1219200" y="196850"/>
            <a:ext cx="4648200" cy="523220"/>
          </a:xfrm>
          <a:prstGeom prst="rect">
            <a:avLst/>
          </a:prstGeom>
          <a:solidFill>
            <a:srgbClr val="FFCCFF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800" b="1" i="1" dirty="0" err="1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sz="2800" b="1" i="1" baseline="30000" dirty="0" err="1">
                <a:solidFill>
                  <a:srgbClr val="000000"/>
                </a:solidFill>
                <a:cs typeface="Arial" charset="0"/>
              </a:rPr>
              <a:t>o</a:t>
            </a:r>
            <a:r>
              <a:rPr lang="en-US" sz="2800" b="1" i="1" baseline="-25000" dirty="0" err="1">
                <a:solidFill>
                  <a:srgbClr val="000000"/>
                </a:solidFill>
                <a:cs typeface="Arial" charset="0"/>
              </a:rPr>
              <a:t>cell</a:t>
            </a:r>
            <a:r>
              <a:rPr lang="en-US" sz="2800" b="1" i="1" dirty="0">
                <a:solidFill>
                  <a:srgbClr val="000000"/>
                </a:solidFill>
                <a:cs typeface="Arial" charset="0"/>
              </a:rPr>
              <a:t> =  </a:t>
            </a:r>
            <a:r>
              <a:rPr lang="en-US" sz="2800" b="1" i="1" dirty="0" err="1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sz="2800" b="1" i="1" baseline="30000" dirty="0" err="1">
                <a:solidFill>
                  <a:srgbClr val="000000"/>
                </a:solidFill>
                <a:cs typeface="Arial" charset="0"/>
              </a:rPr>
              <a:t>o</a:t>
            </a:r>
            <a:r>
              <a:rPr lang="en-US" sz="2800" b="1" i="1" baseline="-25000" dirty="0" err="1">
                <a:solidFill>
                  <a:srgbClr val="000000"/>
                </a:solidFill>
                <a:cs typeface="Arial" charset="0"/>
              </a:rPr>
              <a:t>cathode</a:t>
            </a:r>
            <a:r>
              <a:rPr lang="en-US" sz="2800" b="1" i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800" b="1" dirty="0">
                <a:solidFill>
                  <a:srgbClr val="000000"/>
                </a:solidFill>
                <a:cs typeface="Arial" charset="0"/>
              </a:rPr>
              <a:t>–</a:t>
            </a:r>
            <a:r>
              <a:rPr lang="en-US" sz="2800" b="1" i="1" dirty="0">
                <a:solidFill>
                  <a:srgbClr val="000000"/>
                </a:solidFill>
                <a:cs typeface="Arial" charset="0"/>
              </a:rPr>
              <a:t>  </a:t>
            </a:r>
            <a:r>
              <a:rPr lang="en-US" sz="2800" b="1" i="1" dirty="0" err="1">
                <a:solidFill>
                  <a:srgbClr val="000000"/>
                </a:solidFill>
                <a:cs typeface="Arial" charset="0"/>
              </a:rPr>
              <a:t>E</a:t>
            </a:r>
            <a:r>
              <a:rPr lang="en-US" sz="2800" b="1" i="1" baseline="30000" dirty="0" err="1">
                <a:solidFill>
                  <a:srgbClr val="000000"/>
                </a:solidFill>
                <a:cs typeface="Arial" charset="0"/>
              </a:rPr>
              <a:t>o</a:t>
            </a:r>
            <a:r>
              <a:rPr lang="en-US" sz="2800" b="1" i="1" baseline="-25000" dirty="0" err="1">
                <a:solidFill>
                  <a:srgbClr val="000000"/>
                </a:solidFill>
                <a:cs typeface="Arial" charset="0"/>
              </a:rPr>
              <a:t>anode</a:t>
            </a:r>
            <a:endParaRPr lang="en-US" sz="2800" b="1" i="1" baseline="-25000" dirty="0">
              <a:solidFill>
                <a:srgbClr val="000000"/>
              </a:solidFill>
              <a:cs typeface="Arial" charset="0"/>
            </a:endParaRPr>
          </a:p>
        </p:txBody>
      </p:sp>
      <p:grpSp>
        <p:nvGrpSpPr>
          <p:cNvPr id="44" name="Group 53"/>
          <p:cNvGrpSpPr>
            <a:grpSpLocks/>
          </p:cNvGrpSpPr>
          <p:nvPr/>
        </p:nvGrpSpPr>
        <p:grpSpPr bwMode="auto">
          <a:xfrm>
            <a:off x="2093912" y="715967"/>
            <a:ext cx="4535997" cy="660400"/>
            <a:chOff x="695" y="2967"/>
            <a:chExt cx="2554" cy="416"/>
          </a:xfrm>
        </p:grpSpPr>
        <p:sp>
          <p:nvSpPr>
            <p:cNvPr id="45" name="Text Box 54"/>
            <p:cNvSpPr txBox="1">
              <a:spLocks noChangeArrowheads="1"/>
            </p:cNvSpPr>
            <p:nvPr/>
          </p:nvSpPr>
          <p:spPr bwMode="auto">
            <a:xfrm>
              <a:off x="695" y="3015"/>
              <a:ext cx="2554" cy="36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3200" b="1" dirty="0">
                  <a:solidFill>
                    <a:srgbClr val="000000"/>
                  </a:solidFill>
                  <a:cs typeface="Arial" charset="0"/>
                </a:rPr>
                <a:t>=</a:t>
              </a:r>
              <a:r>
                <a:rPr lang="en-US" sz="3200" b="1" dirty="0">
                  <a:solidFill>
                    <a:srgbClr val="333399"/>
                  </a:solidFill>
                  <a:cs typeface="Arial" charset="0"/>
                </a:rPr>
                <a:t> </a:t>
              </a:r>
              <a:r>
                <a:rPr lang="en-US" sz="3200" b="1" dirty="0" smtClean="0">
                  <a:solidFill>
                    <a:srgbClr val="333399"/>
                  </a:solidFill>
                  <a:cs typeface="Arial" charset="0"/>
                </a:rPr>
                <a:t> </a:t>
              </a:r>
              <a:r>
                <a:rPr lang="en-US" sz="3200" b="1" dirty="0" err="1" smtClean="0">
                  <a:solidFill>
                    <a:srgbClr val="000000"/>
                  </a:solidFill>
                  <a:cs typeface="Arial" charset="0"/>
                </a:rPr>
                <a:t>E</a:t>
              </a:r>
              <a:r>
                <a:rPr lang="en-US" sz="2800" b="1" baseline="-25000" dirty="0" err="1" smtClean="0">
                  <a:solidFill>
                    <a:srgbClr val="000000"/>
                  </a:solidFill>
                  <a:cs typeface="Arial" charset="0"/>
                </a:rPr>
                <a:t>Fe</a:t>
              </a:r>
              <a:r>
                <a:rPr lang="en-US" sz="3200" b="1" baseline="-25000" dirty="0" smtClean="0">
                  <a:solidFill>
                    <a:srgbClr val="000000"/>
                  </a:solidFill>
                  <a:cs typeface="Arial" charset="0"/>
                </a:rPr>
                <a:t>    /</a:t>
              </a:r>
              <a:r>
                <a:rPr lang="en-US" sz="2800" b="1" baseline="-25000" dirty="0" smtClean="0">
                  <a:solidFill>
                    <a:srgbClr val="000000"/>
                  </a:solidFill>
                  <a:cs typeface="Arial" charset="0"/>
                </a:rPr>
                <a:t>Fe</a:t>
              </a:r>
              <a:r>
                <a:rPr lang="en-US" sz="3200" b="1" dirty="0" smtClean="0">
                  <a:solidFill>
                    <a:srgbClr val="000000"/>
                  </a:solidFill>
                  <a:cs typeface="Arial" charset="0"/>
                </a:rPr>
                <a:t>   – </a:t>
              </a:r>
              <a:r>
                <a:rPr lang="en-US" sz="3200" b="1" dirty="0" err="1" smtClean="0">
                  <a:solidFill>
                    <a:srgbClr val="000000"/>
                  </a:solidFill>
                  <a:cs typeface="Arial" charset="0"/>
                </a:rPr>
                <a:t>E</a:t>
              </a:r>
              <a:r>
                <a:rPr lang="en-US" sz="2800" b="1" baseline="-25000" dirty="0" err="1" smtClean="0">
                  <a:solidFill>
                    <a:srgbClr val="000000"/>
                  </a:solidFill>
                  <a:cs typeface="Arial" charset="0"/>
                </a:rPr>
                <a:t>Mg</a:t>
              </a:r>
              <a:r>
                <a:rPr lang="en-US" sz="3200" b="1" baseline="-25000" dirty="0" smtClean="0">
                  <a:solidFill>
                    <a:srgbClr val="000000"/>
                  </a:solidFill>
                  <a:cs typeface="Arial" charset="0"/>
                </a:rPr>
                <a:t> /</a:t>
              </a:r>
              <a:r>
                <a:rPr lang="en-US" sz="2800" b="1" baseline="-25000" dirty="0" smtClean="0">
                  <a:solidFill>
                    <a:srgbClr val="000000"/>
                  </a:solidFill>
                  <a:cs typeface="Arial" charset="0"/>
                </a:rPr>
                <a:t>Mg</a:t>
              </a:r>
              <a:r>
                <a:rPr lang="en-US" sz="3200" b="1" baseline="-25000" dirty="0" smtClean="0">
                  <a:solidFill>
                    <a:srgbClr val="000000"/>
                  </a:solidFill>
                  <a:cs typeface="Arial" charset="0"/>
                </a:rPr>
                <a:t> </a:t>
              </a:r>
              <a:endParaRPr lang="en-US" sz="3200" b="1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46" name="Text Box 55"/>
            <p:cNvSpPr txBox="1">
              <a:spLocks noChangeArrowheads="1"/>
            </p:cNvSpPr>
            <p:nvPr/>
          </p:nvSpPr>
          <p:spPr bwMode="auto">
            <a:xfrm>
              <a:off x="1275" y="3111"/>
              <a:ext cx="23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000000"/>
                  </a:solidFill>
                  <a:cs typeface="Arial" charset="0"/>
                </a:rPr>
                <a:t>3+</a:t>
              </a:r>
              <a:endParaRPr lang="en-US" sz="1600" b="1" dirty="0">
                <a:solidFill>
                  <a:srgbClr val="000000"/>
                </a:solidFill>
                <a:cs typeface="Arial" charset="0"/>
              </a:endParaRPr>
            </a:p>
          </p:txBody>
        </p:sp>
        <p:sp>
          <p:nvSpPr>
            <p:cNvPr id="47" name="Text Box 56"/>
            <p:cNvSpPr txBox="1">
              <a:spLocks noChangeArrowheads="1"/>
            </p:cNvSpPr>
            <p:nvPr/>
          </p:nvSpPr>
          <p:spPr bwMode="auto">
            <a:xfrm>
              <a:off x="1103" y="2967"/>
              <a:ext cx="20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cs typeface="Arial" charset="0"/>
                </a:rPr>
                <a:t> o</a:t>
              </a:r>
            </a:p>
          </p:txBody>
        </p:sp>
        <p:sp>
          <p:nvSpPr>
            <p:cNvPr id="48" name="Text Box 57"/>
            <p:cNvSpPr txBox="1">
              <a:spLocks noChangeArrowheads="1"/>
            </p:cNvSpPr>
            <p:nvPr/>
          </p:nvSpPr>
          <p:spPr bwMode="auto">
            <a:xfrm>
              <a:off x="1736" y="3120"/>
              <a:ext cx="13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000000"/>
                  </a:solidFill>
                  <a:cs typeface="Arial" charset="0"/>
                </a:rPr>
                <a:t> </a:t>
              </a:r>
            </a:p>
          </p:txBody>
        </p:sp>
        <p:sp>
          <p:nvSpPr>
            <p:cNvPr id="49" name="Text Box 58"/>
            <p:cNvSpPr txBox="1">
              <a:spLocks noChangeArrowheads="1"/>
            </p:cNvSpPr>
            <p:nvPr/>
          </p:nvSpPr>
          <p:spPr bwMode="auto">
            <a:xfrm>
              <a:off x="2627" y="3111"/>
              <a:ext cx="23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>
                  <a:solidFill>
                    <a:srgbClr val="000000"/>
                  </a:solidFill>
                  <a:cs typeface="Arial" charset="0"/>
                </a:rPr>
                <a:t>2+</a:t>
              </a:r>
            </a:p>
          </p:txBody>
        </p:sp>
        <p:sp>
          <p:nvSpPr>
            <p:cNvPr id="50" name="Text Box 59"/>
            <p:cNvSpPr txBox="1">
              <a:spLocks noChangeArrowheads="1"/>
            </p:cNvSpPr>
            <p:nvPr/>
          </p:nvSpPr>
          <p:spPr bwMode="auto">
            <a:xfrm>
              <a:off x="2190" y="2967"/>
              <a:ext cx="207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>
                  <a:solidFill>
                    <a:srgbClr val="000000"/>
                  </a:solidFill>
                  <a:cs typeface="Arial" charset="0"/>
                </a:rPr>
                <a:t> o</a:t>
              </a:r>
            </a:p>
          </p:txBody>
        </p:sp>
        <p:sp>
          <p:nvSpPr>
            <p:cNvPr id="51" name="Text Box 55"/>
            <p:cNvSpPr txBox="1">
              <a:spLocks noChangeArrowheads="1"/>
            </p:cNvSpPr>
            <p:nvPr/>
          </p:nvSpPr>
          <p:spPr bwMode="auto">
            <a:xfrm>
              <a:off x="1633" y="3092"/>
              <a:ext cx="236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en-US" sz="1600" b="1" dirty="0" smtClean="0">
                  <a:solidFill>
                    <a:srgbClr val="000000"/>
                  </a:solidFill>
                  <a:cs typeface="Arial" charset="0"/>
                </a:rPr>
                <a:t>2+</a:t>
              </a:r>
              <a:endParaRPr lang="en-US" sz="1600" b="1" dirty="0">
                <a:solidFill>
                  <a:srgbClr val="000000"/>
                </a:solidFill>
                <a:cs typeface="Arial" charset="0"/>
              </a:endParaRPr>
            </a:p>
          </p:txBody>
        </p:sp>
      </p:grpSp>
      <p:sp>
        <p:nvSpPr>
          <p:cNvPr id="52" name="Text Box 62"/>
          <p:cNvSpPr txBox="1">
            <a:spLocks noChangeArrowheads="1"/>
          </p:cNvSpPr>
          <p:nvPr/>
        </p:nvSpPr>
        <p:spPr bwMode="auto">
          <a:xfrm>
            <a:off x="2133600" y="2133600"/>
            <a:ext cx="2057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2400" b="1" dirty="0" smtClean="0">
                <a:solidFill>
                  <a:srgbClr val="000000"/>
                </a:solidFill>
                <a:cs typeface="Times New Roman" pitchFamily="18" charset="0"/>
              </a:rPr>
              <a:t>=  </a:t>
            </a:r>
            <a:r>
              <a:rPr lang="en-US" sz="2400" b="1" dirty="0">
                <a:solidFill>
                  <a:srgbClr val="000000"/>
                </a:solidFill>
                <a:cs typeface="Times New Roman" pitchFamily="18" charset="0"/>
              </a:rPr>
              <a:t>+ 3.14 V</a:t>
            </a:r>
          </a:p>
        </p:txBody>
      </p:sp>
    </p:spTree>
    <p:extLst>
      <p:ext uri="{BB962C8B-B14F-4D97-AF65-F5344CB8AC3E}">
        <p14:creationId xmlns:p14="http://schemas.microsoft.com/office/powerpoint/2010/main" val="112821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1143000" y="228600"/>
            <a:ext cx="5699760" cy="641350"/>
          </a:xfrm>
          <a:prstGeom prst="rect">
            <a:avLst/>
          </a:prstGeom>
          <a:solidFill>
            <a:srgbClr val="FFC000">
              <a:alpha val="61176"/>
            </a:srgbClr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</a:pPr>
            <a:r>
              <a:rPr lang="en-US" sz="3600" b="1" dirty="0" smtClean="0">
                <a:cs typeface="Times New Roman" pitchFamily="18" charset="0"/>
              </a:rPr>
              <a:t>Uses of Nernst </a:t>
            </a:r>
            <a:r>
              <a:rPr lang="en-US" sz="3600" b="1" dirty="0">
                <a:cs typeface="Times New Roman" pitchFamily="18" charset="0"/>
              </a:rPr>
              <a:t>equation</a:t>
            </a:r>
          </a:p>
        </p:txBody>
      </p:sp>
      <p:sp>
        <p:nvSpPr>
          <p:cNvPr id="3" name="Rectangle 2"/>
          <p:cNvSpPr/>
          <p:nvPr/>
        </p:nvSpPr>
        <p:spPr>
          <a:xfrm>
            <a:off x="579120" y="1203960"/>
            <a:ext cx="8321040" cy="47346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fontAlgn="base">
              <a:spcBef>
                <a:spcPct val="0"/>
              </a:spcBef>
              <a:spcAft>
                <a:spcPts val="100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To calculate </a:t>
            </a:r>
            <a:r>
              <a:rPr lang="en-US" sz="2800" b="1" dirty="0" err="1" smtClean="0">
                <a:solidFill>
                  <a:srgbClr val="000000"/>
                </a:solidFill>
                <a:cs typeface="Times New Roman" pitchFamily="18" charset="0"/>
              </a:rPr>
              <a:t>E</a:t>
            </a:r>
            <a:r>
              <a:rPr lang="en-US" sz="2800" b="1" baseline="-25000" dirty="0" err="1" smtClean="0">
                <a:solidFill>
                  <a:srgbClr val="000000"/>
                </a:solidFill>
                <a:cs typeface="Times New Roman" pitchFamily="18" charset="0"/>
              </a:rPr>
              <a:t>cell</a:t>
            </a:r>
            <a:r>
              <a:rPr lang="en-US" sz="2800" b="1" baseline="-25000" dirty="0" smtClean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at non-standard condition.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To predict spontaneity of a cell reaction </a:t>
            </a:r>
            <a:r>
              <a:rPr lang="en-US" sz="2800" b="1" dirty="0">
                <a:solidFill>
                  <a:srgbClr val="000000"/>
                </a:solidFill>
                <a:cs typeface="Times New Roman" pitchFamily="18" charset="0"/>
              </a:rPr>
              <a:t>at non-standard condition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  </a:t>
            </a: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             </a:t>
            </a:r>
            <a:r>
              <a:rPr lang="en-US" sz="2800" b="1" dirty="0" err="1" smtClean="0">
                <a:solidFill>
                  <a:srgbClr val="0000CC"/>
                </a:solidFill>
                <a:cs typeface="Times New Roman" pitchFamily="18" charset="0"/>
              </a:rPr>
              <a:t>E</a:t>
            </a:r>
            <a:r>
              <a:rPr lang="en-US" sz="2800" b="1" baseline="-25000" dirty="0" err="1" smtClean="0">
                <a:solidFill>
                  <a:srgbClr val="0000CC"/>
                </a:solidFill>
                <a:cs typeface="Times New Roman" pitchFamily="18" charset="0"/>
              </a:rPr>
              <a:t>cell</a:t>
            </a:r>
            <a:r>
              <a:rPr lang="en-US" sz="2800" b="1" dirty="0" smtClean="0">
                <a:solidFill>
                  <a:srgbClr val="0000CC"/>
                </a:solidFill>
                <a:cs typeface="Times New Roman" pitchFamily="18" charset="0"/>
              </a:rPr>
              <a:t> &gt; 0    spontaneous reaction.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</a:pPr>
            <a:r>
              <a:rPr lang="en-US" sz="2800" b="1" dirty="0" smtClean="0">
                <a:solidFill>
                  <a:srgbClr val="0000CC"/>
                </a:solidFill>
                <a:cs typeface="Times New Roman" pitchFamily="18" charset="0"/>
              </a:rPr>
              <a:t>               </a:t>
            </a:r>
            <a:r>
              <a:rPr lang="en-US" sz="2800" b="1" dirty="0" err="1" smtClean="0">
                <a:solidFill>
                  <a:srgbClr val="0000CC"/>
                </a:solidFill>
                <a:cs typeface="Times New Roman" pitchFamily="18" charset="0"/>
              </a:rPr>
              <a:t>E</a:t>
            </a:r>
            <a:r>
              <a:rPr lang="en-US" sz="2800" b="1" baseline="-25000" dirty="0" err="1" smtClean="0">
                <a:solidFill>
                  <a:srgbClr val="0000CC"/>
                </a:solidFill>
                <a:cs typeface="Times New Roman" pitchFamily="18" charset="0"/>
              </a:rPr>
              <a:t>cell</a:t>
            </a:r>
            <a:r>
              <a:rPr lang="en-US" sz="2800" b="1" dirty="0" smtClean="0">
                <a:solidFill>
                  <a:srgbClr val="0000CC"/>
                </a:solidFill>
                <a:cs typeface="Times New Roman" pitchFamily="18" charset="0"/>
              </a:rPr>
              <a:t> 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&gt; 0    </a:t>
            </a:r>
            <a:r>
              <a:rPr lang="en-US" sz="2800" b="1" dirty="0" smtClean="0">
                <a:solidFill>
                  <a:srgbClr val="0000CC"/>
                </a:solidFill>
                <a:cs typeface="Times New Roman" pitchFamily="18" charset="0"/>
              </a:rPr>
              <a:t>non-spontaneous 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reaction</a:t>
            </a:r>
            <a:r>
              <a:rPr lang="en-US" sz="2800" b="1" dirty="0" smtClean="0">
                <a:solidFill>
                  <a:srgbClr val="0000CC"/>
                </a:solidFill>
                <a:cs typeface="Times New Roman" pitchFamily="18" charset="0"/>
              </a:rPr>
              <a:t>.	      </a:t>
            </a:r>
            <a:r>
              <a:rPr lang="en-US" sz="2800" b="1" dirty="0" err="1" smtClean="0">
                <a:solidFill>
                  <a:srgbClr val="0000CC"/>
                </a:solidFill>
                <a:cs typeface="Times New Roman" pitchFamily="18" charset="0"/>
              </a:rPr>
              <a:t>E</a:t>
            </a:r>
            <a:r>
              <a:rPr lang="en-US" sz="2800" b="1" baseline="-25000" dirty="0" err="1" smtClean="0">
                <a:solidFill>
                  <a:srgbClr val="0000CC"/>
                </a:solidFill>
                <a:cs typeface="Times New Roman" pitchFamily="18" charset="0"/>
              </a:rPr>
              <a:t>cell</a:t>
            </a:r>
            <a:r>
              <a:rPr lang="en-US" sz="2800" b="1" dirty="0" smtClean="0">
                <a:solidFill>
                  <a:srgbClr val="0000CC"/>
                </a:solidFill>
                <a:cs typeface="Times New Roman" pitchFamily="18" charset="0"/>
              </a:rPr>
              <a:t> = </a:t>
            </a:r>
            <a:r>
              <a:rPr lang="en-US" sz="2800" b="1" dirty="0">
                <a:solidFill>
                  <a:srgbClr val="0000CC"/>
                </a:solidFill>
                <a:cs typeface="Times New Roman" pitchFamily="18" charset="0"/>
              </a:rPr>
              <a:t>0 </a:t>
            </a:r>
            <a:r>
              <a:rPr lang="en-US" sz="2800" b="1" dirty="0" smtClean="0">
                <a:solidFill>
                  <a:srgbClr val="0000CC"/>
                </a:solidFill>
                <a:cs typeface="Times New Roman" pitchFamily="18" charset="0"/>
              </a:rPr>
              <a:t>   reaction is at equilibrium.</a:t>
            </a: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800" b="1" dirty="0">
              <a:solidFill>
                <a:srgbClr val="000000"/>
              </a:solidFill>
              <a:cs typeface="Times New Roman" pitchFamily="18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r>
              <a:rPr lang="en-US" sz="2800" b="1" dirty="0" smtClean="0">
                <a:solidFill>
                  <a:srgbClr val="000000"/>
                </a:solidFill>
                <a:cs typeface="Times New Roman" pitchFamily="18" charset="0"/>
              </a:rPr>
              <a:t>To calculate concentration of ions or partial pressure of a gas in a galvanic cell at non-standard condition.</a:t>
            </a:r>
            <a:endParaRPr lang="en-US" sz="2800" b="1" dirty="0" smtClean="0">
              <a:solidFill>
                <a:srgbClr val="000000"/>
              </a:solidFill>
              <a:cs typeface="Times New Roman" pitchFamily="18" charset="0"/>
            </a:endParaRPr>
          </a:p>
          <a:p>
            <a:pPr marL="457200" indent="-457200" fontAlgn="base">
              <a:spcBef>
                <a:spcPct val="0"/>
              </a:spcBef>
              <a:spcAft>
                <a:spcPct val="0"/>
              </a:spcAft>
              <a:buClr>
                <a:srgbClr val="FF0000"/>
              </a:buClr>
              <a:buFont typeface="Wingdings" panose="05000000000000000000" pitchFamily="2" charset="2"/>
              <a:buChar char="ü"/>
            </a:pPr>
            <a:endParaRPr lang="en-US" sz="2000" b="1" baseline="30000" dirty="0">
              <a:solidFill>
                <a:srgbClr val="0000CC"/>
              </a:solidFill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3764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3000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3000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CC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3000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30000" smtClean="0">
            <a:ln>
              <a:noFill/>
            </a:ln>
            <a:solidFill>
              <a:srgbClr val="000000"/>
            </a:solidFill>
            <a:effectLst/>
            <a:latin typeface="Arial" charset="0"/>
            <a:cs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00"/>
        </a:dk1>
        <a:lt1>
          <a:srgbClr val="FFFFFF"/>
        </a:lt1>
        <a:dk2>
          <a:srgbClr val="372221"/>
        </a:dk2>
        <a:lt2>
          <a:srgbClr val="808080"/>
        </a:lt2>
        <a:accent1>
          <a:srgbClr val="009999"/>
        </a:accent1>
        <a:accent2>
          <a:srgbClr val="9AAC98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8B9B89"/>
        </a:accent6>
        <a:hlink>
          <a:srgbClr val="CC0099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294</Words>
  <Application>Microsoft Office PowerPoint</Application>
  <PresentationFormat>On-screen Show (4:3)</PresentationFormat>
  <Paragraphs>66</Paragraphs>
  <Slides>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5" baseType="lpstr">
      <vt:lpstr>Arial</vt:lpstr>
      <vt:lpstr>Symbol</vt:lpstr>
      <vt:lpstr>Times New Roman</vt:lpstr>
      <vt:lpstr>Verdana</vt:lpstr>
      <vt:lpstr>Webdings</vt:lpstr>
      <vt:lpstr>Wingdings</vt:lpstr>
      <vt:lpstr>Default Design</vt:lpstr>
      <vt:lpstr>1_Default Design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9</cp:revision>
  <dcterms:created xsi:type="dcterms:W3CDTF">2018-01-01T14:16:39Z</dcterms:created>
  <dcterms:modified xsi:type="dcterms:W3CDTF">2018-01-10T01:45:44Z</dcterms:modified>
</cp:coreProperties>
</file>