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5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5078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5302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7671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A5730-71A6-4F38-88C3-EDEAC63D47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002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8A03D-8436-4B78-823E-666FC5CB9A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967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52910-10A3-4F85-8C5E-83D9AC89BF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973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92D0B-7B6D-4A94-B9CC-C7C1439F21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061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975A3-820A-406F-A02D-D51332CE5C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498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B305A-DC0F-4B59-8F53-5EEF074A349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711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AB24E-9BB8-46C5-A58D-294983C41F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117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DA3D0-6040-49EA-93C2-8304B46238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0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8197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5A0AB-3934-4B7D-9884-D13CB24540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211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A72F9-8F0D-491A-BDF2-66946A442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616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8D2E6-CDBE-4306-94D2-2A46BD0590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0569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8AE292F-F9B3-41EB-AC40-7DE0F0E5B4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85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64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761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067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792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112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582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651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1705-A054-4B60-8180-D13D9A4CE83F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EF6DE-64DE-4F02-9FEC-F66C9C2C15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275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1B1481-132E-45B6-9BB3-414E17471FC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83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Text Box 3"/>
          <p:cNvSpPr txBox="1">
            <a:spLocks noChangeArrowheads="1"/>
          </p:cNvSpPr>
          <p:nvPr/>
        </p:nvSpPr>
        <p:spPr bwMode="auto">
          <a:xfrm>
            <a:off x="533400" y="990600"/>
            <a:ext cx="3200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baseline="0">
                <a:solidFill>
                  <a:srgbClr val="0000CC"/>
                </a:solidFill>
                <a:cs typeface="Arial" charset="0"/>
              </a:rPr>
              <a:t>components of anode compartment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b="1" baseline="0">
                <a:solidFill>
                  <a:srgbClr val="0000CC"/>
                </a:solidFill>
                <a:cs typeface="Arial" charset="0"/>
              </a:rPr>
              <a:t>(oxidation half-cell)</a:t>
            </a:r>
          </a:p>
        </p:txBody>
      </p:sp>
      <p:sp>
        <p:nvSpPr>
          <p:cNvPr id="302084" name="Text Box 4"/>
          <p:cNvSpPr txBox="1">
            <a:spLocks noChangeArrowheads="1"/>
          </p:cNvSpPr>
          <p:nvPr/>
        </p:nvSpPr>
        <p:spPr bwMode="auto">
          <a:xfrm>
            <a:off x="4419600" y="990600"/>
            <a:ext cx="3810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baseline="0">
                <a:solidFill>
                  <a:srgbClr val="0000CC"/>
                </a:solidFill>
                <a:cs typeface="Arial" charset="0"/>
              </a:rPr>
              <a:t>components of cathode compartment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b="1" baseline="0">
                <a:solidFill>
                  <a:srgbClr val="0000CC"/>
                </a:solidFill>
                <a:cs typeface="Arial" charset="0"/>
              </a:rPr>
              <a:t>(reduction half-cell)</a:t>
            </a:r>
          </a:p>
        </p:txBody>
      </p:sp>
      <p:sp>
        <p:nvSpPr>
          <p:cNvPr id="302085" name="Line 5"/>
          <p:cNvSpPr>
            <a:spLocks noChangeShapeType="1"/>
          </p:cNvSpPr>
          <p:nvPr/>
        </p:nvSpPr>
        <p:spPr bwMode="auto">
          <a:xfrm>
            <a:off x="4114800" y="1066800"/>
            <a:ext cx="0" cy="129540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b="1"/>
          </a:p>
        </p:txBody>
      </p:sp>
      <p:sp>
        <p:nvSpPr>
          <p:cNvPr id="35845" name="Text Box 26" descr="Bouquet"/>
          <p:cNvSpPr txBox="1">
            <a:spLocks noChangeArrowheads="1"/>
          </p:cNvSpPr>
          <p:nvPr/>
        </p:nvSpPr>
        <p:spPr bwMode="auto">
          <a:xfrm>
            <a:off x="457200" y="228600"/>
            <a:ext cx="8382000" cy="57943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Cell Notation for representing </a:t>
            </a:r>
            <a:r>
              <a:rPr lang="en-US" sz="3200" b="1" baseline="0" dirty="0" smtClean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the </a:t>
            </a:r>
            <a:r>
              <a:rPr lang="en-US" sz="32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cell diagram</a:t>
            </a:r>
          </a:p>
        </p:txBody>
      </p:sp>
      <p:sp>
        <p:nvSpPr>
          <p:cNvPr id="302123" name="Text Box 43"/>
          <p:cNvSpPr txBox="1">
            <a:spLocks noChangeArrowheads="1"/>
          </p:cNvSpPr>
          <p:nvPr/>
        </p:nvSpPr>
        <p:spPr bwMode="auto">
          <a:xfrm>
            <a:off x="3276600" y="2438400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baseline="0">
                <a:solidFill>
                  <a:srgbClr val="FF0000"/>
                </a:solidFill>
                <a:latin typeface="Times" pitchFamily="18" charset="0"/>
                <a:cs typeface="Arial" charset="0"/>
              </a:rPr>
              <a:t>Salt bridge</a:t>
            </a:r>
          </a:p>
        </p:txBody>
      </p:sp>
      <p:sp>
        <p:nvSpPr>
          <p:cNvPr id="302124" name="Text Box 44"/>
          <p:cNvSpPr txBox="1">
            <a:spLocks noChangeArrowheads="1"/>
          </p:cNvSpPr>
          <p:nvPr/>
        </p:nvSpPr>
        <p:spPr bwMode="auto">
          <a:xfrm>
            <a:off x="1295400" y="5638800"/>
            <a:ext cx="6019800" cy="5191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Zn(</a:t>
            </a:r>
            <a:r>
              <a:rPr lang="en-US" sz="28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| Zn</a:t>
            </a:r>
            <a:r>
              <a:rPr lang="en-US" sz="2800" b="1" baseline="30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800" b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i="1" baseline="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US" sz="2800" b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||  Cu</a:t>
            </a:r>
            <a:r>
              <a:rPr lang="en-US" sz="2800" b="1" baseline="30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800" b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i="1" baseline="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US" sz="2800" b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| Cu (</a:t>
            </a:r>
            <a:r>
              <a:rPr lang="en-US" sz="28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02130" name="Text Box 50"/>
          <p:cNvSpPr txBox="1">
            <a:spLocks noChangeArrowheads="1"/>
          </p:cNvSpPr>
          <p:nvPr/>
        </p:nvSpPr>
        <p:spPr bwMode="auto">
          <a:xfrm>
            <a:off x="5867400" y="6248400"/>
            <a:ext cx="2895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baseline="0" dirty="0">
                <a:solidFill>
                  <a:srgbClr val="FF0000"/>
                </a:solidFill>
                <a:latin typeface="Arial Narrow" pitchFamily="34" charset="0"/>
              </a:rPr>
              <a:t> Phase boundary </a:t>
            </a:r>
          </a:p>
        </p:txBody>
      </p:sp>
      <p:sp>
        <p:nvSpPr>
          <p:cNvPr id="302131" name="Text Box 51"/>
          <p:cNvSpPr txBox="1">
            <a:spLocks noChangeArrowheads="1"/>
          </p:cNvSpPr>
          <p:nvPr/>
        </p:nvSpPr>
        <p:spPr bwMode="auto">
          <a:xfrm>
            <a:off x="1524000" y="3520122"/>
            <a:ext cx="670560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10000"/>
              </a:spcBef>
            </a:pPr>
            <a:r>
              <a:rPr lang="en-US" sz="24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Zn(</a:t>
            </a:r>
            <a:r>
              <a:rPr lang="en-US" sz="2400" b="1" i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s</a:t>
            </a:r>
            <a:r>
              <a:rPr lang="en-US" sz="24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) + Cu</a:t>
            </a:r>
            <a:r>
              <a:rPr lang="en-US" sz="2400" b="1" baseline="3000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2+</a:t>
            </a:r>
            <a:r>
              <a:rPr lang="en-US" sz="24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(</a:t>
            </a:r>
            <a:r>
              <a:rPr lang="en-US" sz="2400" b="1" i="1" baseline="0" dirty="0" err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aq</a:t>
            </a:r>
            <a:r>
              <a:rPr lang="en-US" sz="24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)  </a:t>
            </a:r>
            <a:r>
              <a:rPr lang="en-US" sz="2400" b="1" baseline="0" dirty="0" smtClean="0">
                <a:solidFill>
                  <a:schemeClr val="tx1"/>
                </a:solidFill>
                <a:latin typeface="Arial Narrow" pitchFamily="34" charset="0"/>
                <a:cs typeface="Arial" charset="0"/>
                <a:sym typeface="Symbol"/>
              </a:rPr>
              <a:t></a:t>
            </a:r>
            <a:r>
              <a:rPr lang="en-US" sz="2400" b="1" baseline="0" dirty="0" smtClean="0">
                <a:solidFill>
                  <a:schemeClr val="tx1"/>
                </a:solidFill>
                <a:latin typeface="Arial Narrow" pitchFamily="34" charset="0"/>
                <a:cs typeface="Arial" charset="0"/>
                <a:sym typeface="Symbol" pitchFamily="18" charset="2"/>
              </a:rPr>
              <a:t></a:t>
            </a:r>
            <a:r>
              <a:rPr lang="en-US" sz="2400" b="1" baseline="0" dirty="0" smtClean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  Zn</a:t>
            </a:r>
            <a:r>
              <a:rPr lang="en-US" sz="2400" b="1" baseline="30000" dirty="0" smtClean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2</a:t>
            </a:r>
            <a:r>
              <a:rPr lang="en-US" sz="2400" b="1" baseline="3000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+</a:t>
            </a:r>
            <a:r>
              <a:rPr lang="en-US" sz="24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(</a:t>
            </a:r>
            <a:r>
              <a:rPr lang="en-US" sz="2400" b="1" i="1" baseline="0" dirty="0" err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aq</a:t>
            </a:r>
            <a:r>
              <a:rPr lang="en-US" sz="24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) + Cu(</a:t>
            </a:r>
            <a:r>
              <a:rPr lang="en-US" sz="2400" b="1" i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s</a:t>
            </a:r>
            <a:r>
              <a:rPr lang="en-US" sz="24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)</a:t>
            </a:r>
          </a:p>
        </p:txBody>
      </p:sp>
      <p:grpSp>
        <p:nvGrpSpPr>
          <p:cNvPr id="35850" name="Group 59"/>
          <p:cNvGrpSpPr>
            <a:grpSpLocks/>
          </p:cNvGrpSpPr>
          <p:nvPr/>
        </p:nvGrpSpPr>
        <p:grpSpPr bwMode="auto">
          <a:xfrm>
            <a:off x="1524000" y="5227638"/>
            <a:ext cx="4953000" cy="411162"/>
            <a:chOff x="672" y="2419"/>
            <a:chExt cx="3360" cy="384"/>
          </a:xfrm>
        </p:grpSpPr>
        <p:sp>
          <p:nvSpPr>
            <p:cNvPr id="35860" name="Line 54"/>
            <p:cNvSpPr>
              <a:spLocks noChangeShapeType="1"/>
            </p:cNvSpPr>
            <p:nvPr/>
          </p:nvSpPr>
          <p:spPr bwMode="auto">
            <a:xfrm flipV="1">
              <a:off x="672" y="2419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/>
            </a:p>
          </p:txBody>
        </p:sp>
        <p:sp>
          <p:nvSpPr>
            <p:cNvPr id="35861" name="Line 55"/>
            <p:cNvSpPr>
              <a:spLocks noChangeShapeType="1"/>
            </p:cNvSpPr>
            <p:nvPr/>
          </p:nvSpPr>
          <p:spPr bwMode="auto">
            <a:xfrm>
              <a:off x="672" y="2419"/>
              <a:ext cx="336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/>
            </a:p>
          </p:txBody>
        </p:sp>
        <p:sp>
          <p:nvSpPr>
            <p:cNvPr id="35862" name="Line 56"/>
            <p:cNvSpPr>
              <a:spLocks noChangeShapeType="1"/>
            </p:cNvSpPr>
            <p:nvPr/>
          </p:nvSpPr>
          <p:spPr bwMode="auto">
            <a:xfrm>
              <a:off x="4032" y="2419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/>
            </a:p>
          </p:txBody>
        </p:sp>
      </p:grpSp>
      <p:sp>
        <p:nvSpPr>
          <p:cNvPr id="302137" name="Text Box 57"/>
          <p:cNvSpPr txBox="1">
            <a:spLocks noChangeArrowheads="1"/>
          </p:cNvSpPr>
          <p:nvPr/>
        </p:nvSpPr>
        <p:spPr bwMode="auto">
          <a:xfrm>
            <a:off x="3505200" y="5227638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solidFill>
                  <a:srgbClr val="FF0000"/>
                </a:solidFill>
              </a:rPr>
              <a:t>e</a:t>
            </a:r>
            <a:r>
              <a:rPr lang="en-US" sz="2000" b="1">
                <a:solidFill>
                  <a:srgbClr val="FF0000"/>
                </a:solidFill>
              </a:rPr>
              <a:t>-  </a:t>
            </a:r>
            <a:r>
              <a:rPr lang="en-US" sz="2000" b="1" baseline="0">
                <a:solidFill>
                  <a:srgbClr val="FF0000"/>
                </a:solidFill>
              </a:rPr>
              <a:t>flow</a:t>
            </a:r>
          </a:p>
        </p:txBody>
      </p:sp>
      <p:sp>
        <p:nvSpPr>
          <p:cNvPr id="302138" name="Rectangle 58"/>
          <p:cNvSpPr>
            <a:spLocks noChangeArrowheads="1"/>
          </p:cNvSpPr>
          <p:nvPr/>
        </p:nvSpPr>
        <p:spPr bwMode="auto">
          <a:xfrm>
            <a:off x="5219700" y="2667000"/>
            <a:ext cx="3581400" cy="461665"/>
          </a:xfrm>
          <a:prstGeom prst="rect">
            <a:avLst/>
          </a:prstGeom>
          <a:solidFill>
            <a:srgbClr val="7ADBE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baseline="0" dirty="0">
                <a:solidFill>
                  <a:srgbClr val="0000CC"/>
                </a:solidFill>
                <a:latin typeface="Times New Roman" pitchFamily="18" charset="0"/>
              </a:rPr>
              <a:t>R</a:t>
            </a:r>
            <a:r>
              <a:rPr lang="en-US" sz="2400" b="1" i="1" baseline="0" dirty="0">
                <a:solidFill>
                  <a:srgbClr val="CC0099"/>
                </a:solidFill>
                <a:latin typeface="Times New Roman" pitchFamily="18" charset="0"/>
              </a:rPr>
              <a:t>ight for Reduction</a:t>
            </a:r>
            <a:r>
              <a:rPr lang="en-US" sz="2400" b="1" i="1" baseline="0" dirty="0">
                <a:solidFill>
                  <a:srgbClr val="CC0099"/>
                </a:solidFill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sz="2400" b="1" i="1" baseline="0" dirty="0">
                <a:solidFill>
                  <a:srgbClr val="CC0099"/>
                </a:solidFill>
                <a:latin typeface="Times New Roman" pitchFamily="18" charset="0"/>
              </a:rPr>
              <a:t>2R</a:t>
            </a:r>
          </a:p>
        </p:txBody>
      </p:sp>
      <p:sp>
        <p:nvSpPr>
          <p:cNvPr id="35853" name="Line 60"/>
          <p:cNvSpPr>
            <a:spLocks noChangeShapeType="1"/>
          </p:cNvSpPr>
          <p:nvPr/>
        </p:nvSpPr>
        <p:spPr bwMode="auto">
          <a:xfrm flipH="1" flipV="1">
            <a:off x="5867400" y="6096000"/>
            <a:ext cx="152400" cy="304800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41910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baseline="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b="1" i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 </a:t>
            </a:r>
            <a:r>
              <a:rPr lang="en-US" sz="2000" b="1" i="1" baseline="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i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 </a:t>
            </a:r>
            <a:r>
              <a:rPr lang="en-US" sz="2000" b="1" i="1" baseline="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i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000" b="1" i="1" baseline="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</a:t>
            </a:r>
            <a:r>
              <a:rPr lang="en-US" sz="2000" b="1" i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hode</a:t>
            </a:r>
          </a:p>
          <a:p>
            <a:r>
              <a:rPr lang="en-US" sz="2000" b="1" i="1" baseline="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sz="2000" b="1" i="1" baseline="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 Cat</a:t>
            </a:r>
            <a:endParaRPr lang="en-US" sz="2000" b="1" i="1" baseline="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32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2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0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autoUpdateAnimBg="0"/>
      <p:bldP spid="302084" grpId="0" autoUpdateAnimBg="0"/>
      <p:bldP spid="302085" grpId="0" animBg="1"/>
      <p:bldP spid="302123" grpId="0" build="p" autoUpdateAnimBg="0"/>
      <p:bldP spid="302124" grpId="0" animBg="1"/>
      <p:bldP spid="302130" grpId="0"/>
      <p:bldP spid="302131" grpId="0"/>
      <p:bldP spid="302137" grpId="0"/>
      <p:bldP spid="302138" grpId="0" animBg="1"/>
      <p:bldP spid="35853" grpId="0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67861" y="6011504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baseline="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Cr(</a:t>
            </a:r>
            <a:r>
              <a:rPr lang="en-US" sz="2800" b="1" i="1" baseline="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| Cr</a:t>
            </a:r>
            <a:r>
              <a:rPr lang="en-US" sz="2800" b="1" baseline="300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3+</a:t>
            </a:r>
            <a:r>
              <a:rPr lang="en-US" sz="2800" b="1" baseline="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i="1" baseline="0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US" sz="2800" b="1" baseline="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||  Cu</a:t>
            </a:r>
            <a:r>
              <a:rPr lang="en-US" sz="2800" b="1" baseline="300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800" b="1" baseline="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i="1" baseline="0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US" sz="2800" b="1" baseline="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| Cu (</a:t>
            </a:r>
            <a:r>
              <a:rPr lang="en-US" sz="2800" b="1" i="1" baseline="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7933" y="2545418"/>
            <a:ext cx="2786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3200" b="1" dirty="0" smtClean="0">
                <a:solidFill>
                  <a:srgbClr val="FF0000"/>
                </a:solidFill>
              </a:rPr>
              <a:t>Cell Diagram</a:t>
            </a:r>
            <a:endParaRPr lang="en-MY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1313" y="6176563"/>
            <a:ext cx="2468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3200" b="1" dirty="0" smtClean="0">
                <a:solidFill>
                  <a:srgbClr val="FF0000"/>
                </a:solidFill>
              </a:rPr>
              <a:t>Cell Notation</a:t>
            </a:r>
            <a:endParaRPr lang="en-MY" sz="3200" b="1" dirty="0">
              <a:solidFill>
                <a:srgbClr val="FF0000"/>
              </a:solidFill>
            </a:endParaRPr>
          </a:p>
        </p:txBody>
      </p:sp>
      <p:sp>
        <p:nvSpPr>
          <p:cNvPr id="58" name="Text Box 45"/>
          <p:cNvSpPr txBox="1">
            <a:spLocks noChangeArrowheads="1"/>
          </p:cNvSpPr>
          <p:nvPr/>
        </p:nvSpPr>
        <p:spPr bwMode="auto">
          <a:xfrm>
            <a:off x="2006282" y="2808982"/>
            <a:ext cx="571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  <a:latin typeface="Arial" charset="0"/>
                <a:cs typeface="Arial" charset="0"/>
              </a:rPr>
              <a:t>e</a:t>
            </a:r>
            <a:r>
              <a:rPr lang="en-US" sz="2800" b="1" baseline="3000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endParaRPr lang="en-US" sz="2800" b="1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59" name="Line 56"/>
          <p:cNvSpPr>
            <a:spLocks noChangeShapeType="1"/>
          </p:cNvSpPr>
          <p:nvPr/>
        </p:nvSpPr>
        <p:spPr bwMode="auto">
          <a:xfrm rot="5319402" flipV="1">
            <a:off x="5243988" y="2619276"/>
            <a:ext cx="1588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0" name="Line 57"/>
          <p:cNvSpPr>
            <a:spLocks noChangeShapeType="1"/>
          </p:cNvSpPr>
          <p:nvPr/>
        </p:nvSpPr>
        <p:spPr bwMode="auto">
          <a:xfrm rot="5400000">
            <a:off x="5207476" y="3189188"/>
            <a:ext cx="609600" cy="15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1" name="Line 58"/>
          <p:cNvSpPr>
            <a:spLocks noChangeShapeType="1"/>
          </p:cNvSpPr>
          <p:nvPr/>
        </p:nvSpPr>
        <p:spPr bwMode="auto">
          <a:xfrm rot="5319402" flipV="1">
            <a:off x="2792095" y="2602607"/>
            <a:ext cx="1588" cy="5603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 rot="5811985" flipH="1">
            <a:off x="2196782" y="3151882"/>
            <a:ext cx="6096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cxnSp>
        <p:nvCxnSpPr>
          <p:cNvPr id="63" name="AutoShape 48"/>
          <p:cNvCxnSpPr>
            <a:cxnSpLocks noChangeShapeType="1"/>
            <a:endCxn id="80" idx="0"/>
          </p:cNvCxnSpPr>
          <p:nvPr/>
        </p:nvCxnSpPr>
        <p:spPr bwMode="auto">
          <a:xfrm>
            <a:off x="4216082" y="3037582"/>
            <a:ext cx="1181100" cy="647700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cxnSp>
      <p:grpSp>
        <p:nvGrpSpPr>
          <p:cNvPr id="64" name="Group 7"/>
          <p:cNvGrpSpPr>
            <a:grpSpLocks/>
          </p:cNvGrpSpPr>
          <p:nvPr/>
        </p:nvGrpSpPr>
        <p:grpSpPr bwMode="auto">
          <a:xfrm>
            <a:off x="2274570" y="4066282"/>
            <a:ext cx="3389312" cy="1714500"/>
            <a:chOff x="3072" y="2784"/>
            <a:chExt cx="1824" cy="864"/>
          </a:xfrm>
        </p:grpSpPr>
        <p:grpSp>
          <p:nvGrpSpPr>
            <p:cNvPr id="65" name="Group 8"/>
            <p:cNvGrpSpPr>
              <a:grpSpLocks/>
            </p:cNvGrpSpPr>
            <p:nvPr/>
          </p:nvGrpSpPr>
          <p:grpSpPr bwMode="auto">
            <a:xfrm>
              <a:off x="3072" y="2784"/>
              <a:ext cx="672" cy="864"/>
              <a:chOff x="3072" y="2784"/>
              <a:chExt cx="672" cy="864"/>
            </a:xfrm>
          </p:grpSpPr>
          <p:sp>
            <p:nvSpPr>
              <p:cNvPr id="70" name="Line 9"/>
              <p:cNvSpPr>
                <a:spLocks noChangeShapeType="1"/>
              </p:cNvSpPr>
              <p:nvPr/>
            </p:nvSpPr>
            <p:spPr bwMode="auto">
              <a:xfrm>
                <a:off x="3072" y="2784"/>
                <a:ext cx="0" cy="8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71" name="Line 10"/>
              <p:cNvSpPr>
                <a:spLocks noChangeShapeType="1"/>
              </p:cNvSpPr>
              <p:nvPr/>
            </p:nvSpPr>
            <p:spPr bwMode="auto">
              <a:xfrm>
                <a:off x="3744" y="2784"/>
                <a:ext cx="0" cy="8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72" name="Line 11"/>
              <p:cNvSpPr>
                <a:spLocks noChangeShapeType="1"/>
              </p:cNvSpPr>
              <p:nvPr/>
            </p:nvSpPr>
            <p:spPr bwMode="auto">
              <a:xfrm>
                <a:off x="3072" y="3648"/>
                <a:ext cx="67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6" name="Group 12"/>
            <p:cNvGrpSpPr>
              <a:grpSpLocks/>
            </p:cNvGrpSpPr>
            <p:nvPr/>
          </p:nvGrpSpPr>
          <p:grpSpPr bwMode="auto">
            <a:xfrm>
              <a:off x="4224" y="2784"/>
              <a:ext cx="672" cy="864"/>
              <a:chOff x="3072" y="2784"/>
              <a:chExt cx="672" cy="864"/>
            </a:xfrm>
          </p:grpSpPr>
          <p:sp>
            <p:nvSpPr>
              <p:cNvPr id="67" name="Line 13"/>
              <p:cNvSpPr>
                <a:spLocks noChangeShapeType="1"/>
              </p:cNvSpPr>
              <p:nvPr/>
            </p:nvSpPr>
            <p:spPr bwMode="auto">
              <a:xfrm>
                <a:off x="3072" y="2784"/>
                <a:ext cx="0" cy="8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68" name="Line 14"/>
              <p:cNvSpPr>
                <a:spLocks noChangeShapeType="1"/>
              </p:cNvSpPr>
              <p:nvPr/>
            </p:nvSpPr>
            <p:spPr bwMode="auto">
              <a:xfrm>
                <a:off x="3744" y="2784"/>
                <a:ext cx="0" cy="8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69" name="Line 15"/>
              <p:cNvSpPr>
                <a:spLocks noChangeShapeType="1"/>
              </p:cNvSpPr>
              <p:nvPr/>
            </p:nvSpPr>
            <p:spPr bwMode="auto">
              <a:xfrm>
                <a:off x="3072" y="3648"/>
                <a:ext cx="67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73" name="Oval 16"/>
          <p:cNvSpPr>
            <a:spLocks noChangeArrowheads="1"/>
          </p:cNvSpPr>
          <p:nvPr/>
        </p:nvSpPr>
        <p:spPr bwMode="auto">
          <a:xfrm>
            <a:off x="3606482" y="2732782"/>
            <a:ext cx="609600" cy="6191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V</a:t>
            </a:r>
          </a:p>
        </p:txBody>
      </p:sp>
      <p:cxnSp>
        <p:nvCxnSpPr>
          <p:cNvPr id="74" name="AutoShape 17"/>
          <p:cNvCxnSpPr>
            <a:cxnSpLocks noChangeShapeType="1"/>
            <a:stCxn id="76" idx="0"/>
            <a:endCxn id="73" idx="2"/>
          </p:cNvCxnSpPr>
          <p:nvPr/>
        </p:nvCxnSpPr>
        <p:spPr bwMode="auto">
          <a:xfrm rot="-5400000">
            <a:off x="2797651" y="2876451"/>
            <a:ext cx="642937" cy="974725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75" name="Rectangle 19"/>
          <p:cNvSpPr>
            <a:spLocks noChangeArrowheads="1"/>
          </p:cNvSpPr>
          <p:nvPr/>
        </p:nvSpPr>
        <p:spPr bwMode="auto">
          <a:xfrm>
            <a:off x="2311082" y="4637782"/>
            <a:ext cx="120015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9218"/>
              </a:gs>
              <a:gs pos="100000">
                <a:srgbClr val="FFFFF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76" name="Rectangle 20"/>
          <p:cNvSpPr>
            <a:spLocks noChangeArrowheads="1"/>
          </p:cNvSpPr>
          <p:nvPr/>
        </p:nvSpPr>
        <p:spPr bwMode="auto">
          <a:xfrm>
            <a:off x="2541270" y="3685282"/>
            <a:ext cx="179387" cy="1714500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77" name="Text Box 21"/>
          <p:cNvSpPr txBox="1">
            <a:spLocks noChangeArrowheads="1"/>
          </p:cNvSpPr>
          <p:nvPr/>
        </p:nvSpPr>
        <p:spPr bwMode="auto">
          <a:xfrm>
            <a:off x="1090295" y="4028182"/>
            <a:ext cx="1525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800000"/>
                </a:solidFill>
                <a:latin typeface="Arial" charset="0"/>
                <a:cs typeface="Arial" charset="0"/>
              </a:rPr>
              <a:t>Cr(s)</a:t>
            </a:r>
          </a:p>
        </p:txBody>
      </p:sp>
      <p:sp>
        <p:nvSpPr>
          <p:cNvPr id="78" name="Text Box 22"/>
          <p:cNvSpPr txBox="1">
            <a:spLocks noChangeArrowheads="1"/>
          </p:cNvSpPr>
          <p:nvPr/>
        </p:nvSpPr>
        <p:spPr bwMode="auto">
          <a:xfrm>
            <a:off x="558482" y="5257562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Cr</a:t>
            </a:r>
            <a:r>
              <a:rPr lang="en-US" sz="2800" b="1" baseline="30000" dirty="0">
                <a:solidFill>
                  <a:srgbClr val="000000"/>
                </a:solidFill>
                <a:latin typeface="Arial" charset="0"/>
                <a:cs typeface="Arial" charset="0"/>
              </a:rPr>
              <a:t>3+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(</a:t>
            </a:r>
            <a:r>
              <a:rPr lang="en-US" sz="28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aq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79" name="Rectangle 24"/>
          <p:cNvSpPr>
            <a:spLocks noChangeArrowheads="1"/>
          </p:cNvSpPr>
          <p:nvPr/>
        </p:nvSpPr>
        <p:spPr bwMode="auto">
          <a:xfrm>
            <a:off x="4441507" y="4620320"/>
            <a:ext cx="1198563" cy="1143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F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80" name="Rectangle 25"/>
          <p:cNvSpPr>
            <a:spLocks noChangeArrowheads="1"/>
          </p:cNvSpPr>
          <p:nvPr/>
        </p:nvSpPr>
        <p:spPr bwMode="auto">
          <a:xfrm>
            <a:off x="5306695" y="3685282"/>
            <a:ext cx="179387" cy="1714500"/>
          </a:xfrm>
          <a:prstGeom prst="rect">
            <a:avLst/>
          </a:prstGeom>
          <a:solidFill>
            <a:srgbClr val="9933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81" name="Text Box 26"/>
          <p:cNvSpPr txBox="1">
            <a:spLocks noChangeArrowheads="1"/>
          </p:cNvSpPr>
          <p:nvPr/>
        </p:nvSpPr>
        <p:spPr bwMode="auto">
          <a:xfrm>
            <a:off x="5968682" y="4028182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Arial" charset="0"/>
                <a:cs typeface="Arial" charset="0"/>
              </a:rPr>
              <a:t>Cu(s)</a:t>
            </a:r>
          </a:p>
        </p:txBody>
      </p:sp>
      <p:sp>
        <p:nvSpPr>
          <p:cNvPr id="82" name="Text Box 27"/>
          <p:cNvSpPr txBox="1">
            <a:spLocks noChangeArrowheads="1"/>
          </p:cNvSpPr>
          <p:nvPr/>
        </p:nvSpPr>
        <p:spPr bwMode="auto">
          <a:xfrm>
            <a:off x="6044882" y="5171182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Cu</a:t>
            </a:r>
            <a:r>
              <a:rPr lang="en-US" sz="2800" b="1" baseline="30000" dirty="0">
                <a:solidFill>
                  <a:srgbClr val="000000"/>
                </a:solidFill>
                <a:latin typeface="Arial" charset="0"/>
                <a:cs typeface="Arial" charset="0"/>
              </a:rPr>
              <a:t>2+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(</a:t>
            </a:r>
            <a:r>
              <a:rPr lang="en-US" sz="28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aq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83" name="Group 28"/>
          <p:cNvGrpSpPr>
            <a:grpSpLocks/>
          </p:cNvGrpSpPr>
          <p:nvPr/>
        </p:nvGrpSpPr>
        <p:grpSpPr bwMode="auto">
          <a:xfrm>
            <a:off x="3225482" y="3723382"/>
            <a:ext cx="1427163" cy="1143000"/>
            <a:chOff x="3600" y="2592"/>
            <a:chExt cx="768" cy="576"/>
          </a:xfrm>
        </p:grpSpPr>
        <p:grpSp>
          <p:nvGrpSpPr>
            <p:cNvPr id="84" name="Group 29"/>
            <p:cNvGrpSpPr>
              <a:grpSpLocks/>
            </p:cNvGrpSpPr>
            <p:nvPr/>
          </p:nvGrpSpPr>
          <p:grpSpPr bwMode="auto">
            <a:xfrm>
              <a:off x="3674" y="2688"/>
              <a:ext cx="624" cy="480"/>
              <a:chOff x="3696" y="2736"/>
              <a:chExt cx="624" cy="480"/>
            </a:xfrm>
          </p:grpSpPr>
          <p:sp>
            <p:nvSpPr>
              <p:cNvPr id="89" name="Line 30"/>
              <p:cNvSpPr>
                <a:spLocks noChangeShapeType="1"/>
              </p:cNvSpPr>
              <p:nvPr/>
            </p:nvSpPr>
            <p:spPr bwMode="auto">
              <a:xfrm flipV="1">
                <a:off x="3696" y="2736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90" name="Line 31"/>
              <p:cNvSpPr>
                <a:spLocks noChangeShapeType="1"/>
              </p:cNvSpPr>
              <p:nvPr/>
            </p:nvSpPr>
            <p:spPr bwMode="auto">
              <a:xfrm flipV="1">
                <a:off x="4320" y="2736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91" name="Line 32"/>
              <p:cNvSpPr>
                <a:spLocks noChangeShapeType="1"/>
              </p:cNvSpPr>
              <p:nvPr/>
            </p:nvSpPr>
            <p:spPr bwMode="auto">
              <a:xfrm>
                <a:off x="3696" y="2736"/>
                <a:ext cx="62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5" name="Group 33"/>
            <p:cNvGrpSpPr>
              <a:grpSpLocks/>
            </p:cNvGrpSpPr>
            <p:nvPr/>
          </p:nvGrpSpPr>
          <p:grpSpPr bwMode="auto">
            <a:xfrm>
              <a:off x="3600" y="2592"/>
              <a:ext cx="768" cy="576"/>
              <a:chOff x="3600" y="2592"/>
              <a:chExt cx="768" cy="576"/>
            </a:xfrm>
          </p:grpSpPr>
          <p:sp>
            <p:nvSpPr>
              <p:cNvPr id="86" name="Line 34"/>
              <p:cNvSpPr>
                <a:spLocks noChangeShapeType="1"/>
              </p:cNvSpPr>
              <p:nvPr/>
            </p:nvSpPr>
            <p:spPr bwMode="auto">
              <a:xfrm flipV="1">
                <a:off x="4368" y="2592"/>
                <a:ext cx="0" cy="5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87" name="Line 35"/>
              <p:cNvSpPr>
                <a:spLocks noChangeShapeType="1"/>
              </p:cNvSpPr>
              <p:nvPr/>
            </p:nvSpPr>
            <p:spPr bwMode="auto">
              <a:xfrm flipV="1">
                <a:off x="3600" y="2592"/>
                <a:ext cx="0" cy="5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88" name="Line 36"/>
              <p:cNvSpPr>
                <a:spLocks noChangeShapeType="1"/>
              </p:cNvSpPr>
              <p:nvPr/>
            </p:nvSpPr>
            <p:spPr bwMode="auto">
              <a:xfrm>
                <a:off x="3600" y="259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92" name="Text Box 43"/>
          <p:cNvSpPr txBox="1">
            <a:spLocks noChangeArrowheads="1"/>
          </p:cNvSpPr>
          <p:nvPr/>
        </p:nvSpPr>
        <p:spPr bwMode="auto">
          <a:xfrm>
            <a:off x="3149282" y="3266182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salt bridge</a:t>
            </a:r>
          </a:p>
        </p:txBody>
      </p:sp>
      <p:sp>
        <p:nvSpPr>
          <p:cNvPr id="93" name="Line 51"/>
          <p:cNvSpPr>
            <a:spLocks noChangeShapeType="1"/>
          </p:cNvSpPr>
          <p:nvPr/>
        </p:nvSpPr>
        <p:spPr bwMode="auto">
          <a:xfrm>
            <a:off x="2082482" y="4256782"/>
            <a:ext cx="533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94" name="Line 52"/>
          <p:cNvSpPr>
            <a:spLocks noChangeShapeType="1"/>
          </p:cNvSpPr>
          <p:nvPr/>
        </p:nvSpPr>
        <p:spPr bwMode="auto">
          <a:xfrm>
            <a:off x="5435282" y="4256782"/>
            <a:ext cx="533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95" name="Text Box 53"/>
          <p:cNvSpPr txBox="1">
            <a:spLocks noChangeArrowheads="1"/>
          </p:cNvSpPr>
          <p:nvPr/>
        </p:nvSpPr>
        <p:spPr bwMode="auto">
          <a:xfrm>
            <a:off x="5892482" y="3494782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Cathode (+)</a:t>
            </a:r>
          </a:p>
        </p:txBody>
      </p:sp>
      <p:sp>
        <p:nvSpPr>
          <p:cNvPr id="96" name="Text Box 54"/>
          <p:cNvSpPr txBox="1">
            <a:spLocks noChangeArrowheads="1"/>
          </p:cNvSpPr>
          <p:nvPr/>
        </p:nvSpPr>
        <p:spPr bwMode="auto">
          <a:xfrm>
            <a:off x="710882" y="3570982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Anode (-)</a:t>
            </a:r>
          </a:p>
        </p:txBody>
      </p:sp>
      <p:grpSp>
        <p:nvGrpSpPr>
          <p:cNvPr id="97" name="Group 69"/>
          <p:cNvGrpSpPr>
            <a:grpSpLocks/>
          </p:cNvGrpSpPr>
          <p:nvPr/>
        </p:nvGrpSpPr>
        <p:grpSpPr bwMode="auto">
          <a:xfrm>
            <a:off x="3192145" y="3710682"/>
            <a:ext cx="1509712" cy="1371600"/>
            <a:chOff x="4512" y="2583"/>
            <a:chExt cx="1056" cy="825"/>
          </a:xfrm>
        </p:grpSpPr>
        <p:sp>
          <p:nvSpPr>
            <p:cNvPr id="98" name="Rectangle 65" descr="Trellis"/>
            <p:cNvSpPr>
              <a:spLocks noChangeArrowheads="1"/>
            </p:cNvSpPr>
            <p:nvPr/>
          </p:nvSpPr>
          <p:spPr bwMode="auto">
            <a:xfrm flipH="1">
              <a:off x="4538" y="2583"/>
              <a:ext cx="1030" cy="153"/>
            </a:xfrm>
            <a:prstGeom prst="rect">
              <a:avLst/>
            </a:prstGeom>
            <a:pattFill prst="trellis">
              <a:fgClr>
                <a:srgbClr val="BBE0E3"/>
              </a:fgClr>
              <a:bgClr>
                <a:srgbClr val="000000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99" name="Rectangle 67" descr="Trellis"/>
            <p:cNvSpPr>
              <a:spLocks noChangeArrowheads="1"/>
            </p:cNvSpPr>
            <p:nvPr/>
          </p:nvSpPr>
          <p:spPr bwMode="auto">
            <a:xfrm flipH="1">
              <a:off x="4512" y="2592"/>
              <a:ext cx="144" cy="816"/>
            </a:xfrm>
            <a:prstGeom prst="rect">
              <a:avLst/>
            </a:prstGeom>
            <a:pattFill prst="trellis">
              <a:fgClr>
                <a:srgbClr val="BBE0E3"/>
              </a:fgClr>
              <a:bgClr>
                <a:srgbClr val="000000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100" name="Rectangle 68" descr="Trellis"/>
            <p:cNvSpPr>
              <a:spLocks noChangeArrowheads="1"/>
            </p:cNvSpPr>
            <p:nvPr/>
          </p:nvSpPr>
          <p:spPr bwMode="auto">
            <a:xfrm flipH="1">
              <a:off x="5424" y="2592"/>
              <a:ext cx="144" cy="816"/>
            </a:xfrm>
            <a:prstGeom prst="rect">
              <a:avLst/>
            </a:prstGeom>
            <a:pattFill prst="trellis">
              <a:fgClr>
                <a:srgbClr val="BBE0E3"/>
              </a:fgClr>
              <a:bgClr>
                <a:srgbClr val="000000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pitchFamily="18" charset="0"/>
              </a:endParaRPr>
            </a:p>
          </p:txBody>
        </p:sp>
      </p:grpSp>
      <p:sp>
        <p:nvSpPr>
          <p:cNvPr id="101" name="Line 71"/>
          <p:cNvSpPr>
            <a:spLocks noChangeShapeType="1"/>
          </p:cNvSpPr>
          <p:nvPr/>
        </p:nvSpPr>
        <p:spPr bwMode="auto">
          <a:xfrm>
            <a:off x="2082482" y="5552182"/>
            <a:ext cx="533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102" name="Line 72"/>
          <p:cNvSpPr>
            <a:spLocks noChangeShapeType="1"/>
          </p:cNvSpPr>
          <p:nvPr/>
        </p:nvSpPr>
        <p:spPr bwMode="auto">
          <a:xfrm>
            <a:off x="5511482" y="5475982"/>
            <a:ext cx="533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103" name="Line 73"/>
          <p:cNvSpPr>
            <a:spLocks noChangeShapeType="1"/>
          </p:cNvSpPr>
          <p:nvPr/>
        </p:nvSpPr>
        <p:spPr bwMode="auto">
          <a:xfrm>
            <a:off x="3168332" y="3704332"/>
            <a:ext cx="1524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104" name="Line 74"/>
          <p:cNvSpPr>
            <a:spLocks noChangeShapeType="1"/>
          </p:cNvSpPr>
          <p:nvPr/>
        </p:nvSpPr>
        <p:spPr bwMode="auto">
          <a:xfrm>
            <a:off x="3377882" y="3951982"/>
            <a:ext cx="114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105" name="Line 75"/>
          <p:cNvSpPr>
            <a:spLocks noChangeShapeType="1"/>
          </p:cNvSpPr>
          <p:nvPr/>
        </p:nvSpPr>
        <p:spPr bwMode="auto">
          <a:xfrm>
            <a:off x="3177857" y="3704332"/>
            <a:ext cx="0" cy="1371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106" name="Line 76"/>
          <p:cNvSpPr>
            <a:spLocks noChangeShapeType="1"/>
          </p:cNvSpPr>
          <p:nvPr/>
        </p:nvSpPr>
        <p:spPr bwMode="auto">
          <a:xfrm>
            <a:off x="4692332" y="3713857"/>
            <a:ext cx="0" cy="1371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107" name="Line 77"/>
          <p:cNvSpPr>
            <a:spLocks noChangeShapeType="1"/>
          </p:cNvSpPr>
          <p:nvPr/>
        </p:nvSpPr>
        <p:spPr bwMode="auto">
          <a:xfrm>
            <a:off x="3377882" y="3971032"/>
            <a:ext cx="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108" name="Line 78"/>
          <p:cNvSpPr>
            <a:spLocks noChangeShapeType="1"/>
          </p:cNvSpPr>
          <p:nvPr/>
        </p:nvSpPr>
        <p:spPr bwMode="auto">
          <a:xfrm>
            <a:off x="4482782" y="3971032"/>
            <a:ext cx="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grpSp>
        <p:nvGrpSpPr>
          <p:cNvPr id="109" name="Group 34"/>
          <p:cNvGrpSpPr>
            <a:grpSpLocks/>
          </p:cNvGrpSpPr>
          <p:nvPr/>
        </p:nvGrpSpPr>
        <p:grpSpPr bwMode="auto">
          <a:xfrm>
            <a:off x="525145" y="304599"/>
            <a:ext cx="8305800" cy="457200"/>
            <a:chOff x="288" y="2160"/>
            <a:chExt cx="5232" cy="288"/>
          </a:xfrm>
        </p:grpSpPr>
        <p:sp>
          <p:nvSpPr>
            <p:cNvPr id="110" name="Text Box 11"/>
            <p:cNvSpPr txBox="1">
              <a:spLocks noChangeArrowheads="1"/>
            </p:cNvSpPr>
            <p:nvPr/>
          </p:nvSpPr>
          <p:spPr bwMode="auto">
            <a:xfrm>
              <a:off x="288" y="2160"/>
              <a:ext cx="5232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1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			  Cr(</a:t>
              </a:r>
              <a:r>
                <a:rPr lang="en-US" sz="2400" b="1" i="1">
                  <a:solidFill>
                    <a:srgbClr val="000000"/>
                  </a:solidFill>
                  <a:latin typeface="Times" pitchFamily="18" charset="0"/>
                  <a:cs typeface="Arial" charset="0"/>
                </a:rPr>
                <a:t>s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)                Cr</a:t>
              </a:r>
              <a:r>
                <a:rPr lang="en-US" sz="2400" b="1" baseline="30000">
                  <a:solidFill>
                    <a:srgbClr val="000000"/>
                  </a:solidFill>
                  <a:latin typeface="Arial" charset="0"/>
                  <a:cs typeface="Arial" charset="0"/>
                </a:rPr>
                <a:t>3+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2400" b="1" i="1">
                  <a:solidFill>
                    <a:srgbClr val="000000"/>
                  </a:solidFill>
                  <a:latin typeface="Times" pitchFamily="18" charset="0"/>
                  <a:cs typeface="Arial" charset="0"/>
                </a:rPr>
                <a:t>aq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) + 3e</a:t>
              </a:r>
              <a:r>
                <a:rPr lang="en-US" sz="2400" b="1" baseline="30000">
                  <a:solidFill>
                    <a:srgbClr val="000000"/>
                  </a:solidFill>
                  <a:latin typeface="Arial" charset="0"/>
                  <a:cs typeface="Arial" charset="0"/>
                </a:rPr>
                <a:t>-</a:t>
              </a:r>
              <a:endParaRPr lang="en-US" sz="2400" b="1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>
              <a:off x="2784" y="2304"/>
              <a:ext cx="348" cy="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latin typeface="Arial" charset="0"/>
                <a:cs typeface="Times New Roman" pitchFamily="18" charset="0"/>
              </a:endParaRPr>
            </a:p>
          </p:txBody>
        </p:sp>
      </p:grpSp>
      <p:grpSp>
        <p:nvGrpSpPr>
          <p:cNvPr id="112" name="Group 30"/>
          <p:cNvGrpSpPr>
            <a:grpSpLocks/>
          </p:cNvGrpSpPr>
          <p:nvPr/>
        </p:nvGrpSpPr>
        <p:grpSpPr bwMode="auto">
          <a:xfrm>
            <a:off x="448945" y="837999"/>
            <a:ext cx="7924800" cy="457200"/>
            <a:chOff x="192" y="2544"/>
            <a:chExt cx="4992" cy="288"/>
          </a:xfrm>
        </p:grpSpPr>
        <p:sp>
          <p:nvSpPr>
            <p:cNvPr id="113" name="Text Box 13"/>
            <p:cNvSpPr txBox="1">
              <a:spLocks noChangeArrowheads="1"/>
            </p:cNvSpPr>
            <p:nvPr/>
          </p:nvSpPr>
          <p:spPr bwMode="auto">
            <a:xfrm>
              <a:off x="192" y="2544"/>
              <a:ext cx="4992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1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			   Cu</a:t>
              </a:r>
              <a:r>
                <a:rPr lang="en-US" sz="2400" b="1" baseline="30000">
                  <a:solidFill>
                    <a:srgbClr val="000000"/>
                  </a:solidFill>
                  <a:latin typeface="Arial" charset="0"/>
                  <a:cs typeface="Arial" charset="0"/>
                </a:rPr>
                <a:t>2+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2400" b="1" i="1">
                  <a:solidFill>
                    <a:srgbClr val="000000"/>
                  </a:solidFill>
                  <a:latin typeface="Times" pitchFamily="18" charset="0"/>
                  <a:cs typeface="Arial" charset="0"/>
                </a:rPr>
                <a:t>aq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) + 2e</a:t>
              </a:r>
              <a:r>
                <a:rPr lang="en-US" sz="2400" b="1" baseline="30000">
                  <a:solidFill>
                    <a:srgbClr val="000000"/>
                  </a:solidFill>
                  <a:latin typeface="Arial" charset="0"/>
                  <a:cs typeface="Arial" charset="0"/>
                </a:rPr>
                <a:t>- 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           Cu(</a:t>
              </a:r>
              <a:r>
                <a:rPr lang="en-US" sz="2400" b="1" i="1">
                  <a:solidFill>
                    <a:srgbClr val="000000"/>
                  </a:solidFill>
                  <a:latin typeface="Times" pitchFamily="18" charset="0"/>
                  <a:cs typeface="Arial" charset="0"/>
                </a:rPr>
                <a:t>s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)</a:t>
              </a:r>
            </a:p>
          </p:txBody>
        </p:sp>
        <p:sp>
          <p:nvSpPr>
            <p:cNvPr id="114" name="Line 14"/>
            <p:cNvSpPr>
              <a:spLocks noChangeShapeType="1"/>
            </p:cNvSpPr>
            <p:nvPr/>
          </p:nvSpPr>
          <p:spPr bwMode="auto">
            <a:xfrm>
              <a:off x="3500" y="2688"/>
              <a:ext cx="292" cy="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latin typeface="Arial" charset="0"/>
                <a:cs typeface="Times New Roman" pitchFamily="18" charset="0"/>
              </a:endParaRPr>
            </a:p>
          </p:txBody>
        </p:sp>
      </p:grpSp>
      <p:grpSp>
        <p:nvGrpSpPr>
          <p:cNvPr id="115" name="Group 28"/>
          <p:cNvGrpSpPr>
            <a:grpSpLocks/>
          </p:cNvGrpSpPr>
          <p:nvPr/>
        </p:nvGrpSpPr>
        <p:grpSpPr bwMode="auto">
          <a:xfrm>
            <a:off x="296545" y="1599999"/>
            <a:ext cx="8839200" cy="457200"/>
            <a:chOff x="96" y="3024"/>
            <a:chExt cx="5568" cy="288"/>
          </a:xfrm>
        </p:grpSpPr>
        <p:sp>
          <p:nvSpPr>
            <p:cNvPr id="116" name="Text Box 15"/>
            <p:cNvSpPr txBox="1">
              <a:spLocks noChangeArrowheads="1"/>
            </p:cNvSpPr>
            <p:nvPr/>
          </p:nvSpPr>
          <p:spPr bwMode="auto">
            <a:xfrm>
              <a:off x="96" y="3024"/>
              <a:ext cx="556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1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Overall reaction:   2Cr(</a:t>
              </a:r>
              <a:r>
                <a:rPr lang="en-US" sz="2400" b="1" i="1">
                  <a:solidFill>
                    <a:srgbClr val="000000"/>
                  </a:solidFill>
                  <a:latin typeface="Times" pitchFamily="18" charset="0"/>
                  <a:cs typeface="Arial" charset="0"/>
                </a:rPr>
                <a:t>s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) + 3Cu</a:t>
              </a:r>
              <a:r>
                <a:rPr lang="en-US" sz="2400" b="1" baseline="30000">
                  <a:solidFill>
                    <a:srgbClr val="000000"/>
                  </a:solidFill>
                  <a:latin typeface="Arial" charset="0"/>
                  <a:cs typeface="Arial" charset="0"/>
                </a:rPr>
                <a:t>2+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2400" b="1" i="1">
                  <a:solidFill>
                    <a:srgbClr val="000000"/>
                  </a:solidFill>
                  <a:latin typeface="Times" pitchFamily="18" charset="0"/>
                  <a:cs typeface="Arial" charset="0"/>
                </a:rPr>
                <a:t>aq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)          2Cr</a:t>
              </a:r>
              <a:r>
                <a:rPr lang="en-US" sz="2400" b="1" baseline="30000">
                  <a:solidFill>
                    <a:srgbClr val="000000"/>
                  </a:solidFill>
                  <a:latin typeface="Arial" charset="0"/>
                  <a:cs typeface="Arial" charset="0"/>
                </a:rPr>
                <a:t>3+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2400" b="1" i="1">
                  <a:solidFill>
                    <a:srgbClr val="000000"/>
                  </a:solidFill>
                  <a:latin typeface="Times" pitchFamily="18" charset="0"/>
                  <a:cs typeface="Arial" charset="0"/>
                </a:rPr>
                <a:t>aq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) + 3Cu(</a:t>
              </a:r>
              <a:r>
                <a:rPr lang="en-US" sz="2400" b="1" i="1">
                  <a:solidFill>
                    <a:srgbClr val="000000"/>
                  </a:solidFill>
                  <a:latin typeface="Times" pitchFamily="18" charset="0"/>
                  <a:cs typeface="Arial" charset="0"/>
                </a:rPr>
                <a:t>s</a:t>
              </a:r>
              <a:r>
                <a:rPr lang="en-US" sz="2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)</a:t>
              </a:r>
            </a:p>
          </p:txBody>
        </p:sp>
        <p:sp>
          <p:nvSpPr>
            <p:cNvPr id="117" name="Line 16"/>
            <p:cNvSpPr>
              <a:spLocks noChangeShapeType="1"/>
            </p:cNvSpPr>
            <p:nvPr/>
          </p:nvSpPr>
          <p:spPr bwMode="auto">
            <a:xfrm>
              <a:off x="3504" y="3168"/>
              <a:ext cx="367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latin typeface="Arial" charset="0"/>
                <a:cs typeface="Times New Roman" pitchFamily="18" charset="0"/>
              </a:endParaRPr>
            </a:p>
          </p:txBody>
        </p:sp>
      </p:grpSp>
      <p:sp>
        <p:nvSpPr>
          <p:cNvPr id="118" name="Line 17"/>
          <p:cNvSpPr>
            <a:spLocks noChangeShapeType="1"/>
          </p:cNvSpPr>
          <p:nvPr/>
        </p:nvSpPr>
        <p:spPr bwMode="auto">
          <a:xfrm>
            <a:off x="372745" y="1447599"/>
            <a:ext cx="85344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pitchFamily="18" charset="0"/>
            </a:endParaRPr>
          </a:p>
        </p:txBody>
      </p:sp>
      <p:sp>
        <p:nvSpPr>
          <p:cNvPr id="119" name="AutoShape 24"/>
          <p:cNvSpPr>
            <a:spLocks noChangeArrowheads="1"/>
          </p:cNvSpPr>
          <p:nvPr/>
        </p:nvSpPr>
        <p:spPr bwMode="auto">
          <a:xfrm>
            <a:off x="3192145" y="152199"/>
            <a:ext cx="4343400" cy="533400"/>
          </a:xfrm>
          <a:prstGeom prst="bracketPair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20" name="Text Box 25"/>
          <p:cNvSpPr txBox="1">
            <a:spLocks noChangeArrowheads="1"/>
          </p:cNvSpPr>
          <p:nvPr/>
        </p:nvSpPr>
        <p:spPr bwMode="auto">
          <a:xfrm>
            <a:off x="7535545" y="228399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A50021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 </a:t>
            </a:r>
            <a:r>
              <a:rPr lang="en-US" sz="2400" b="1">
                <a:solidFill>
                  <a:srgbClr val="A50021"/>
                </a:solidFill>
                <a:latin typeface="Arial" charset="0"/>
                <a:cs typeface="Times New Roman" pitchFamily="18" charset="0"/>
              </a:rPr>
              <a:t>2</a:t>
            </a:r>
          </a:p>
        </p:txBody>
      </p:sp>
      <p:sp>
        <p:nvSpPr>
          <p:cNvPr id="121" name="AutoShape 26"/>
          <p:cNvSpPr>
            <a:spLocks noChangeArrowheads="1"/>
          </p:cNvSpPr>
          <p:nvPr/>
        </p:nvSpPr>
        <p:spPr bwMode="auto">
          <a:xfrm>
            <a:off x="3192145" y="761799"/>
            <a:ext cx="4114800" cy="609600"/>
          </a:xfrm>
          <a:prstGeom prst="bracketPair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22" name="Text Box 27"/>
          <p:cNvSpPr txBox="1">
            <a:spLocks noChangeArrowheads="1"/>
          </p:cNvSpPr>
          <p:nvPr/>
        </p:nvSpPr>
        <p:spPr bwMode="auto">
          <a:xfrm>
            <a:off x="7535545" y="837999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A50021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 </a:t>
            </a:r>
            <a:r>
              <a:rPr lang="en-US" sz="2400" b="1">
                <a:solidFill>
                  <a:srgbClr val="A50021"/>
                </a:solidFill>
                <a:latin typeface="Arial" charset="0"/>
                <a:cs typeface="Times New Roman" pitchFamily="18" charset="0"/>
              </a:rPr>
              <a:t>3</a:t>
            </a:r>
          </a:p>
        </p:txBody>
      </p:sp>
      <p:sp>
        <p:nvSpPr>
          <p:cNvPr id="123" name="Rectangle 35"/>
          <p:cNvSpPr>
            <a:spLocks noChangeArrowheads="1"/>
          </p:cNvSpPr>
          <p:nvPr/>
        </p:nvSpPr>
        <p:spPr bwMode="auto">
          <a:xfrm>
            <a:off x="601345" y="242687"/>
            <a:ext cx="2320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CC0099"/>
                </a:solidFill>
                <a:latin typeface="Arial" charset="0"/>
                <a:cs typeface="Times New Roman" pitchFamily="18" charset="0"/>
              </a:rPr>
              <a:t>Anode (Ox) :</a:t>
            </a:r>
          </a:p>
        </p:txBody>
      </p:sp>
      <p:sp>
        <p:nvSpPr>
          <p:cNvPr id="124" name="Rectangle 36"/>
          <p:cNvSpPr>
            <a:spLocks noChangeArrowheads="1"/>
          </p:cNvSpPr>
          <p:nvPr/>
        </p:nvSpPr>
        <p:spPr bwMode="auto">
          <a:xfrm>
            <a:off x="372745" y="787199"/>
            <a:ext cx="2836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CC0099"/>
                </a:solidFill>
                <a:latin typeface="Arial" charset="0"/>
                <a:cs typeface="Times New Roman" pitchFamily="18" charset="0"/>
              </a:rPr>
              <a:t>Cathode (Red) :</a:t>
            </a:r>
          </a:p>
        </p:txBody>
      </p:sp>
    </p:spTree>
    <p:extLst>
      <p:ext uri="{BB962C8B-B14F-4D97-AF65-F5344CB8AC3E}">
        <p14:creationId xmlns:p14="http://schemas.microsoft.com/office/powerpoint/2010/main" val="369273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8" grpId="1"/>
      <p:bldP spid="59" grpId="0" animBg="1"/>
      <p:bldP spid="60" grpId="0" animBg="1"/>
      <p:bldP spid="61" grpId="0" animBg="1"/>
      <p:bldP spid="62" grpId="0" animBg="1"/>
      <p:bldP spid="73" grpId="0" animBg="1"/>
      <p:bldP spid="75" grpId="0" animBg="1"/>
      <p:bldP spid="76" grpId="0" animBg="1"/>
      <p:bldP spid="77" grpId="0"/>
      <p:bldP spid="78" grpId="0"/>
      <p:bldP spid="79" grpId="0" animBg="1"/>
      <p:bldP spid="80" grpId="0" animBg="1"/>
      <p:bldP spid="81" grpId="0"/>
      <p:bldP spid="82" grpId="0"/>
      <p:bldP spid="92" grpId="0"/>
      <p:bldP spid="93" grpId="0" animBg="1"/>
      <p:bldP spid="94" grpId="0" animBg="1"/>
      <p:bldP spid="95" grpId="0"/>
      <p:bldP spid="96" grpId="0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18" grpId="0" animBg="1"/>
      <p:bldP spid="119" grpId="0" animBg="1"/>
      <p:bldP spid="120" grpId="0"/>
      <p:bldP spid="121" grpId="0" animBg="1"/>
      <p:bldP spid="122" grpId="0"/>
      <p:bldP spid="123" grpId="0"/>
      <p:bldP spid="1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282" y="1963761"/>
            <a:ext cx="3716821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990600"/>
            <a:ext cx="4038600" cy="1077913"/>
            <a:chOff x="2976" y="768"/>
            <a:chExt cx="2544" cy="679"/>
          </a:xfrm>
        </p:grpSpPr>
        <p:sp>
          <p:nvSpPr>
            <p:cNvPr id="36875" name="Text Box 6"/>
            <p:cNvSpPr txBox="1">
              <a:spLocks noChangeArrowheads="1"/>
            </p:cNvSpPr>
            <p:nvPr/>
          </p:nvSpPr>
          <p:spPr bwMode="auto">
            <a:xfrm>
              <a:off x="2976" y="768"/>
              <a:ext cx="2544" cy="679"/>
            </a:xfrm>
            <a:prstGeom prst="rect">
              <a:avLst/>
            </a:prstGeom>
            <a:noFill/>
            <a:ln w="28575">
              <a:solidFill>
                <a:srgbClr val="FF99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US" sz="2000" b="1" baseline="0" dirty="0">
                  <a:solidFill>
                    <a:srgbClr val="0000CC"/>
                  </a:solidFill>
                  <a:cs typeface="Arial" charset="0"/>
                </a:rPr>
                <a:t>Reduction half-reaction</a:t>
              </a:r>
            </a:p>
            <a:p>
              <a:pPr eaLnBrk="0" hangingPunct="0">
                <a:spcBef>
                  <a:spcPct val="10000"/>
                </a:spcBef>
              </a:pP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MnO</a:t>
              </a:r>
              <a:r>
                <a:rPr lang="en-US" sz="2000" b="1" baseline="-25000" dirty="0">
                  <a:solidFill>
                    <a:schemeClr val="tx1"/>
                  </a:solidFill>
                  <a:cs typeface="Arial" charset="0"/>
                </a:rPr>
                <a:t>4</a:t>
              </a:r>
              <a:r>
                <a:rPr lang="en-US" sz="2000" b="1" baseline="30000" dirty="0">
                  <a:solidFill>
                    <a:schemeClr val="tx1"/>
                  </a:solidFill>
                  <a:cs typeface="Arial" charset="0"/>
                </a:rPr>
                <a:t>-</a:t>
              </a: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(</a:t>
              </a:r>
              <a:r>
                <a:rPr lang="en-US" sz="2000" b="1" i="1" baseline="0" dirty="0" err="1">
                  <a:solidFill>
                    <a:schemeClr val="tx1"/>
                  </a:solidFill>
                  <a:latin typeface="Times" pitchFamily="18" charset="0"/>
                  <a:cs typeface="Arial" charset="0"/>
                </a:rPr>
                <a:t>aq</a:t>
              </a: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) + 8H</a:t>
              </a:r>
              <a:r>
                <a:rPr lang="en-US" sz="2000" b="1" baseline="30000" dirty="0">
                  <a:solidFill>
                    <a:schemeClr val="tx1"/>
                  </a:solidFill>
                  <a:cs typeface="Arial" charset="0"/>
                </a:rPr>
                <a:t>+</a:t>
              </a: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(</a:t>
              </a:r>
              <a:r>
                <a:rPr lang="en-US" sz="2000" b="1" i="1" baseline="0" dirty="0" err="1">
                  <a:solidFill>
                    <a:schemeClr val="tx1"/>
                  </a:solidFill>
                  <a:latin typeface="Times" pitchFamily="18" charset="0"/>
                  <a:cs typeface="Arial" charset="0"/>
                </a:rPr>
                <a:t>aq</a:t>
              </a: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) + 5e</a:t>
              </a:r>
              <a:r>
                <a:rPr lang="en-US" sz="2000" b="1" baseline="30000" dirty="0">
                  <a:solidFill>
                    <a:schemeClr val="tx1"/>
                  </a:solidFill>
                  <a:cs typeface="Arial" charset="0"/>
                </a:rPr>
                <a:t>-</a:t>
              </a:r>
              <a:r>
                <a:rPr lang="en-US" sz="2000" b="1" dirty="0">
                  <a:solidFill>
                    <a:schemeClr val="tx1"/>
                  </a:solidFill>
                  <a:cs typeface="Arial" charset="0"/>
                </a:rPr>
                <a:t>   </a:t>
              </a:r>
              <a:endParaRPr lang="en-US" sz="2000" b="1" baseline="0" dirty="0">
                <a:solidFill>
                  <a:schemeClr val="tx1"/>
                </a:solidFill>
                <a:cs typeface="Arial" charset="0"/>
              </a:endParaRPr>
            </a:p>
            <a:p>
              <a:pPr algn="r" eaLnBrk="0" hangingPunct="0">
                <a:spcBef>
                  <a:spcPct val="10000"/>
                </a:spcBef>
              </a:pP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Mn</a:t>
              </a:r>
              <a:r>
                <a:rPr lang="en-US" sz="2000" b="1" baseline="30000" dirty="0">
                  <a:solidFill>
                    <a:schemeClr val="tx1"/>
                  </a:solidFill>
                  <a:cs typeface="Arial" charset="0"/>
                </a:rPr>
                <a:t>2+</a:t>
              </a: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(</a:t>
              </a:r>
              <a:r>
                <a:rPr lang="en-US" sz="2000" b="1" i="1" baseline="0" dirty="0" err="1">
                  <a:solidFill>
                    <a:schemeClr val="tx1"/>
                  </a:solidFill>
                  <a:latin typeface="Times" pitchFamily="18" charset="0"/>
                  <a:cs typeface="Arial" charset="0"/>
                </a:rPr>
                <a:t>aq</a:t>
              </a: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) + 4H</a:t>
              </a:r>
              <a:r>
                <a:rPr lang="en-US" sz="2000" b="1" baseline="-25000" dirty="0">
                  <a:solidFill>
                    <a:schemeClr val="tx1"/>
                  </a:solidFill>
                  <a:cs typeface="Arial" charset="0"/>
                </a:rPr>
                <a:t>2</a:t>
              </a: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O(</a:t>
              </a:r>
              <a:r>
                <a:rPr lang="en-US" sz="2000" b="1" i="1" baseline="0" dirty="0">
                  <a:solidFill>
                    <a:schemeClr val="tx1"/>
                  </a:solidFill>
                  <a:latin typeface="Times" pitchFamily="18" charset="0"/>
                  <a:cs typeface="Arial" charset="0"/>
                </a:rPr>
                <a:t>l</a:t>
              </a: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)</a:t>
              </a:r>
            </a:p>
          </p:txBody>
        </p:sp>
        <p:sp>
          <p:nvSpPr>
            <p:cNvPr id="36876" name="Line 7"/>
            <p:cNvSpPr>
              <a:spLocks noChangeShapeType="1"/>
            </p:cNvSpPr>
            <p:nvPr/>
          </p:nvSpPr>
          <p:spPr bwMode="auto">
            <a:xfrm>
              <a:off x="4752" y="1087"/>
              <a:ext cx="336" cy="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 b="1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57200" y="1067436"/>
            <a:ext cx="3200400" cy="738188"/>
            <a:chOff x="144" y="768"/>
            <a:chExt cx="2016" cy="465"/>
          </a:xfrm>
        </p:grpSpPr>
        <p:sp>
          <p:nvSpPr>
            <p:cNvPr id="36873" name="Text Box 9"/>
            <p:cNvSpPr txBox="1">
              <a:spLocks noChangeArrowheads="1"/>
            </p:cNvSpPr>
            <p:nvPr/>
          </p:nvSpPr>
          <p:spPr bwMode="auto">
            <a:xfrm>
              <a:off x="144" y="768"/>
              <a:ext cx="2016" cy="465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US" sz="2000" b="1" baseline="0" dirty="0">
                  <a:solidFill>
                    <a:srgbClr val="0000CC"/>
                  </a:solidFill>
                  <a:cs typeface="Arial" charset="0"/>
                </a:rPr>
                <a:t>Oxidation half-reaction</a:t>
              </a:r>
            </a:p>
            <a:p>
              <a:pPr eaLnBrk="0" hangingPunct="0">
                <a:spcBef>
                  <a:spcPct val="10000"/>
                </a:spcBef>
              </a:pP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2</a:t>
              </a:r>
              <a:r>
                <a:rPr lang="en-US" sz="2000" b="1" baseline="0" dirty="0">
                  <a:solidFill>
                    <a:schemeClr val="tx1"/>
                  </a:solidFill>
                  <a:latin typeface="Times" pitchFamily="18" charset="0"/>
                  <a:cs typeface="Arial" charset="0"/>
                </a:rPr>
                <a:t>I</a:t>
              </a:r>
              <a:r>
                <a:rPr lang="en-US" sz="2000" b="1" baseline="30000" dirty="0">
                  <a:solidFill>
                    <a:schemeClr val="tx1"/>
                  </a:solidFill>
                  <a:cs typeface="Arial" charset="0"/>
                </a:rPr>
                <a:t>-</a:t>
              </a: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(</a:t>
              </a:r>
              <a:r>
                <a:rPr lang="en-US" sz="2000" b="1" i="1" baseline="0" dirty="0" err="1">
                  <a:solidFill>
                    <a:schemeClr val="tx1"/>
                  </a:solidFill>
                  <a:latin typeface="Times" pitchFamily="18" charset="0"/>
                  <a:cs typeface="Arial" charset="0"/>
                </a:rPr>
                <a:t>aq</a:t>
              </a:r>
              <a:r>
                <a:rPr lang="en-US" sz="2000" b="1" baseline="0" dirty="0" smtClean="0">
                  <a:solidFill>
                    <a:schemeClr val="tx1"/>
                  </a:solidFill>
                  <a:cs typeface="Arial" charset="0"/>
                </a:rPr>
                <a:t>)            </a:t>
              </a:r>
              <a:r>
                <a:rPr lang="en-US" sz="2000" b="1" baseline="0" dirty="0">
                  <a:solidFill>
                    <a:schemeClr val="tx1"/>
                  </a:solidFill>
                  <a:latin typeface="Times" pitchFamily="18" charset="0"/>
                  <a:cs typeface="Arial" charset="0"/>
                </a:rPr>
                <a:t>I</a:t>
              </a:r>
              <a:r>
                <a:rPr lang="en-US" sz="2000" b="1" baseline="-25000" dirty="0">
                  <a:solidFill>
                    <a:schemeClr val="tx1"/>
                  </a:solidFill>
                  <a:cs typeface="Arial" charset="0"/>
                </a:rPr>
                <a:t>2</a:t>
              </a: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(</a:t>
              </a:r>
              <a:r>
                <a:rPr lang="en-US" sz="2000" b="1" i="1" baseline="0" dirty="0">
                  <a:solidFill>
                    <a:schemeClr val="tx1"/>
                  </a:solidFill>
                  <a:latin typeface="Times" pitchFamily="18" charset="0"/>
                  <a:cs typeface="Arial" charset="0"/>
                </a:rPr>
                <a:t>s</a:t>
              </a:r>
              <a:r>
                <a:rPr lang="en-US" sz="2000" b="1" baseline="0" dirty="0">
                  <a:solidFill>
                    <a:schemeClr val="tx1"/>
                  </a:solidFill>
                  <a:cs typeface="Arial" charset="0"/>
                </a:rPr>
                <a:t>) + 2e</a:t>
              </a:r>
              <a:r>
                <a:rPr lang="en-US" sz="2000" b="1" baseline="30000" dirty="0">
                  <a:solidFill>
                    <a:schemeClr val="tx1"/>
                  </a:solidFill>
                  <a:cs typeface="Arial" charset="0"/>
                </a:rPr>
                <a:t>-</a:t>
              </a:r>
            </a:p>
          </p:txBody>
        </p: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>
              <a:off x="624" y="1073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 b="1"/>
            </a:p>
          </p:txBody>
        </p:sp>
      </p:grpSp>
      <p:sp>
        <p:nvSpPr>
          <p:cNvPr id="303127" name="Text Box 23"/>
          <p:cNvSpPr txBox="1">
            <a:spLocks noChangeArrowheads="1"/>
          </p:cNvSpPr>
          <p:nvPr/>
        </p:nvSpPr>
        <p:spPr bwMode="auto">
          <a:xfrm>
            <a:off x="30480" y="5842181"/>
            <a:ext cx="954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graphite (s)</a:t>
            </a:r>
            <a:r>
              <a:rPr lang="en-US" sz="20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baseline="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20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i="1" baseline="30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i="1" baseline="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US" sz="20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| I</a:t>
            </a:r>
            <a:r>
              <a:rPr lang="en-US" sz="2000" b="1" i="1" baseline="-25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</a:t>
            </a:r>
            <a:r>
              <a:rPr lang="en-US" sz="2000" b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000" b="1" baseline="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b="1" i="1" baseline="30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i="1" baseline="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US" sz="20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MnO</a:t>
            </a:r>
            <a:r>
              <a:rPr lang="en-US" sz="2000" b="1" i="1" baseline="-25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b="1" i="1" baseline="30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i="1" baseline="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US" sz="2000" b="1" i="1" baseline="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b="1" baseline="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20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n-US" sz="2000" b="1" i="1" baseline="30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000" b="1" i="1" baseline="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i="1" baseline="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US" sz="2000" b="1" i="1" baseline="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b="1" baseline="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n-US" sz="2000" b="1" i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graphite </a:t>
            </a:r>
            <a:r>
              <a:rPr lang="en-US" sz="2000" b="1" i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588477" y="6226415"/>
            <a:ext cx="2175845" cy="628649"/>
            <a:chOff x="912" y="3504"/>
            <a:chExt cx="1248" cy="396"/>
          </a:xfrm>
        </p:grpSpPr>
        <p:sp>
          <p:nvSpPr>
            <p:cNvPr id="36871" name="Text Box 25"/>
            <p:cNvSpPr txBox="1">
              <a:spLocks noChangeArrowheads="1"/>
            </p:cNvSpPr>
            <p:nvPr/>
          </p:nvSpPr>
          <p:spPr bwMode="auto">
            <a:xfrm>
              <a:off x="912" y="3648"/>
              <a:ext cx="124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aseline="0">
                  <a:solidFill>
                    <a:srgbClr val="CC0099"/>
                  </a:solidFill>
                  <a:cs typeface="Arial" charset="0"/>
                </a:rPr>
                <a:t>inert electrode</a:t>
              </a:r>
            </a:p>
          </p:txBody>
        </p:sp>
        <p:sp>
          <p:nvSpPr>
            <p:cNvPr id="36872" name="Line 26"/>
            <p:cNvSpPr>
              <a:spLocks noChangeShapeType="1"/>
            </p:cNvSpPr>
            <p:nvPr/>
          </p:nvSpPr>
          <p:spPr bwMode="auto">
            <a:xfrm flipV="1">
              <a:off x="1344" y="3504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/>
            </a:p>
          </p:txBody>
        </p:sp>
      </p:grpSp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457200" y="228600"/>
            <a:ext cx="8077200" cy="400110"/>
          </a:xfrm>
          <a:prstGeom prst="rect">
            <a:avLst/>
          </a:prstGeom>
          <a:noFill/>
          <a:ln w="28575">
            <a:solidFill>
              <a:srgbClr val="ED181E"/>
            </a:solidFill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 eaLnBrk="0" hangingPunct="0">
              <a:spcBef>
                <a:spcPct val="10000"/>
              </a:spcBef>
            </a:pP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2MnO</a:t>
            </a:r>
            <a:r>
              <a:rPr lang="en-US" sz="2000" b="1" baseline="-2500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4</a:t>
            </a:r>
            <a:r>
              <a:rPr lang="en-US" sz="2000" b="1" baseline="3000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-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(</a:t>
            </a:r>
            <a:r>
              <a:rPr lang="en-US" sz="2000" b="1" i="1" baseline="0" dirty="0" err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aq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) + 16H</a:t>
            </a:r>
            <a:r>
              <a:rPr lang="en-US" sz="2000" b="1" baseline="3000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+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(</a:t>
            </a:r>
            <a:r>
              <a:rPr lang="en-US" sz="2000" b="1" i="1" baseline="0" dirty="0" err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aq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) + 10I</a:t>
            </a:r>
            <a:r>
              <a:rPr lang="en-US" sz="2000" b="1" baseline="3000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-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(</a:t>
            </a:r>
            <a:r>
              <a:rPr lang="en-US" sz="2000" b="1" i="1" baseline="0" dirty="0" err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aq</a:t>
            </a:r>
            <a:r>
              <a:rPr lang="en-US" sz="2000" b="1" baseline="0" dirty="0" smtClean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)                 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2Mn</a:t>
            </a:r>
            <a:r>
              <a:rPr lang="en-US" sz="2000" b="1" baseline="3000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2+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(</a:t>
            </a:r>
            <a:r>
              <a:rPr lang="en-US" sz="2000" b="1" i="1" baseline="0" dirty="0" err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aq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) + 5I</a:t>
            </a:r>
            <a:r>
              <a:rPr lang="en-US" sz="2000" b="1" baseline="-2500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2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(</a:t>
            </a:r>
            <a:r>
              <a:rPr lang="en-US" sz="2000" b="1" i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s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) + 8H</a:t>
            </a:r>
            <a:r>
              <a:rPr lang="en-US" sz="2000" b="1" baseline="-2500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2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O(</a:t>
            </a:r>
            <a:r>
              <a:rPr lang="en-US" sz="2000" b="1" i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l</a:t>
            </a:r>
            <a:r>
              <a:rPr lang="en-US" sz="2000" b="1" baseline="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)</a:t>
            </a: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4572000" y="457200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 b="1"/>
          </a:p>
        </p:txBody>
      </p:sp>
      <p:sp>
        <p:nvSpPr>
          <p:cNvPr id="5" name="TextBox 4"/>
          <p:cNvSpPr txBox="1"/>
          <p:nvPr/>
        </p:nvSpPr>
        <p:spPr>
          <a:xfrm>
            <a:off x="6355080" y="2660551"/>
            <a:ext cx="2788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3200" b="1" dirty="0" smtClean="0">
                <a:solidFill>
                  <a:srgbClr val="FF0000"/>
                </a:solidFill>
              </a:rPr>
              <a:t>Cell Diagram</a:t>
            </a:r>
            <a:endParaRPr lang="en-MY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55080" y="5188986"/>
            <a:ext cx="2788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3200" b="1" dirty="0" smtClean="0">
                <a:solidFill>
                  <a:srgbClr val="FF0000"/>
                </a:solidFill>
              </a:rPr>
              <a:t>Cell Notation</a:t>
            </a:r>
            <a:endParaRPr lang="en-MY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22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3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2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25"/>
          <p:cNvSpPr txBox="1">
            <a:spLocks noChangeArrowheads="1"/>
          </p:cNvSpPr>
          <p:nvPr/>
        </p:nvSpPr>
        <p:spPr bwMode="auto">
          <a:xfrm>
            <a:off x="539750" y="3452151"/>
            <a:ext cx="183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</a:rPr>
              <a:t>Pt Eletrode</a:t>
            </a:r>
          </a:p>
        </p:txBody>
      </p:sp>
      <p:sp>
        <p:nvSpPr>
          <p:cNvPr id="39940" name="Text Box 26"/>
          <p:cNvSpPr txBox="1">
            <a:spLocks noChangeArrowheads="1"/>
          </p:cNvSpPr>
          <p:nvPr/>
        </p:nvSpPr>
        <p:spPr bwMode="auto">
          <a:xfrm>
            <a:off x="387350" y="4137951"/>
            <a:ext cx="1752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</a:rPr>
              <a:t>Fe</a:t>
            </a:r>
            <a:r>
              <a:rPr lang="en-US" sz="2400" b="1" baseline="30000" dirty="0">
                <a:solidFill>
                  <a:srgbClr val="000000"/>
                </a:solidFill>
              </a:rPr>
              <a:t>3+</a:t>
            </a:r>
            <a:r>
              <a:rPr lang="en-US" sz="2400" b="1" dirty="0">
                <a:solidFill>
                  <a:srgbClr val="000000"/>
                </a:solidFill>
              </a:rPr>
              <a:t>(</a:t>
            </a:r>
            <a:r>
              <a:rPr lang="en-US" sz="2400" b="1" dirty="0" err="1">
                <a:solidFill>
                  <a:srgbClr val="000000"/>
                </a:solidFill>
              </a:rPr>
              <a:t>aq</a:t>
            </a:r>
            <a:r>
              <a:rPr lang="en-US" sz="2400" b="1" dirty="0">
                <a:solidFill>
                  <a:srgbClr val="000000"/>
                </a:solidFill>
              </a:rPr>
              <a:t>)    1 M</a:t>
            </a:r>
            <a:endParaRPr lang="en-US" sz="2400" b="1" baseline="30000" dirty="0">
              <a:solidFill>
                <a:srgbClr val="000000"/>
              </a:solidFill>
            </a:endParaRPr>
          </a:p>
        </p:txBody>
      </p:sp>
      <p:sp>
        <p:nvSpPr>
          <p:cNvPr id="39941" name="Text Box 29"/>
          <p:cNvSpPr txBox="1">
            <a:spLocks noChangeArrowheads="1"/>
          </p:cNvSpPr>
          <p:nvPr/>
        </p:nvSpPr>
        <p:spPr bwMode="auto">
          <a:xfrm>
            <a:off x="6026150" y="4595151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</a:rPr>
              <a:t>Pt Electrode</a:t>
            </a:r>
          </a:p>
        </p:txBody>
      </p:sp>
      <p:sp>
        <p:nvSpPr>
          <p:cNvPr id="39942" name="Text Box 30"/>
          <p:cNvSpPr txBox="1">
            <a:spLocks noChangeArrowheads="1"/>
          </p:cNvSpPr>
          <p:nvPr/>
        </p:nvSpPr>
        <p:spPr bwMode="auto">
          <a:xfrm>
            <a:off x="6483350" y="4976151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00"/>
                </a:solidFill>
              </a:rPr>
              <a:t>Cl</a:t>
            </a:r>
            <a:r>
              <a:rPr lang="en-US" sz="2400" b="1" baseline="30000" dirty="0">
                <a:solidFill>
                  <a:srgbClr val="000000"/>
                </a:solidFill>
              </a:rPr>
              <a:t>- </a:t>
            </a:r>
            <a:r>
              <a:rPr lang="en-US" sz="2400" b="1" dirty="0">
                <a:solidFill>
                  <a:srgbClr val="000000"/>
                </a:solidFill>
              </a:rPr>
              <a:t>(</a:t>
            </a:r>
            <a:r>
              <a:rPr lang="en-US" sz="2400" b="1" dirty="0" err="1">
                <a:solidFill>
                  <a:srgbClr val="000000"/>
                </a:solidFill>
              </a:rPr>
              <a:t>aq</a:t>
            </a:r>
            <a:r>
              <a:rPr lang="en-US" sz="2400" b="1" dirty="0">
                <a:solidFill>
                  <a:srgbClr val="000000"/>
                </a:solidFill>
              </a:rPr>
              <a:t>)  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1 M</a:t>
            </a:r>
            <a:endParaRPr lang="en-US" sz="2400" b="1" baseline="30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9943" name="Text Box 43"/>
          <p:cNvSpPr txBox="1">
            <a:spLocks noChangeArrowheads="1"/>
          </p:cNvSpPr>
          <p:nvPr/>
        </p:nvSpPr>
        <p:spPr bwMode="auto">
          <a:xfrm>
            <a:off x="6102350" y="2918751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Cathode (+)</a:t>
            </a:r>
          </a:p>
        </p:txBody>
      </p:sp>
      <p:sp>
        <p:nvSpPr>
          <p:cNvPr id="39944" name="Text Box 44"/>
          <p:cNvSpPr txBox="1">
            <a:spLocks noChangeArrowheads="1"/>
          </p:cNvSpPr>
          <p:nvPr/>
        </p:nvSpPr>
        <p:spPr bwMode="auto">
          <a:xfrm>
            <a:off x="920750" y="2994951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Anode (-)</a:t>
            </a:r>
          </a:p>
        </p:txBody>
      </p:sp>
      <p:grpSp>
        <p:nvGrpSpPr>
          <p:cNvPr id="39946" name="Group 73"/>
          <p:cNvGrpSpPr>
            <a:grpSpLocks/>
          </p:cNvGrpSpPr>
          <p:nvPr/>
        </p:nvGrpSpPr>
        <p:grpSpPr bwMode="auto">
          <a:xfrm>
            <a:off x="2216150" y="2156751"/>
            <a:ext cx="3956050" cy="3054350"/>
            <a:chOff x="1392" y="1296"/>
            <a:chExt cx="2492" cy="1924"/>
          </a:xfrm>
        </p:grpSpPr>
        <p:sp>
          <p:nvSpPr>
            <p:cNvPr id="39955" name="Text Box 5"/>
            <p:cNvSpPr txBox="1">
              <a:spLocks noChangeArrowheads="1"/>
            </p:cNvSpPr>
            <p:nvPr/>
          </p:nvSpPr>
          <p:spPr bwMode="auto">
            <a:xfrm>
              <a:off x="1392" y="1344"/>
              <a:ext cx="36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FF0000"/>
                  </a:solidFill>
                </a:rPr>
                <a:t>e</a:t>
              </a:r>
              <a:r>
                <a:rPr lang="en-US" sz="2800" b="1" baseline="30000">
                  <a:solidFill>
                    <a:srgbClr val="FF0000"/>
                  </a:solidFill>
                </a:rPr>
                <a:t>-</a:t>
              </a:r>
              <a:endParaRPr lang="en-US" sz="2800" b="1">
                <a:solidFill>
                  <a:srgbClr val="FF0000"/>
                </a:solidFill>
              </a:endParaRPr>
            </a:p>
          </p:txBody>
        </p:sp>
        <p:sp>
          <p:nvSpPr>
            <p:cNvPr id="39956" name="Line 6"/>
            <p:cNvSpPr>
              <a:spLocks noChangeShapeType="1"/>
            </p:cNvSpPr>
            <p:nvPr/>
          </p:nvSpPr>
          <p:spPr bwMode="auto">
            <a:xfrm rot="5319402" flipV="1">
              <a:off x="3431" y="1225"/>
              <a:ext cx="1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57" name="Line 7"/>
            <p:cNvSpPr>
              <a:spLocks noChangeShapeType="1"/>
            </p:cNvSpPr>
            <p:nvPr/>
          </p:nvSpPr>
          <p:spPr bwMode="auto">
            <a:xfrm rot="5400000">
              <a:off x="3409" y="1583"/>
              <a:ext cx="384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58" name="Line 8"/>
            <p:cNvSpPr>
              <a:spLocks noChangeShapeType="1"/>
            </p:cNvSpPr>
            <p:nvPr/>
          </p:nvSpPr>
          <p:spPr bwMode="auto">
            <a:xfrm rot="5319402" flipV="1">
              <a:off x="1887" y="1214"/>
              <a:ext cx="1" cy="35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59" name="Line 9"/>
            <p:cNvSpPr>
              <a:spLocks noChangeShapeType="1"/>
            </p:cNvSpPr>
            <p:nvPr/>
          </p:nvSpPr>
          <p:spPr bwMode="auto">
            <a:xfrm rot="5811985" flipH="1">
              <a:off x="1512" y="1560"/>
              <a:ext cx="384" cy="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grpSp>
          <p:nvGrpSpPr>
            <p:cNvPr id="39960" name="Group 12"/>
            <p:cNvGrpSpPr>
              <a:grpSpLocks/>
            </p:cNvGrpSpPr>
            <p:nvPr/>
          </p:nvGrpSpPr>
          <p:grpSpPr bwMode="auto">
            <a:xfrm>
              <a:off x="1560" y="2256"/>
              <a:ext cx="2140" cy="964"/>
              <a:chOff x="3072" y="2784"/>
              <a:chExt cx="1824" cy="864"/>
            </a:xfrm>
          </p:grpSpPr>
          <p:grpSp>
            <p:nvGrpSpPr>
              <p:cNvPr id="40006" name="Group 13"/>
              <p:cNvGrpSpPr>
                <a:grpSpLocks/>
              </p:cNvGrpSpPr>
              <p:nvPr/>
            </p:nvGrpSpPr>
            <p:grpSpPr bwMode="auto">
              <a:xfrm>
                <a:off x="3072" y="2784"/>
                <a:ext cx="672" cy="864"/>
                <a:chOff x="3072" y="2784"/>
                <a:chExt cx="672" cy="864"/>
              </a:xfrm>
            </p:grpSpPr>
            <p:sp>
              <p:nvSpPr>
                <p:cNvPr id="40011" name="Line 14"/>
                <p:cNvSpPr>
                  <a:spLocks noChangeShapeType="1"/>
                </p:cNvSpPr>
                <p:nvPr/>
              </p:nvSpPr>
              <p:spPr bwMode="auto">
                <a:xfrm>
                  <a:off x="3072" y="2784"/>
                  <a:ext cx="0" cy="8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40012" name="Line 15"/>
                <p:cNvSpPr>
                  <a:spLocks noChangeShapeType="1"/>
                </p:cNvSpPr>
                <p:nvPr/>
              </p:nvSpPr>
              <p:spPr bwMode="auto">
                <a:xfrm>
                  <a:off x="3744" y="2784"/>
                  <a:ext cx="0" cy="8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40013" name="Line 16"/>
                <p:cNvSpPr>
                  <a:spLocks noChangeShapeType="1"/>
                </p:cNvSpPr>
                <p:nvPr/>
              </p:nvSpPr>
              <p:spPr bwMode="auto">
                <a:xfrm>
                  <a:off x="3072" y="3648"/>
                  <a:ext cx="67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0007" name="Group 17"/>
              <p:cNvGrpSpPr>
                <a:grpSpLocks/>
              </p:cNvGrpSpPr>
              <p:nvPr/>
            </p:nvGrpSpPr>
            <p:grpSpPr bwMode="auto">
              <a:xfrm>
                <a:off x="4224" y="2784"/>
                <a:ext cx="672" cy="864"/>
                <a:chOff x="3072" y="2784"/>
                <a:chExt cx="672" cy="864"/>
              </a:xfrm>
            </p:grpSpPr>
            <p:sp>
              <p:nvSpPr>
                <p:cNvPr id="40008" name="Line 18"/>
                <p:cNvSpPr>
                  <a:spLocks noChangeShapeType="1"/>
                </p:cNvSpPr>
                <p:nvPr/>
              </p:nvSpPr>
              <p:spPr bwMode="auto">
                <a:xfrm>
                  <a:off x="3072" y="2784"/>
                  <a:ext cx="0" cy="8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40009" name="Line 19"/>
                <p:cNvSpPr>
                  <a:spLocks noChangeShapeType="1"/>
                </p:cNvSpPr>
                <p:nvPr/>
              </p:nvSpPr>
              <p:spPr bwMode="auto">
                <a:xfrm>
                  <a:off x="3744" y="2784"/>
                  <a:ext cx="0" cy="8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40010" name="Line 20"/>
                <p:cNvSpPr>
                  <a:spLocks noChangeShapeType="1"/>
                </p:cNvSpPr>
                <p:nvPr/>
              </p:nvSpPr>
              <p:spPr bwMode="auto">
                <a:xfrm>
                  <a:off x="3072" y="3648"/>
                  <a:ext cx="67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9961" name="Oval 21"/>
            <p:cNvSpPr>
              <a:spLocks noChangeArrowheads="1"/>
            </p:cNvSpPr>
            <p:nvPr/>
          </p:nvSpPr>
          <p:spPr bwMode="auto">
            <a:xfrm>
              <a:off x="2400" y="1296"/>
              <a:ext cx="384" cy="390"/>
            </a:xfrm>
            <a:prstGeom prst="ellipse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000000"/>
                  </a:solidFill>
                </a:rPr>
                <a:t>V</a:t>
              </a:r>
            </a:p>
          </p:txBody>
        </p:sp>
        <p:cxnSp>
          <p:nvCxnSpPr>
            <p:cNvPr id="39962" name="AutoShape 22"/>
            <p:cNvCxnSpPr>
              <a:cxnSpLocks noChangeShapeType="1"/>
              <a:stCxn id="39964" idx="0"/>
              <a:endCxn id="39961" idx="2"/>
            </p:cNvCxnSpPr>
            <p:nvPr/>
          </p:nvCxnSpPr>
          <p:spPr bwMode="auto">
            <a:xfrm rot="-5400000">
              <a:off x="1890" y="1387"/>
              <a:ext cx="405" cy="61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39963" name="Rectangle 23"/>
            <p:cNvSpPr>
              <a:spLocks noChangeArrowheads="1"/>
            </p:cNvSpPr>
            <p:nvPr/>
          </p:nvSpPr>
          <p:spPr bwMode="auto">
            <a:xfrm>
              <a:off x="1576" y="2496"/>
              <a:ext cx="756" cy="720"/>
            </a:xfrm>
            <a:prstGeom prst="rect">
              <a:avLst/>
            </a:prstGeom>
            <a:gradFill rotWithShape="0">
              <a:gsLst>
                <a:gs pos="0">
                  <a:srgbClr val="FFFF66"/>
                </a:gs>
                <a:gs pos="50000">
                  <a:srgbClr val="FF9218"/>
                </a:gs>
                <a:gs pos="100000">
                  <a:srgbClr val="FFFF66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64" name="Rectangle 24"/>
            <p:cNvSpPr>
              <a:spLocks noChangeArrowheads="1"/>
            </p:cNvSpPr>
            <p:nvPr/>
          </p:nvSpPr>
          <p:spPr bwMode="auto">
            <a:xfrm>
              <a:off x="1729" y="1896"/>
              <a:ext cx="113" cy="108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65" name="Rectangle 27"/>
            <p:cNvSpPr>
              <a:spLocks noChangeArrowheads="1"/>
            </p:cNvSpPr>
            <p:nvPr/>
          </p:nvSpPr>
          <p:spPr bwMode="auto">
            <a:xfrm>
              <a:off x="2924" y="2496"/>
              <a:ext cx="768" cy="7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66" name="Rectangle 28"/>
            <p:cNvSpPr>
              <a:spLocks noChangeArrowheads="1"/>
            </p:cNvSpPr>
            <p:nvPr/>
          </p:nvSpPr>
          <p:spPr bwMode="auto">
            <a:xfrm>
              <a:off x="3312" y="2880"/>
              <a:ext cx="96" cy="12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grpSp>
          <p:nvGrpSpPr>
            <p:cNvPr id="39967" name="Group 31"/>
            <p:cNvGrpSpPr>
              <a:grpSpLocks/>
            </p:cNvGrpSpPr>
            <p:nvPr/>
          </p:nvGrpSpPr>
          <p:grpSpPr bwMode="auto">
            <a:xfrm>
              <a:off x="2160" y="1920"/>
              <a:ext cx="899" cy="720"/>
              <a:chOff x="3600" y="2592"/>
              <a:chExt cx="768" cy="576"/>
            </a:xfrm>
          </p:grpSpPr>
          <p:grpSp>
            <p:nvGrpSpPr>
              <p:cNvPr id="39998" name="Group 32"/>
              <p:cNvGrpSpPr>
                <a:grpSpLocks/>
              </p:cNvGrpSpPr>
              <p:nvPr/>
            </p:nvGrpSpPr>
            <p:grpSpPr bwMode="auto">
              <a:xfrm>
                <a:off x="3674" y="2688"/>
                <a:ext cx="624" cy="480"/>
                <a:chOff x="3696" y="2736"/>
                <a:chExt cx="624" cy="480"/>
              </a:xfrm>
            </p:grpSpPr>
            <p:sp>
              <p:nvSpPr>
                <p:cNvPr id="40003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3696" y="2736"/>
                  <a:ext cx="0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40004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4320" y="2736"/>
                  <a:ext cx="0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40005" name="Line 35"/>
                <p:cNvSpPr>
                  <a:spLocks noChangeShapeType="1"/>
                </p:cNvSpPr>
                <p:nvPr/>
              </p:nvSpPr>
              <p:spPr bwMode="auto">
                <a:xfrm>
                  <a:off x="3696" y="2736"/>
                  <a:ext cx="6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39999" name="Group 36"/>
              <p:cNvGrpSpPr>
                <a:grpSpLocks/>
              </p:cNvGrpSpPr>
              <p:nvPr/>
            </p:nvGrpSpPr>
            <p:grpSpPr bwMode="auto">
              <a:xfrm>
                <a:off x="3600" y="2592"/>
                <a:ext cx="768" cy="576"/>
                <a:chOff x="3600" y="2592"/>
                <a:chExt cx="768" cy="576"/>
              </a:xfrm>
            </p:grpSpPr>
            <p:sp>
              <p:nvSpPr>
                <p:cNvPr id="40000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4368" y="2592"/>
                  <a:ext cx="0" cy="5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40001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3600" y="2592"/>
                  <a:ext cx="0" cy="5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40002" name="Line 39"/>
                <p:cNvSpPr>
                  <a:spLocks noChangeShapeType="1"/>
                </p:cNvSpPr>
                <p:nvPr/>
              </p:nvSpPr>
              <p:spPr bwMode="auto">
                <a:xfrm>
                  <a:off x="3600" y="259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baseline="300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9968" name="Text Box 40"/>
            <p:cNvSpPr txBox="1">
              <a:spLocks noChangeArrowheads="1"/>
            </p:cNvSpPr>
            <p:nvPr/>
          </p:nvSpPr>
          <p:spPr bwMode="auto">
            <a:xfrm>
              <a:off x="2112" y="1632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</a:rPr>
                <a:t>salt bridge</a:t>
              </a:r>
            </a:p>
          </p:txBody>
        </p:sp>
        <p:sp>
          <p:nvSpPr>
            <p:cNvPr id="39969" name="Line 41"/>
            <p:cNvSpPr>
              <a:spLocks noChangeShapeType="1"/>
            </p:cNvSpPr>
            <p:nvPr/>
          </p:nvSpPr>
          <p:spPr bwMode="auto">
            <a:xfrm>
              <a:off x="1440" y="2256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70" name="Line 42"/>
            <p:cNvSpPr>
              <a:spLocks noChangeShapeType="1"/>
            </p:cNvSpPr>
            <p:nvPr/>
          </p:nvSpPr>
          <p:spPr bwMode="auto">
            <a:xfrm>
              <a:off x="3360" y="2976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grpSp>
          <p:nvGrpSpPr>
            <p:cNvPr id="39971" name="Group 45"/>
            <p:cNvGrpSpPr>
              <a:grpSpLocks/>
            </p:cNvGrpSpPr>
            <p:nvPr/>
          </p:nvGrpSpPr>
          <p:grpSpPr bwMode="auto">
            <a:xfrm>
              <a:off x="2139" y="1912"/>
              <a:ext cx="951" cy="864"/>
              <a:chOff x="4512" y="2583"/>
              <a:chExt cx="1056" cy="825"/>
            </a:xfrm>
          </p:grpSpPr>
          <p:sp>
            <p:nvSpPr>
              <p:cNvPr id="39995" name="Rectangle 46" descr="Trellis"/>
              <p:cNvSpPr>
                <a:spLocks noChangeArrowheads="1"/>
              </p:cNvSpPr>
              <p:nvPr/>
            </p:nvSpPr>
            <p:spPr bwMode="auto">
              <a:xfrm flipH="1">
                <a:off x="4538" y="2583"/>
                <a:ext cx="1030" cy="153"/>
              </a:xfrm>
              <a:prstGeom prst="rect">
                <a:avLst/>
              </a:prstGeom>
              <a:pattFill prst="trellis">
                <a:fgClr>
                  <a:schemeClr val="accent1"/>
                </a:fgClr>
                <a:bgClr>
                  <a:schemeClr val="tx1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baseline="30000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39996" name="Rectangle 47" descr="Trellis"/>
              <p:cNvSpPr>
                <a:spLocks noChangeArrowheads="1"/>
              </p:cNvSpPr>
              <p:nvPr/>
            </p:nvSpPr>
            <p:spPr bwMode="auto">
              <a:xfrm flipH="1">
                <a:off x="4512" y="2592"/>
                <a:ext cx="144" cy="816"/>
              </a:xfrm>
              <a:prstGeom prst="rect">
                <a:avLst/>
              </a:prstGeom>
              <a:pattFill prst="trellis">
                <a:fgClr>
                  <a:schemeClr val="accent1"/>
                </a:fgClr>
                <a:bgClr>
                  <a:schemeClr val="tx1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baseline="30000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39997" name="Rectangle 48" descr="Trellis"/>
              <p:cNvSpPr>
                <a:spLocks noChangeArrowheads="1"/>
              </p:cNvSpPr>
              <p:nvPr/>
            </p:nvSpPr>
            <p:spPr bwMode="auto">
              <a:xfrm flipH="1">
                <a:off x="5424" y="2592"/>
                <a:ext cx="144" cy="816"/>
              </a:xfrm>
              <a:prstGeom prst="rect">
                <a:avLst/>
              </a:prstGeom>
              <a:pattFill prst="trellis">
                <a:fgClr>
                  <a:schemeClr val="accent1"/>
                </a:fgClr>
                <a:bgClr>
                  <a:schemeClr val="tx1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baseline="30000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</p:grpSp>
        <p:sp>
          <p:nvSpPr>
            <p:cNvPr id="39972" name="Line 50"/>
            <p:cNvSpPr>
              <a:spLocks noChangeShapeType="1"/>
            </p:cNvSpPr>
            <p:nvPr/>
          </p:nvSpPr>
          <p:spPr bwMode="auto">
            <a:xfrm>
              <a:off x="2784" y="148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73" name="Line 51"/>
            <p:cNvSpPr>
              <a:spLocks noChangeShapeType="1"/>
            </p:cNvSpPr>
            <p:nvPr/>
          </p:nvSpPr>
          <p:spPr bwMode="auto">
            <a:xfrm>
              <a:off x="3360" y="1488"/>
              <a:ext cx="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74" name="Line 52"/>
            <p:cNvSpPr>
              <a:spLocks noChangeShapeType="1"/>
            </p:cNvSpPr>
            <p:nvPr/>
          </p:nvSpPr>
          <p:spPr bwMode="auto">
            <a:xfrm>
              <a:off x="3216" y="2208"/>
              <a:ext cx="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75" name="Line 53"/>
            <p:cNvSpPr>
              <a:spLocks noChangeShapeType="1"/>
            </p:cNvSpPr>
            <p:nvPr/>
          </p:nvSpPr>
          <p:spPr bwMode="auto">
            <a:xfrm>
              <a:off x="3504" y="2256"/>
              <a:ext cx="0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76" name="Arc 54"/>
            <p:cNvSpPr>
              <a:spLocks/>
            </p:cNvSpPr>
            <p:nvPr/>
          </p:nvSpPr>
          <p:spPr bwMode="auto">
            <a:xfrm>
              <a:off x="3360" y="2115"/>
              <a:ext cx="144" cy="110"/>
            </a:xfrm>
            <a:custGeom>
              <a:avLst/>
              <a:gdLst>
                <a:gd name="T0" fmla="*/ 0 w 21600"/>
                <a:gd name="T1" fmla="*/ 0 h 24777"/>
                <a:gd name="T2" fmla="*/ 142 w 21600"/>
                <a:gd name="T3" fmla="*/ 110 h 24777"/>
                <a:gd name="T4" fmla="*/ 0 w 21600"/>
                <a:gd name="T5" fmla="*/ 96 h 2477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4777"/>
                <a:gd name="T11" fmla="*/ 21600 w 21600"/>
                <a:gd name="T12" fmla="*/ 24777 h 247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477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663"/>
                    <a:pt x="21521" y="23725"/>
                    <a:pt x="21365" y="24777"/>
                  </a:cubicBezTo>
                </a:path>
                <a:path w="21600" h="2477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663"/>
                    <a:pt x="21521" y="23725"/>
                    <a:pt x="21365" y="2477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77" name="Arc 55"/>
            <p:cNvSpPr>
              <a:spLocks/>
            </p:cNvSpPr>
            <p:nvPr/>
          </p:nvSpPr>
          <p:spPr bwMode="auto">
            <a:xfrm flipH="1">
              <a:off x="3216" y="2112"/>
              <a:ext cx="144" cy="96"/>
            </a:xfrm>
            <a:custGeom>
              <a:avLst/>
              <a:gdLst>
                <a:gd name="T0" fmla="*/ 0 w 21600"/>
                <a:gd name="T1" fmla="*/ 0 h 21600"/>
                <a:gd name="T2" fmla="*/ 144 w 21600"/>
                <a:gd name="T3" fmla="*/ 96 h 21600"/>
                <a:gd name="T4" fmla="*/ 0 w 21600"/>
                <a:gd name="T5" fmla="*/ 9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78" name="Line 56"/>
            <p:cNvSpPr>
              <a:spLocks noChangeShapeType="1"/>
            </p:cNvSpPr>
            <p:nvPr/>
          </p:nvSpPr>
          <p:spPr bwMode="auto">
            <a:xfrm>
              <a:off x="3168" y="283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79" name="Line 57"/>
            <p:cNvSpPr>
              <a:spLocks noChangeShapeType="1"/>
            </p:cNvSpPr>
            <p:nvPr/>
          </p:nvSpPr>
          <p:spPr bwMode="auto">
            <a:xfrm flipH="1">
              <a:off x="3168" y="2784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80" name="Line 58"/>
            <p:cNvSpPr>
              <a:spLocks noChangeShapeType="1"/>
            </p:cNvSpPr>
            <p:nvPr/>
          </p:nvSpPr>
          <p:spPr bwMode="auto">
            <a:xfrm>
              <a:off x="3552" y="283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81" name="Line 59"/>
            <p:cNvSpPr>
              <a:spLocks noChangeShapeType="1"/>
            </p:cNvSpPr>
            <p:nvPr/>
          </p:nvSpPr>
          <p:spPr bwMode="auto">
            <a:xfrm>
              <a:off x="3504" y="2784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82" name="Oval 60"/>
            <p:cNvSpPr>
              <a:spLocks noChangeArrowheads="1"/>
            </p:cNvSpPr>
            <p:nvPr/>
          </p:nvSpPr>
          <p:spPr bwMode="auto">
            <a:xfrm>
              <a:off x="3216" y="292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83" name="Oval 61"/>
            <p:cNvSpPr>
              <a:spLocks noChangeArrowheads="1"/>
            </p:cNvSpPr>
            <p:nvPr/>
          </p:nvSpPr>
          <p:spPr bwMode="auto">
            <a:xfrm>
              <a:off x="3264" y="297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84" name="Oval 62"/>
            <p:cNvSpPr>
              <a:spLocks noChangeArrowheads="1"/>
            </p:cNvSpPr>
            <p:nvPr/>
          </p:nvSpPr>
          <p:spPr bwMode="auto">
            <a:xfrm>
              <a:off x="3456" y="297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85" name="Oval 63"/>
            <p:cNvSpPr>
              <a:spLocks noChangeArrowheads="1"/>
            </p:cNvSpPr>
            <p:nvPr/>
          </p:nvSpPr>
          <p:spPr bwMode="auto">
            <a:xfrm>
              <a:off x="3408" y="288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86" name="Line 64"/>
            <p:cNvSpPr>
              <a:spLocks noChangeShapeType="1"/>
            </p:cNvSpPr>
            <p:nvPr/>
          </p:nvSpPr>
          <p:spPr bwMode="auto">
            <a:xfrm flipV="1">
              <a:off x="3504" y="22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87" name="Line 65"/>
            <p:cNvSpPr>
              <a:spLocks noChangeShapeType="1"/>
            </p:cNvSpPr>
            <p:nvPr/>
          </p:nvSpPr>
          <p:spPr bwMode="auto">
            <a:xfrm flipV="1">
              <a:off x="3504" y="225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88" name="Line 66"/>
            <p:cNvSpPr>
              <a:spLocks noChangeShapeType="1"/>
            </p:cNvSpPr>
            <p:nvPr/>
          </p:nvSpPr>
          <p:spPr bwMode="auto">
            <a:xfrm>
              <a:off x="2120" y="1916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89" name="Line 67"/>
            <p:cNvSpPr>
              <a:spLocks noChangeShapeType="1"/>
            </p:cNvSpPr>
            <p:nvPr/>
          </p:nvSpPr>
          <p:spPr bwMode="auto">
            <a:xfrm>
              <a:off x="2256" y="2064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90" name="Line 68"/>
            <p:cNvSpPr>
              <a:spLocks noChangeShapeType="1"/>
            </p:cNvSpPr>
            <p:nvPr/>
          </p:nvSpPr>
          <p:spPr bwMode="auto">
            <a:xfrm>
              <a:off x="2132" y="1920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91" name="Line 69"/>
            <p:cNvSpPr>
              <a:spLocks noChangeShapeType="1"/>
            </p:cNvSpPr>
            <p:nvPr/>
          </p:nvSpPr>
          <p:spPr bwMode="auto">
            <a:xfrm>
              <a:off x="3080" y="1920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92" name="Line 70"/>
            <p:cNvSpPr>
              <a:spLocks noChangeShapeType="1"/>
            </p:cNvSpPr>
            <p:nvPr/>
          </p:nvSpPr>
          <p:spPr bwMode="auto">
            <a:xfrm>
              <a:off x="2264" y="2064"/>
              <a:ext cx="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93" name="Line 71"/>
            <p:cNvSpPr>
              <a:spLocks noChangeShapeType="1"/>
            </p:cNvSpPr>
            <p:nvPr/>
          </p:nvSpPr>
          <p:spPr bwMode="auto">
            <a:xfrm>
              <a:off x="2960" y="2064"/>
              <a:ext cx="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39994" name="Line 72"/>
            <p:cNvSpPr>
              <a:spLocks noChangeShapeType="1"/>
            </p:cNvSpPr>
            <p:nvPr/>
          </p:nvSpPr>
          <p:spPr bwMode="auto">
            <a:xfrm flipH="1">
              <a:off x="3692" y="2232"/>
              <a:ext cx="192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</p:grpSp>
      <p:sp>
        <p:nvSpPr>
          <p:cNvPr id="39947" name="Text Box 74"/>
          <p:cNvSpPr txBox="1">
            <a:spLocks noChangeArrowheads="1"/>
          </p:cNvSpPr>
          <p:nvPr/>
        </p:nvSpPr>
        <p:spPr bwMode="auto">
          <a:xfrm>
            <a:off x="6254750" y="3452151"/>
            <a:ext cx="266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</a:rPr>
              <a:t>Cl</a:t>
            </a:r>
            <a:r>
              <a:rPr lang="en-US" sz="2400" b="1" baseline="-25000" dirty="0">
                <a:solidFill>
                  <a:srgbClr val="000000"/>
                </a:solidFill>
              </a:rPr>
              <a:t>2</a:t>
            </a:r>
            <a:r>
              <a:rPr lang="en-US" sz="2400" b="1" baseline="30000" dirty="0">
                <a:solidFill>
                  <a:srgbClr val="000000"/>
                </a:solidFill>
              </a:rPr>
              <a:t> </a:t>
            </a:r>
            <a:r>
              <a:rPr lang="en-US" sz="2400" b="1" dirty="0">
                <a:solidFill>
                  <a:srgbClr val="000000"/>
                </a:solidFill>
              </a:rPr>
              <a:t>(g) at 1 </a:t>
            </a:r>
            <a:r>
              <a:rPr lang="en-US" sz="2400" b="1" dirty="0" err="1">
                <a:solidFill>
                  <a:srgbClr val="000000"/>
                </a:solidFill>
              </a:rPr>
              <a:t>atm</a:t>
            </a:r>
            <a:r>
              <a:rPr lang="en-US" sz="2400" b="1" dirty="0">
                <a:solidFill>
                  <a:srgbClr val="000000"/>
                </a:solidFill>
              </a:rPr>
              <a:t>, 25 </a:t>
            </a:r>
            <a:r>
              <a:rPr lang="en-US" sz="2400" b="1" baseline="30000" dirty="0" err="1">
                <a:solidFill>
                  <a:srgbClr val="000000"/>
                </a:solidFill>
              </a:rPr>
              <a:t>o</a:t>
            </a:r>
            <a:r>
              <a:rPr lang="en-US" sz="2400" b="1" dirty="0" err="1">
                <a:solidFill>
                  <a:srgbClr val="000000"/>
                </a:solidFill>
              </a:rPr>
              <a:t>C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9948" name="Line 75"/>
          <p:cNvSpPr>
            <a:spLocks noChangeShapeType="1"/>
          </p:cNvSpPr>
          <p:nvPr/>
        </p:nvSpPr>
        <p:spPr bwMode="auto">
          <a:xfrm>
            <a:off x="1911350" y="4518951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9949" name="Line 76"/>
          <p:cNvSpPr>
            <a:spLocks noChangeShapeType="1"/>
          </p:cNvSpPr>
          <p:nvPr/>
        </p:nvSpPr>
        <p:spPr bwMode="auto">
          <a:xfrm>
            <a:off x="5721350" y="5128551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9950" name="Text Box 77"/>
          <p:cNvSpPr txBox="1">
            <a:spLocks noChangeArrowheads="1"/>
          </p:cNvSpPr>
          <p:nvPr/>
        </p:nvSpPr>
        <p:spPr bwMode="auto">
          <a:xfrm>
            <a:off x="463550" y="5128551"/>
            <a:ext cx="1752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</a:rPr>
              <a:t>Fe</a:t>
            </a:r>
            <a:r>
              <a:rPr lang="en-US" sz="2400" b="1" baseline="30000">
                <a:solidFill>
                  <a:srgbClr val="000000"/>
                </a:solidFill>
              </a:rPr>
              <a:t>2+</a:t>
            </a:r>
            <a:r>
              <a:rPr lang="en-US" sz="2400" b="1">
                <a:solidFill>
                  <a:srgbClr val="000000"/>
                </a:solidFill>
              </a:rPr>
              <a:t>(aq)    1 M</a:t>
            </a:r>
            <a:endParaRPr lang="en-US" sz="2400" b="1" baseline="30000">
              <a:solidFill>
                <a:srgbClr val="000000"/>
              </a:solidFill>
            </a:endParaRPr>
          </a:p>
        </p:txBody>
      </p:sp>
      <p:sp>
        <p:nvSpPr>
          <p:cNvPr id="39951" name="Line 78"/>
          <p:cNvSpPr>
            <a:spLocks noChangeShapeType="1"/>
          </p:cNvSpPr>
          <p:nvPr/>
        </p:nvSpPr>
        <p:spPr bwMode="auto">
          <a:xfrm flipV="1">
            <a:off x="1758950" y="5052351"/>
            <a:ext cx="990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58127" name="Text Box 79"/>
          <p:cNvSpPr txBox="1">
            <a:spLocks noChangeArrowheads="1"/>
          </p:cNvSpPr>
          <p:nvPr/>
        </p:nvSpPr>
        <p:spPr bwMode="auto">
          <a:xfrm>
            <a:off x="213360" y="608722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Pt (</a:t>
            </a:r>
            <a:r>
              <a:rPr lang="en-US" sz="2400" b="1" i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s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)</a:t>
            </a:r>
            <a:r>
              <a:rPr lang="en-US" sz="2400" b="1" dirty="0">
                <a:solidFill>
                  <a:srgbClr val="0000CC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D60093"/>
                </a:solidFill>
                <a:latin typeface="Arial Narrow" pitchFamily="34" charset="0"/>
                <a:cs typeface="Times New Roman" pitchFamily="18" charset="0"/>
              </a:rPr>
              <a:t>|</a:t>
            </a:r>
            <a:r>
              <a:rPr lang="en-US" sz="2400" b="1" dirty="0">
                <a:solidFill>
                  <a:srgbClr val="0000CC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</a:rPr>
              <a:t>Fe</a:t>
            </a:r>
            <a:r>
              <a:rPr lang="en-US" sz="2400" b="1" baseline="30000" dirty="0">
                <a:solidFill>
                  <a:srgbClr val="000000"/>
                </a:solidFill>
                <a:latin typeface="Arial Narrow" pitchFamily="34" charset="0"/>
              </a:rPr>
              <a:t>2+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</a:rPr>
              <a:t>(</a:t>
            </a:r>
            <a:r>
              <a:rPr lang="en-US" sz="2400" b="1" i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aq</a:t>
            </a:r>
            <a:r>
              <a:rPr lang="en-US" sz="2400" b="1" i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, 1 M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</a:rPr>
              <a:t>),Fe</a:t>
            </a:r>
            <a:r>
              <a:rPr lang="en-US" sz="2400" b="1" baseline="30000" dirty="0">
                <a:solidFill>
                  <a:srgbClr val="000000"/>
                </a:solidFill>
                <a:latin typeface="Arial Narrow" pitchFamily="34" charset="0"/>
              </a:rPr>
              <a:t>3+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</a:rPr>
              <a:t>(</a:t>
            </a:r>
            <a:r>
              <a:rPr lang="en-US" sz="2400" b="1" i="1" dirty="0" err="1">
                <a:solidFill>
                  <a:srgbClr val="000000"/>
                </a:solidFill>
                <a:latin typeface="Arial Narrow" pitchFamily="34" charset="0"/>
              </a:rPr>
              <a:t>aq</a:t>
            </a:r>
            <a:r>
              <a:rPr lang="en-US" sz="2400" b="1" i="1" dirty="0">
                <a:solidFill>
                  <a:srgbClr val="000000"/>
                </a:solidFill>
                <a:latin typeface="Arial Narrow" pitchFamily="34" charset="0"/>
              </a:rPr>
              <a:t>, </a:t>
            </a:r>
            <a:r>
              <a:rPr lang="en-US" sz="2400" b="1" i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1 M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</a:rPr>
              <a:t>) </a:t>
            </a:r>
            <a:r>
              <a:rPr lang="en-US" sz="2400" b="1" dirty="0">
                <a:solidFill>
                  <a:srgbClr val="0000CC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rgbClr val="D60093"/>
                </a:solidFill>
                <a:latin typeface="Arial Narrow" pitchFamily="34" charset="0"/>
              </a:rPr>
              <a:t>||</a:t>
            </a:r>
          </a:p>
        </p:txBody>
      </p:sp>
      <p:sp>
        <p:nvSpPr>
          <p:cNvPr id="258129" name="Rectangle 81"/>
          <p:cNvSpPr>
            <a:spLocks noChangeArrowheads="1"/>
          </p:cNvSpPr>
          <p:nvPr/>
        </p:nvSpPr>
        <p:spPr bwMode="auto">
          <a:xfrm>
            <a:off x="4495800" y="6117331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Cl</a:t>
            </a:r>
            <a:r>
              <a:rPr lang="en-US" sz="2400" b="1" baseline="-2500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(</a:t>
            </a:r>
            <a:r>
              <a:rPr lang="en-US" sz="2400" b="1" i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g, 1 </a:t>
            </a:r>
            <a:r>
              <a:rPr lang="en-US" sz="2400" b="1" i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atm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)</a:t>
            </a:r>
            <a:r>
              <a:rPr lang="en-US" sz="2400" b="1" dirty="0">
                <a:solidFill>
                  <a:srgbClr val="0000CC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D60093"/>
                </a:solidFill>
                <a:latin typeface="Arial Narrow" pitchFamily="34" charset="0"/>
                <a:cs typeface="Times New Roman" pitchFamily="18" charset="0"/>
              </a:rPr>
              <a:t>| </a:t>
            </a:r>
            <a:r>
              <a:rPr lang="en-US" sz="2400" b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Cl</a:t>
            </a:r>
            <a:r>
              <a:rPr lang="en-US" sz="2400" b="1" baseline="3000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-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 (</a:t>
            </a:r>
            <a:r>
              <a:rPr lang="en-US" sz="2400" b="1" i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aq</a:t>
            </a:r>
            <a:r>
              <a:rPr lang="en-US" sz="2400" b="1" i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, 1 M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)</a:t>
            </a:r>
            <a:r>
              <a:rPr lang="en-US" sz="2400" b="1" dirty="0">
                <a:solidFill>
                  <a:srgbClr val="0000CC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D60093"/>
                </a:solidFill>
                <a:latin typeface="Arial Narrow" pitchFamily="34" charset="0"/>
                <a:cs typeface="Times New Roman" pitchFamily="18" charset="0"/>
              </a:rPr>
              <a:t>| 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Pt (</a:t>
            </a:r>
            <a:r>
              <a:rPr lang="en-US" sz="2400" b="1" i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s</a:t>
            </a:r>
            <a:r>
              <a:rPr lang="en-US" sz="2400" b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)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086371" y="2098739"/>
            <a:ext cx="2811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3200" b="1" dirty="0" smtClean="0">
                <a:solidFill>
                  <a:srgbClr val="FF0000"/>
                </a:solidFill>
              </a:rPr>
              <a:t>Cell Diagram</a:t>
            </a:r>
            <a:endParaRPr lang="en-MY" sz="3200" b="1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172200" y="5502445"/>
            <a:ext cx="2926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3200" b="1" dirty="0" smtClean="0">
                <a:solidFill>
                  <a:srgbClr val="FF0000"/>
                </a:solidFill>
              </a:rPr>
              <a:t>Cell Notation</a:t>
            </a:r>
            <a:endParaRPr lang="en-MY" sz="3200" b="1" dirty="0">
              <a:solidFill>
                <a:srgbClr val="FF0000"/>
              </a:solidFill>
            </a:endParaRPr>
          </a:p>
        </p:txBody>
      </p:sp>
      <p:grpSp>
        <p:nvGrpSpPr>
          <p:cNvPr id="80" name="Group 34"/>
          <p:cNvGrpSpPr>
            <a:grpSpLocks/>
          </p:cNvGrpSpPr>
          <p:nvPr/>
        </p:nvGrpSpPr>
        <p:grpSpPr bwMode="auto">
          <a:xfrm>
            <a:off x="388593" y="258101"/>
            <a:ext cx="8305800" cy="457200"/>
            <a:chOff x="288" y="2160"/>
            <a:chExt cx="5232" cy="288"/>
          </a:xfrm>
        </p:grpSpPr>
        <p:sp>
          <p:nvSpPr>
            <p:cNvPr id="81" name="Text Box 11"/>
            <p:cNvSpPr txBox="1">
              <a:spLocks noChangeArrowheads="1"/>
            </p:cNvSpPr>
            <p:nvPr/>
          </p:nvSpPr>
          <p:spPr bwMode="auto">
            <a:xfrm>
              <a:off x="288" y="2160"/>
              <a:ext cx="5232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vl="0" eaLnBrk="0" fontAlgn="base" hangingPunct="0">
                <a:spcBef>
                  <a:spcPct val="10000"/>
                </a:spcBef>
                <a:spcAft>
                  <a:spcPct val="0"/>
                </a:spcAft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			 </a:t>
              </a:r>
              <a:r>
                <a:rPr lang="en-US" sz="2400" b="1" dirty="0">
                  <a:solidFill>
                    <a:srgbClr val="000000"/>
                  </a:solidFill>
                </a:rPr>
                <a:t>Fe</a:t>
              </a:r>
              <a:r>
                <a:rPr lang="en-US" sz="2400" b="1" baseline="30000" dirty="0">
                  <a:solidFill>
                    <a:srgbClr val="000000"/>
                  </a:solidFill>
                </a:rPr>
                <a:t>3+</a:t>
              </a:r>
              <a:r>
                <a:rPr lang="en-US" sz="2400" b="1" dirty="0">
                  <a:solidFill>
                    <a:srgbClr val="000000"/>
                  </a:solidFill>
                </a:rPr>
                <a:t>(</a:t>
              </a:r>
              <a:r>
                <a:rPr lang="en-US" sz="2400" b="1" dirty="0" err="1">
                  <a:solidFill>
                    <a:srgbClr val="000000"/>
                  </a:solidFill>
                </a:rPr>
                <a:t>aq</a:t>
              </a:r>
              <a:r>
                <a:rPr lang="en-US" sz="2400" b="1" dirty="0">
                  <a:solidFill>
                    <a:srgbClr val="000000"/>
                  </a:solidFill>
                </a:rPr>
                <a:t>)</a:t>
              </a: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         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Fe</a:t>
              </a:r>
              <a:r>
                <a:rPr lang="en-US" sz="2400" b="1" baseline="30000" dirty="0" smtClean="0">
                  <a:solidFill>
                    <a:srgbClr val="000000"/>
                  </a:solidFill>
                </a:rPr>
                <a:t>3+</a:t>
              </a: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(</a:t>
              </a:r>
              <a:r>
                <a:rPr kumimoji="0" lang="en-US" sz="2400" b="1" i="1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itchFamily="18" charset="0"/>
                </a:rPr>
                <a:t>aq</a:t>
              </a: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) + </a:t>
              </a: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e</a:t>
              </a:r>
              <a:r>
                <a:rPr kumimoji="0" lang="en-US" sz="2400" b="1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-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Line 12"/>
            <p:cNvSpPr>
              <a:spLocks noChangeShapeType="1"/>
            </p:cNvSpPr>
            <p:nvPr/>
          </p:nvSpPr>
          <p:spPr bwMode="auto">
            <a:xfrm>
              <a:off x="2999" y="2332"/>
              <a:ext cx="348" cy="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endParaRPr>
            </a:p>
          </p:txBody>
        </p:sp>
      </p:grpSp>
      <p:grpSp>
        <p:nvGrpSpPr>
          <p:cNvPr id="83" name="Group 30"/>
          <p:cNvGrpSpPr>
            <a:grpSpLocks/>
          </p:cNvGrpSpPr>
          <p:nvPr/>
        </p:nvGrpSpPr>
        <p:grpSpPr bwMode="auto">
          <a:xfrm>
            <a:off x="378460" y="851645"/>
            <a:ext cx="7924800" cy="461665"/>
            <a:chOff x="192" y="2544"/>
            <a:chExt cx="4992" cy="6933472"/>
          </a:xfrm>
        </p:grpSpPr>
        <p:sp>
          <p:nvSpPr>
            <p:cNvPr id="84" name="Text Box 13"/>
            <p:cNvSpPr txBox="1">
              <a:spLocks noChangeArrowheads="1"/>
            </p:cNvSpPr>
            <p:nvPr/>
          </p:nvSpPr>
          <p:spPr bwMode="auto">
            <a:xfrm>
              <a:off x="192" y="2544"/>
              <a:ext cx="4992" cy="693347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vl="0" eaLnBrk="0" fontAlgn="base" hangingPunct="0">
                <a:spcBef>
                  <a:spcPct val="10000"/>
                </a:spcBef>
                <a:spcAft>
                  <a:spcPct val="0"/>
                </a:spcAft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			 </a:t>
              </a:r>
              <a:r>
                <a:rPr lang="en-US" sz="2400" b="1" dirty="0">
                  <a:solidFill>
                    <a:srgbClr val="000000"/>
                  </a:solidFill>
                </a:rPr>
                <a:t>Cl</a:t>
              </a:r>
              <a:r>
                <a:rPr lang="en-US" sz="2400" b="1" baseline="-25000" dirty="0">
                  <a:solidFill>
                    <a:srgbClr val="000000"/>
                  </a:solidFill>
                </a:rPr>
                <a:t>2</a:t>
              </a:r>
              <a:r>
                <a:rPr lang="en-US" sz="2400" b="1" baseline="30000" dirty="0">
                  <a:solidFill>
                    <a:srgbClr val="000000"/>
                  </a:solidFill>
                </a:rPr>
                <a:t> </a:t>
              </a:r>
              <a:r>
                <a:rPr lang="en-US" sz="2400" b="1" dirty="0">
                  <a:solidFill>
                    <a:srgbClr val="000000"/>
                  </a:solidFill>
                </a:rPr>
                <a:t>(g) </a:t>
              </a: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+ </a:t>
              </a: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2e</a:t>
              </a:r>
              <a:r>
                <a:rPr kumimoji="0" lang="en-US" sz="2400" b="1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- </a:t>
              </a:r>
              <a:r>
                <a:rPr kumimoji="0" lang="en-US" sz="2400" b="1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             </a:t>
              </a:r>
              <a:r>
                <a:rPr kumimoji="0" lang="en-US" sz="2400" b="1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2</a:t>
              </a:r>
              <a:r>
                <a:rPr lang="en-US" sz="2400" b="1" dirty="0" err="1" smtClean="0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Cl</a:t>
              </a:r>
              <a:r>
                <a:rPr lang="en-US" sz="2400" b="1" baseline="30000" dirty="0" smtClean="0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-</a:t>
              </a:r>
              <a:r>
                <a:rPr lang="en-US" sz="2400" b="1" dirty="0" smtClean="0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 </a:t>
              </a:r>
              <a:r>
                <a:rPr lang="en-US" sz="2400" b="1" dirty="0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(</a:t>
              </a:r>
              <a:r>
                <a:rPr lang="en-US" sz="2400" b="1" i="1" dirty="0" err="1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aq</a:t>
              </a: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)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Line 14"/>
            <p:cNvSpPr>
              <a:spLocks noChangeShapeType="1"/>
            </p:cNvSpPr>
            <p:nvPr/>
          </p:nvSpPr>
          <p:spPr bwMode="auto">
            <a:xfrm>
              <a:off x="3174" y="3580559"/>
              <a:ext cx="292" cy="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endParaRPr>
            </a:p>
          </p:txBody>
        </p:sp>
      </p:grpSp>
      <p:grpSp>
        <p:nvGrpSpPr>
          <p:cNvPr id="86" name="Group 28"/>
          <p:cNvGrpSpPr>
            <a:grpSpLocks/>
          </p:cNvGrpSpPr>
          <p:nvPr/>
        </p:nvGrpSpPr>
        <p:grpSpPr bwMode="auto">
          <a:xfrm>
            <a:off x="159993" y="1553509"/>
            <a:ext cx="9258300" cy="868364"/>
            <a:chOff x="96" y="3024"/>
            <a:chExt cx="5832" cy="547"/>
          </a:xfrm>
        </p:grpSpPr>
        <p:sp>
          <p:nvSpPr>
            <p:cNvPr id="87" name="Text Box 15"/>
            <p:cNvSpPr txBox="1">
              <a:spLocks noChangeArrowheads="1"/>
            </p:cNvSpPr>
            <p:nvPr/>
          </p:nvSpPr>
          <p:spPr bwMode="auto">
            <a:xfrm>
              <a:off x="96" y="3024"/>
              <a:ext cx="5832" cy="54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fontAlgn="base" hangingPunct="0">
                <a:spcBef>
                  <a:spcPct val="10000"/>
                </a:spcBef>
                <a:spcAft>
                  <a:spcPct val="0"/>
                </a:spcAft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Overall reaction:   </a:t>
              </a: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2</a:t>
              </a:r>
              <a:r>
                <a:rPr lang="en-US" sz="2400" b="1" dirty="0">
                  <a:solidFill>
                    <a:srgbClr val="000000"/>
                  </a:solidFill>
                </a:rPr>
                <a:t> Fe</a:t>
              </a:r>
              <a:r>
                <a:rPr lang="en-US" sz="2400" b="1" baseline="30000" dirty="0">
                  <a:solidFill>
                    <a:srgbClr val="000000"/>
                  </a:solidFill>
                </a:rPr>
                <a:t>3+</a:t>
              </a:r>
              <a:r>
                <a:rPr lang="en-US" sz="2400" b="1" dirty="0">
                  <a:solidFill>
                    <a:srgbClr val="000000"/>
                  </a:solidFill>
                </a:rPr>
                <a:t>(</a:t>
              </a:r>
              <a:r>
                <a:rPr lang="en-US" sz="2400" b="1" dirty="0" err="1">
                  <a:solidFill>
                    <a:srgbClr val="000000"/>
                  </a:solidFill>
                </a:rPr>
                <a:t>aq</a:t>
              </a: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) </a:t>
              </a: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+ </a:t>
              </a:r>
              <a:r>
                <a:rPr lang="en-US" sz="2400" b="1" dirty="0">
                  <a:solidFill>
                    <a:srgbClr val="000000"/>
                  </a:solidFill>
                </a:rPr>
                <a:t>Cl</a:t>
              </a:r>
              <a:r>
                <a:rPr lang="en-US" sz="2400" b="1" baseline="-25000" dirty="0">
                  <a:solidFill>
                    <a:srgbClr val="000000"/>
                  </a:solidFill>
                </a:rPr>
                <a:t>2</a:t>
              </a:r>
              <a:r>
                <a:rPr lang="en-US" sz="2400" b="1" baseline="30000" dirty="0">
                  <a:solidFill>
                    <a:srgbClr val="000000"/>
                  </a:solidFill>
                </a:rPr>
                <a:t> </a:t>
              </a:r>
              <a:r>
                <a:rPr lang="en-US" sz="2400" b="1" dirty="0">
                  <a:solidFill>
                    <a:srgbClr val="000000"/>
                  </a:solidFill>
                </a:rPr>
                <a:t>(g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)</a:t>
              </a: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        2Fe</a:t>
              </a:r>
              <a:r>
                <a:rPr kumimoji="0" lang="en-US" sz="2400" b="1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3</a:t>
              </a:r>
              <a:r>
                <a:rPr kumimoji="0" lang="en-US" sz="2400" b="1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+</a:t>
              </a: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(</a:t>
              </a:r>
              <a:r>
                <a:rPr kumimoji="0" lang="en-US" sz="2400" b="1" i="1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itchFamily="18" charset="0"/>
                </a:rPr>
                <a:t>aq</a:t>
              </a: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) + </a:t>
              </a:r>
              <a:r>
                <a:rPr lang="en-US" sz="2400" b="1" kern="0" dirty="0">
                  <a:solidFill>
                    <a:srgbClr val="000000"/>
                  </a:solidFill>
                </a:rPr>
                <a:t>2</a:t>
              </a:r>
              <a:r>
                <a:rPr lang="en-US" sz="2400" b="1" dirty="0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Cl</a:t>
              </a:r>
              <a:r>
                <a:rPr lang="en-US" sz="2400" b="1" baseline="30000" dirty="0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-</a:t>
              </a:r>
              <a:r>
                <a:rPr lang="en-US" sz="2400" b="1" dirty="0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 (</a:t>
              </a:r>
              <a:r>
                <a:rPr lang="en-US" sz="2400" b="1" i="1" dirty="0" err="1">
                  <a:solidFill>
                    <a:srgbClr val="000000"/>
                  </a:solidFill>
                  <a:latin typeface="Arial Narrow" pitchFamily="34" charset="0"/>
                  <a:cs typeface="Times New Roman" pitchFamily="18" charset="0"/>
                </a:rPr>
                <a:t>aq</a:t>
              </a:r>
              <a:r>
                <a:rPr lang="en-US" sz="2400" b="1" kern="0" dirty="0">
                  <a:solidFill>
                    <a:srgbClr val="000000"/>
                  </a:solidFill>
                </a:rPr>
                <a:t>)</a:t>
              </a:r>
            </a:p>
            <a:p>
              <a:pPr lvl="0" eaLnBrk="0" fontAlgn="base" hangingPunct="0">
                <a:spcBef>
                  <a:spcPct val="10000"/>
                </a:spcBef>
                <a:spcAft>
                  <a:spcPct val="0"/>
                </a:spcAft>
              </a:pP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16"/>
            <p:cNvSpPr>
              <a:spLocks noChangeShapeType="1"/>
            </p:cNvSpPr>
            <p:nvPr/>
          </p:nvSpPr>
          <p:spPr bwMode="auto">
            <a:xfrm>
              <a:off x="3504" y="3168"/>
              <a:ext cx="367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endParaRPr>
            </a:p>
          </p:txBody>
        </p:sp>
      </p:grpSp>
      <p:sp>
        <p:nvSpPr>
          <p:cNvPr id="89" name="Line 17"/>
          <p:cNvSpPr>
            <a:spLocks noChangeShapeType="1"/>
          </p:cNvSpPr>
          <p:nvPr/>
        </p:nvSpPr>
        <p:spPr bwMode="auto">
          <a:xfrm>
            <a:off x="236193" y="1401101"/>
            <a:ext cx="85344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kern="0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90" name="AutoShape 24"/>
          <p:cNvSpPr>
            <a:spLocks noChangeArrowheads="1"/>
          </p:cNvSpPr>
          <p:nvPr/>
        </p:nvSpPr>
        <p:spPr bwMode="auto">
          <a:xfrm>
            <a:off x="3073056" y="134847"/>
            <a:ext cx="4343400" cy="533400"/>
          </a:xfrm>
          <a:prstGeom prst="bracketPair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91" name="Text Box 25"/>
          <p:cNvSpPr txBox="1">
            <a:spLocks noChangeArrowheads="1"/>
          </p:cNvSpPr>
          <p:nvPr/>
        </p:nvSpPr>
        <p:spPr bwMode="auto">
          <a:xfrm>
            <a:off x="7398993" y="181901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A50021"/>
                </a:solidFill>
                <a:cs typeface="Times New Roman" pitchFamily="18" charset="0"/>
                <a:sym typeface="Symbol" pitchFamily="18" charset="2"/>
              </a:rPr>
              <a:t> </a:t>
            </a:r>
            <a:r>
              <a:rPr lang="en-US" sz="2400" b="1">
                <a:solidFill>
                  <a:srgbClr val="A50021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94" name="Rectangle 35"/>
          <p:cNvSpPr>
            <a:spLocks noChangeArrowheads="1"/>
          </p:cNvSpPr>
          <p:nvPr/>
        </p:nvSpPr>
        <p:spPr bwMode="auto">
          <a:xfrm>
            <a:off x="464793" y="196189"/>
            <a:ext cx="2320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CC0099"/>
                </a:solidFill>
                <a:cs typeface="Times New Roman" pitchFamily="18" charset="0"/>
              </a:rPr>
              <a:t>Anode (Ox) :</a:t>
            </a:r>
          </a:p>
        </p:txBody>
      </p:sp>
      <p:sp>
        <p:nvSpPr>
          <p:cNvPr id="95" name="Rectangle 36"/>
          <p:cNvSpPr>
            <a:spLocks noChangeArrowheads="1"/>
          </p:cNvSpPr>
          <p:nvPr/>
        </p:nvSpPr>
        <p:spPr bwMode="auto">
          <a:xfrm>
            <a:off x="236193" y="740701"/>
            <a:ext cx="2836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CC0099"/>
                </a:solidFill>
                <a:cs typeface="Times New Roman" pitchFamily="18" charset="0"/>
              </a:rPr>
              <a:t>Cathode (Red) :</a:t>
            </a:r>
          </a:p>
        </p:txBody>
      </p:sp>
    </p:spTree>
    <p:extLst>
      <p:ext uri="{BB962C8B-B14F-4D97-AF65-F5344CB8AC3E}">
        <p14:creationId xmlns:p14="http://schemas.microsoft.com/office/powerpoint/2010/main" val="52199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58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58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58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127" grpId="0" build="p" autoUpdateAnimBg="0"/>
      <p:bldP spid="258129" grpId="0"/>
      <p:bldP spid="89" grpId="0" animBg="1"/>
      <p:bldP spid="90" grpId="0" animBg="1"/>
      <p:bldP spid="91" grpId="0"/>
      <p:bldP spid="94" grpId="0"/>
      <p:bldP spid="9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3000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3000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CC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354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Symbol</vt:lpstr>
      <vt:lpstr>Times</vt:lpstr>
      <vt:lpstr>Times New Roman</vt:lpstr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</cp:revision>
  <dcterms:created xsi:type="dcterms:W3CDTF">2018-01-01T10:27:22Z</dcterms:created>
  <dcterms:modified xsi:type="dcterms:W3CDTF">2018-01-07T14:24:27Z</dcterms:modified>
</cp:coreProperties>
</file>