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87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53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669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372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078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752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51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41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89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67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15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9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95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67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37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01A14-0C54-4E4E-B864-BE2EF6086856}" type="datetimeFigureOut">
              <a:rPr lang="es-ES" smtClean="0"/>
              <a:t>23/12/2017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5FE1D0-AF7D-4FAB-840E-A04638642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11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erestudios.com/sistemas-redes-seguridad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5458" y="1429555"/>
            <a:ext cx="9195517" cy="46118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FACULTAD DE CIENCIAS TECNOLÒGICAS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LICENCIATURA EN INFORMÀTICA CON ÈNFASIS EN SISTEMAS DE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INFORMACIÒN</a:t>
            </a:r>
          </a:p>
          <a:p>
            <a:pPr marL="0" indent="0" algn="ctr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OPCION DE GRADO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INTEGRANTE: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MADELIN PÈREZ RECUERO 8-891-926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TRABAJO A CONSIDERACÒN DEL PROFESOR: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ERNESTO SÀNCHEZ </a:t>
            </a:r>
            <a:endParaRPr lang="es-ES" sz="2400" dirty="0"/>
          </a:p>
        </p:txBody>
      </p:sp>
      <p:pic>
        <p:nvPicPr>
          <p:cNvPr id="4" name="Picture 2" descr="Resultado de imagen de logo de la isa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88" y="187635"/>
            <a:ext cx="2038760" cy="113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7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Imagen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02" name="Picture 6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51" y="1606563"/>
            <a:ext cx="4648244" cy="309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88642" y="471576"/>
            <a:ext cx="8906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Comic Sans MS" panose="030F0702030302020204" pitchFamily="66" charset="0"/>
              </a:rPr>
              <a:t>SISTEMA DE LA GESTIÒN DE APREDIZAJE (LMS)</a:t>
            </a:r>
            <a:endParaRPr lang="es-ES" sz="3200" dirty="0"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0375" y="4757530"/>
            <a:ext cx="10167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Comic Sans MS" panose="030F0702030302020204" pitchFamily="66" charset="0"/>
              </a:rPr>
              <a:t>“En el aprendizaje online lo que cuenta es la forma de motivar y no la cantidad de motivación” - </a:t>
            </a:r>
            <a:r>
              <a:rPr lang="es-ES" sz="2800" b="1" dirty="0">
                <a:latin typeface="Comic Sans MS" panose="030F0702030302020204" pitchFamily="66" charset="0"/>
              </a:rPr>
              <a:t>Matthew Guyan</a:t>
            </a:r>
            <a:r>
              <a:rPr lang="es-ES" sz="2800" dirty="0">
                <a:latin typeface="Comic Sans MS" panose="030F0702030302020204" pitchFamily="66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9803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0037" y="390833"/>
            <a:ext cx="87416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ES" sz="3200" b="1" dirty="0" smtClean="0"/>
              <a:t>Un LMS (</a:t>
            </a:r>
            <a:r>
              <a:rPr lang="es-ES" sz="3200" b="1" i="1" dirty="0" smtClean="0"/>
              <a:t>Learning Management Systems</a:t>
            </a:r>
            <a:r>
              <a:rPr lang="es-ES" sz="3200" b="1" dirty="0" smtClean="0"/>
              <a:t>) es un sistema de gestión de aprendizaje online</a:t>
            </a:r>
            <a:r>
              <a:rPr lang="es-ES" sz="3200" dirty="0" smtClean="0"/>
              <a:t>. Son </a:t>
            </a:r>
            <a:r>
              <a:rPr lang="es-ES" sz="3200" dirty="0" smtClean="0">
                <a:hlinkClick r:id="rId2"/>
              </a:rPr>
              <a:t>software </a:t>
            </a:r>
            <a:r>
              <a:rPr lang="es-ES" sz="3200" dirty="0" smtClean="0"/>
              <a:t>que permiten administrar, distribuir, monitorear, evaluar y apoyar las diferentes actividades de un proceso de aprendizaje.</a:t>
            </a:r>
            <a:br>
              <a:rPr lang="es-ES" sz="3200" dirty="0" smtClean="0"/>
            </a:br>
            <a:r>
              <a:rPr lang="es-ES" sz="3200" dirty="0" smtClean="0"/>
              <a:t>Estos sistemas LMS pueden utilizarse como núcleo del aprendizaje a distancia o como un complemento del aprendizaje presencial. </a:t>
            </a:r>
            <a:endParaRPr lang="es-ES" sz="3200" dirty="0"/>
          </a:p>
        </p:txBody>
      </p:sp>
      <p:sp>
        <p:nvSpPr>
          <p:cNvPr id="5" name="AutoShape 2" descr="Imagen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57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85611" y="456069"/>
            <a:ext cx="87447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/>
              <a:t>Los LMS facilitan el seguimiento del proceso de aprendizaje de cada alumno, realizan evaluaciones, generan informes y ofrecen muchas herramientas de comunicación como pueden ser foros, chats o incluso videoconferencias.</a:t>
            </a:r>
            <a:br>
              <a:rPr lang="es-ES" sz="3200" dirty="0" smtClean="0"/>
            </a:br>
            <a:endParaRPr lang="es-ES" sz="3200" dirty="0"/>
          </a:p>
        </p:txBody>
      </p:sp>
      <p:pic>
        <p:nvPicPr>
          <p:cNvPr id="1026" name="Picture 2" descr="http://noticias.iberestudios.com/files/2013/09/lms-sistema-gestion-aprendizaj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147" y="3549739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89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66800" y="783464"/>
            <a:ext cx="9620518" cy="4945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634285" y="1282983"/>
            <a:ext cx="93779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/>
              <a:t>Gestión de usuarios y registro de información:</a:t>
            </a:r>
            <a:r>
              <a:rPr lang="es-ES" sz="3200" dirty="0"/>
              <a:t> Cada estudiante y profesor tiene su propio perfil dentro del sistema. Facilita procesos de gestión como pueden ser matrículas, selección de asignaturas optativas, etc… facilitando las funciones de secretaría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 smtClean="0"/>
          </a:p>
          <a:p>
            <a:pPr algn="just"/>
            <a:r>
              <a:rPr lang="es-ES" sz="3200" b="1" dirty="0"/>
              <a:t>Creación de contenidos:</a:t>
            </a:r>
            <a:r>
              <a:rPr lang="es-ES" sz="3200" dirty="0"/>
              <a:t> Muchos LMS facilitan la creación de contenidos educativos en distintos formatos.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34285" y="425003"/>
            <a:ext cx="8342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FUNCIONES PRINCIPALES DE UN LMS: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766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18" y="824248"/>
            <a:ext cx="9144000" cy="52557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800" b="1" dirty="0"/>
              <a:t>Planificación y organización de la formación:</a:t>
            </a:r>
            <a:r>
              <a:rPr lang="es-ES" sz="2800" dirty="0"/>
              <a:t> Los LMS también ofrecen herramientas específicas para planificar y organizar el curso académico. La formación de grupos u organización de las épocas de evaluación son algunos ejemplos de estas funciones</a:t>
            </a:r>
            <a:r>
              <a:rPr lang="es-ES" sz="2800" dirty="0" smtClean="0"/>
              <a:t>.</a:t>
            </a:r>
          </a:p>
          <a:p>
            <a:pPr marL="0" indent="0" algn="just">
              <a:buNone/>
            </a:pPr>
            <a:r>
              <a:rPr lang="es-ES" sz="2800" b="1" dirty="0"/>
              <a:t>Tutorización:</a:t>
            </a:r>
            <a:r>
              <a:rPr lang="es-ES" sz="2800" dirty="0"/>
              <a:t> Los profesores tienen un fácil acceso al historial académico de cada alumno, y viceversa. De tal manera resulta más fácil realizar seguimientos personalizados del progreso de cada estudiante. Al igual que los estudiantes pueden acceder más fácilmente a sus docentes.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79739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0608" y="489397"/>
            <a:ext cx="9787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ES" sz="2800" b="1" dirty="0"/>
              <a:t>Fomento de la comunidad virtual de estudio:</a:t>
            </a:r>
            <a:r>
              <a:rPr lang="es-ES" sz="2800" dirty="0"/>
              <a:t> Tal y cómo hemos comentado en el artículo sobre los Edublogs, la creación de una comunidad virtual de alumnos puede ser muy beneficiosa a la hora de formarnos. Las herramientas comunicativas de los LMS facilitan la creación de un grupo de individuos que comparten las mismas inquietudes y objetivos</a:t>
            </a:r>
            <a:r>
              <a:rPr lang="es-ES" sz="2800" dirty="0" smtClean="0"/>
              <a:t>.</a:t>
            </a:r>
          </a:p>
          <a:p>
            <a:pPr algn="just" fontAlgn="base"/>
            <a:endParaRPr lang="es-ES" sz="2800" dirty="0"/>
          </a:p>
          <a:p>
            <a:pPr algn="just" fontAlgn="base"/>
            <a:r>
              <a:rPr lang="es-ES" sz="2800" b="1" dirty="0"/>
              <a:t>Evaluación:</a:t>
            </a:r>
            <a:r>
              <a:rPr lang="es-ES" sz="2800" dirty="0"/>
              <a:t> Gracias a estos softwares de gestión académica también podemos realizar funciones de evaluación. Mediante varias fórmulas podemos establecer las calificaciones de los alumnos de forma rápida y precisa. Además el acceso de los alumnos a esta información podrá ser inmediato.</a:t>
            </a:r>
          </a:p>
        </p:txBody>
      </p:sp>
    </p:spTree>
    <p:extLst>
      <p:ext uri="{BB962C8B-B14F-4D97-AF65-F5344CB8AC3E}">
        <p14:creationId xmlns:p14="http://schemas.microsoft.com/office/powerpoint/2010/main" val="423030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Ventajas del uso de un sistema LMS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9001" y="1363828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800" b="1" dirty="0"/>
              <a:t>Este tipo de software ofrece varias ventajas al proceso de aprendizaje. La principal podría ser que reduce muchos costes</a:t>
            </a:r>
            <a:r>
              <a:rPr lang="es-ES" sz="2800" dirty="0"/>
              <a:t>. Mediante la automatización de ciertas funciones, como el cálculo de las calificaciones, ahorramos mucho tiempo y dinero. </a:t>
            </a: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/>
              <a:t>Otros puntos a favor de estos softwares es que soportan un gran número de estudiantes, integran nuevas tecnologías y posibilitan la educación online y a distancia de calidad.</a:t>
            </a:r>
            <a:endParaRPr lang="es-ES" sz="2800" dirty="0"/>
          </a:p>
        </p:txBody>
      </p:sp>
      <p:pic>
        <p:nvPicPr>
          <p:cNvPr id="2050" name="Picture 2" descr="lms sistema gestion aprendizaj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617" y="5348574"/>
            <a:ext cx="2511380" cy="130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640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EJEMPLOS DE SOFTWARE LMS</a:t>
            </a:r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2986" y="1687135"/>
            <a:ext cx="9105363" cy="4367108"/>
          </a:xfrm>
        </p:spPr>
        <p:txBody>
          <a:bodyPr>
            <a:noAutofit/>
          </a:bodyPr>
          <a:lstStyle/>
          <a:p>
            <a:pPr algn="just" fontAlgn="base"/>
            <a:r>
              <a:rPr lang="es-ES" sz="2800" b="1" dirty="0"/>
              <a:t>Moodle es el sistema LMS de código abierto más utilizado.</a:t>
            </a:r>
            <a:r>
              <a:rPr lang="es-ES" sz="2800" dirty="0"/>
              <a:t> Promueve el aprendizaje autónomo y socializado y cuenta con una interfaz muy fácil de utilizar tanto para alumnos como para profesores.  </a:t>
            </a:r>
            <a:endParaRPr lang="es-ES" sz="2800" dirty="0" smtClean="0"/>
          </a:p>
          <a:p>
            <a:pPr algn="just" fontAlgn="base"/>
            <a:r>
              <a:rPr lang="es-ES" sz="2800" b="1" dirty="0" smtClean="0"/>
              <a:t>Blackboard </a:t>
            </a:r>
            <a:r>
              <a:rPr lang="es-ES" sz="2800" b="1" dirty="0"/>
              <a:t>sin embargo es el sistema LMS comercial o de propietario más popular</a:t>
            </a:r>
            <a:r>
              <a:rPr lang="es-ES" sz="2800" dirty="0"/>
              <a:t>. Se trata de un software que hace especial hincapié en la interacción, permitiendo el acceso desde las redes sociales y facilitando el intercambio de </a:t>
            </a:r>
            <a:r>
              <a:rPr lang="es-ES" sz="2800" dirty="0" smtClean="0"/>
              <a:t>contenidos</a:t>
            </a:r>
            <a:r>
              <a:rPr lang="es-ES" sz="2800" dirty="0"/>
              <a:t>.</a:t>
            </a:r>
            <a:endParaRPr lang="es-ES" sz="2800" dirty="0"/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580783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177</Words>
  <Application>Microsoft Office PowerPoint</Application>
  <PresentationFormat>Panorámica</PresentationFormat>
  <Paragraphs>21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Comic Sans MS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Ventajas del uso de un sistema LMS </vt:lpstr>
      <vt:lpstr>EJEMPLOS DE SOFTWARE LMS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</dc:creator>
  <cp:lastModifiedBy>MA</cp:lastModifiedBy>
  <cp:revision>4</cp:revision>
  <dcterms:created xsi:type="dcterms:W3CDTF">2017-12-23T15:23:03Z</dcterms:created>
  <dcterms:modified xsi:type="dcterms:W3CDTF">2017-12-23T15:59:29Z</dcterms:modified>
</cp:coreProperties>
</file>