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434" autoAdjust="0"/>
  </p:normalViewPr>
  <p:slideViewPr>
    <p:cSldViewPr snapToGrid="0">
      <p:cViewPr varScale="1">
        <p:scale>
          <a:sx n="70" d="100"/>
          <a:sy n="70" d="100"/>
        </p:scale>
        <p:origin x="9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91479-E1E6-4A83-8630-DEFE9CF11B90}" type="datetimeFigureOut">
              <a:rPr lang="es-CR" smtClean="0"/>
              <a:t>24/1/2017</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1D5C2-F4B6-4355-A0EE-966EB54FD2B0}" type="slidenum">
              <a:rPr lang="es-CR" smtClean="0"/>
              <a:t>‹Nº›</a:t>
            </a:fld>
            <a:endParaRPr lang="es-CR"/>
          </a:p>
        </p:txBody>
      </p:sp>
    </p:spTree>
    <p:extLst>
      <p:ext uri="{BB962C8B-B14F-4D97-AF65-F5344CB8AC3E}">
        <p14:creationId xmlns:p14="http://schemas.microsoft.com/office/powerpoint/2010/main" val="317979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8A1D5C2-F4B6-4355-A0EE-966EB54FD2B0}" type="slidenum">
              <a:rPr lang="es-CR" smtClean="0"/>
              <a:t>5</a:t>
            </a:fld>
            <a:endParaRPr lang="es-CR"/>
          </a:p>
        </p:txBody>
      </p:sp>
    </p:spTree>
    <p:extLst>
      <p:ext uri="{BB962C8B-B14F-4D97-AF65-F5344CB8AC3E}">
        <p14:creationId xmlns:p14="http://schemas.microsoft.com/office/powerpoint/2010/main" val="400739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8A1D5C2-F4B6-4355-A0EE-966EB54FD2B0}" type="slidenum">
              <a:rPr lang="es-CR" smtClean="0"/>
              <a:t>9</a:t>
            </a:fld>
            <a:endParaRPr lang="es-CR"/>
          </a:p>
        </p:txBody>
      </p:sp>
    </p:spTree>
    <p:extLst>
      <p:ext uri="{BB962C8B-B14F-4D97-AF65-F5344CB8AC3E}">
        <p14:creationId xmlns:p14="http://schemas.microsoft.com/office/powerpoint/2010/main" val="81867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R"/>
          </a:p>
        </p:txBody>
      </p:sp>
      <p:sp>
        <p:nvSpPr>
          <p:cNvPr id="4" name="Marcador de fecha 3"/>
          <p:cNvSpPr>
            <a:spLocks noGrp="1"/>
          </p:cNvSpPr>
          <p:nvPr>
            <p:ph type="dt" sz="half" idx="10"/>
          </p:nvPr>
        </p:nvSpPr>
        <p:spPr/>
        <p:txBody>
          <a:bodyPr/>
          <a:lstStyle/>
          <a:p>
            <a:fld id="{F2CB663B-FF79-4B9A-B5DB-19F98CECDEED}" type="datetimeFigureOut">
              <a:rPr lang="es-CR" smtClean="0"/>
              <a:t>24/1/2017</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254523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F2CB663B-FF79-4B9A-B5DB-19F98CECDEED}" type="datetimeFigureOut">
              <a:rPr lang="es-CR" smtClean="0"/>
              <a:t>24/1/2017</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21731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F2CB663B-FF79-4B9A-B5DB-19F98CECDEED}" type="datetimeFigureOut">
              <a:rPr lang="es-CR" smtClean="0"/>
              <a:t>24/1/2017</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51966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F2CB663B-FF79-4B9A-B5DB-19F98CECDEED}" type="datetimeFigureOut">
              <a:rPr lang="es-CR" smtClean="0"/>
              <a:t>24/1/2017</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1068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2CB663B-FF79-4B9A-B5DB-19F98CECDEED}" type="datetimeFigureOut">
              <a:rPr lang="es-CR" smtClean="0"/>
              <a:t>24/1/2017</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261049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F2CB663B-FF79-4B9A-B5DB-19F98CECDEED}" type="datetimeFigureOut">
              <a:rPr lang="es-CR" smtClean="0"/>
              <a:t>24/1/2017</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38571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F2CB663B-FF79-4B9A-B5DB-19F98CECDEED}" type="datetimeFigureOut">
              <a:rPr lang="es-CR" smtClean="0"/>
              <a:t>24/1/2017</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340050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F2CB663B-FF79-4B9A-B5DB-19F98CECDEED}" type="datetimeFigureOut">
              <a:rPr lang="es-CR" smtClean="0"/>
              <a:t>24/1/2017</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409579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CB663B-FF79-4B9A-B5DB-19F98CECDEED}" type="datetimeFigureOut">
              <a:rPr lang="es-CR" smtClean="0"/>
              <a:t>24/1/2017</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265026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2CB663B-FF79-4B9A-B5DB-19F98CECDEED}" type="datetimeFigureOut">
              <a:rPr lang="es-CR" smtClean="0"/>
              <a:t>24/1/2017</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16388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2CB663B-FF79-4B9A-B5DB-19F98CECDEED}" type="datetimeFigureOut">
              <a:rPr lang="es-CR" smtClean="0"/>
              <a:t>24/1/2017</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6A87A849-38E8-413D-8E9C-519FF64278F9}" type="slidenum">
              <a:rPr lang="es-CR" smtClean="0"/>
              <a:t>‹Nº›</a:t>
            </a:fld>
            <a:endParaRPr lang="es-CR"/>
          </a:p>
        </p:txBody>
      </p:sp>
    </p:spTree>
    <p:extLst>
      <p:ext uri="{BB962C8B-B14F-4D97-AF65-F5344CB8AC3E}">
        <p14:creationId xmlns:p14="http://schemas.microsoft.com/office/powerpoint/2010/main" val="219505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B663B-FF79-4B9A-B5DB-19F98CECDEED}" type="datetimeFigureOut">
              <a:rPr lang="es-CR" smtClean="0"/>
              <a:t>24/1/2017</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A849-38E8-413D-8E9C-519FF64278F9}" type="slidenum">
              <a:rPr lang="es-CR" smtClean="0"/>
              <a:t>‹Nº›</a:t>
            </a:fld>
            <a:endParaRPr lang="es-CR"/>
          </a:p>
        </p:txBody>
      </p:sp>
    </p:spTree>
    <p:extLst>
      <p:ext uri="{BB962C8B-B14F-4D97-AF65-F5344CB8AC3E}">
        <p14:creationId xmlns:p14="http://schemas.microsoft.com/office/powerpoint/2010/main" val="171553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sekcostarica.com/"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p:cNvSpPr txBox="1"/>
          <p:nvPr/>
        </p:nvSpPr>
        <p:spPr>
          <a:xfrm>
            <a:off x="0" y="5500687"/>
            <a:ext cx="2731838" cy="1246495"/>
          </a:xfrm>
          <a:prstGeom prst="rect">
            <a:avLst/>
          </a:prstGeom>
          <a:noFill/>
        </p:spPr>
        <p:txBody>
          <a:bodyPr wrap="none" rtlCol="0">
            <a:spAutoFit/>
          </a:bodyPr>
          <a:lstStyle/>
          <a:p>
            <a:r>
              <a:rPr lang="es-CR" sz="2500" b="1" dirty="0" smtClean="0"/>
              <a:t>Preparado por:</a:t>
            </a:r>
          </a:p>
          <a:p>
            <a:r>
              <a:rPr lang="es-CR" sz="2500" b="1" dirty="0" smtClean="0"/>
              <a:t>Wendy Méndez</a:t>
            </a:r>
          </a:p>
          <a:p>
            <a:r>
              <a:rPr lang="es-CR" sz="2500" b="1" dirty="0" smtClean="0"/>
              <a:t>Geovanny Cordero</a:t>
            </a:r>
            <a:endParaRPr lang="es-CR" sz="2500" b="1" dirty="0"/>
          </a:p>
        </p:txBody>
      </p:sp>
    </p:spTree>
    <p:extLst>
      <p:ext uri="{BB962C8B-B14F-4D97-AF65-F5344CB8AC3E}">
        <p14:creationId xmlns:p14="http://schemas.microsoft.com/office/powerpoint/2010/main" val="180486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677041"/>
            <a:ext cx="8943975" cy="701731"/>
          </a:xfrm>
          <a:prstGeom prst="rect">
            <a:avLst/>
          </a:prstGeom>
        </p:spPr>
        <p:txBody>
          <a:bodyPr wrap="square">
            <a:spAutoFit/>
          </a:bodyPr>
          <a:lstStyle/>
          <a:p>
            <a:pPr algn="ctr"/>
            <a:r>
              <a:rPr lang="es-CR" sz="4400" b="1" dirty="0" smtClean="0">
                <a:effectLst>
                  <a:outerShdw blurRad="38100" dist="38100" dir="2700000" algn="tl">
                    <a:srgbClr val="000000">
                      <a:alpha val="43137"/>
                    </a:srgbClr>
                  </a:outerShdw>
                </a:effectLst>
              </a:rPr>
              <a:t>Matriculación</a:t>
            </a:r>
            <a:endParaRPr lang="es-CR" sz="4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38" y="-1"/>
            <a:ext cx="3548062" cy="6868267"/>
          </a:xfrm>
          <a:prstGeom prst="rect">
            <a:avLst/>
          </a:prstGeom>
        </p:spPr>
      </p:pic>
      <p:sp>
        <p:nvSpPr>
          <p:cNvPr id="7" name="Marcador de contenido 2"/>
          <p:cNvSpPr txBox="1">
            <a:spLocks/>
          </p:cNvSpPr>
          <p:nvPr/>
        </p:nvSpPr>
        <p:spPr>
          <a:xfrm>
            <a:off x="838200" y="1947850"/>
            <a:ext cx="8105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dirty="0" smtClean="0"/>
              <a:t>Entrar en Ajustes-Usuarios-</a:t>
            </a:r>
          </a:p>
          <a:p>
            <a:pPr algn="just"/>
            <a:r>
              <a:rPr lang="es-CR" dirty="0" smtClean="0"/>
              <a:t>Escoger método de matriculación (manual o auto-matriculación .</a:t>
            </a:r>
          </a:p>
          <a:p>
            <a:pPr algn="just"/>
            <a:r>
              <a:rPr lang="es-CR" dirty="0" smtClean="0"/>
              <a:t>Para matricular:</a:t>
            </a:r>
          </a:p>
          <a:p>
            <a:pPr algn="just"/>
            <a:r>
              <a:rPr lang="es-CR" dirty="0" smtClean="0"/>
              <a:t>Entrar a usuarios matriculados – matricular usuarios – buscar estudiantes (revisar que en roles diga estudiante)– finalizar matriculación de usuarios.  </a:t>
            </a:r>
          </a:p>
          <a:p>
            <a:pPr algn="just"/>
            <a:endParaRPr lang="es-CR" dirty="0" smtClean="0"/>
          </a:p>
          <a:p>
            <a:endParaRPr lang="es-CR" dirty="0"/>
          </a:p>
        </p:txBody>
      </p:sp>
    </p:spTree>
    <p:extLst>
      <p:ext uri="{BB962C8B-B14F-4D97-AF65-F5344CB8AC3E}">
        <p14:creationId xmlns:p14="http://schemas.microsoft.com/office/powerpoint/2010/main" val="2125897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28716" y="137394"/>
            <a:ext cx="4508214" cy="701731"/>
          </a:xfrm>
          <a:prstGeom prst="rect">
            <a:avLst/>
          </a:prstGeom>
        </p:spPr>
        <p:txBody>
          <a:bodyPr wrap="square">
            <a:spAutoFit/>
          </a:bodyPr>
          <a:lstStyle/>
          <a:p>
            <a:pPr algn="ctr"/>
            <a:r>
              <a:rPr lang="es-CR" sz="4400" b="1" dirty="0" smtClean="0">
                <a:effectLst>
                  <a:outerShdw blurRad="38100" dist="38100" dir="2700000" algn="tl">
                    <a:srgbClr val="000000">
                      <a:alpha val="43137"/>
                    </a:srgbClr>
                  </a:outerShdw>
                </a:effectLst>
              </a:rPr>
              <a:t>Grupos</a:t>
            </a:r>
            <a:endParaRPr lang="es-CR" sz="4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38" y="0"/>
            <a:ext cx="3548062" cy="6868267"/>
          </a:xfrm>
          <a:prstGeom prst="rect">
            <a:avLst/>
          </a:prstGeom>
        </p:spPr>
      </p:pic>
      <p:sp>
        <p:nvSpPr>
          <p:cNvPr id="7" name="Marcador de contenido 2"/>
          <p:cNvSpPr txBox="1">
            <a:spLocks/>
          </p:cNvSpPr>
          <p:nvPr/>
        </p:nvSpPr>
        <p:spPr>
          <a:xfrm>
            <a:off x="5080779" y="2073083"/>
            <a:ext cx="3204087" cy="2968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dirty="0" smtClean="0"/>
              <a:t>Entrar a Ajustes – Usuarios – Grupos.</a:t>
            </a:r>
          </a:p>
          <a:p>
            <a:r>
              <a:rPr lang="es-CR" dirty="0" smtClean="0"/>
              <a:t>Crear grupos.</a:t>
            </a:r>
          </a:p>
          <a:p>
            <a:r>
              <a:rPr lang="es-CR" dirty="0" smtClean="0"/>
              <a:t>Se marca el grupo y  se eligen estudiantes.</a:t>
            </a:r>
          </a:p>
          <a:p>
            <a:endParaRPr lang="es-CR" dirty="0" smtClean="0"/>
          </a:p>
          <a:p>
            <a:pPr algn="just"/>
            <a:endParaRPr lang="es-CR" dirty="0" smtClean="0"/>
          </a:p>
          <a:p>
            <a:endParaRPr lang="es-CR"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5" y="488260"/>
            <a:ext cx="4630772" cy="6137698"/>
          </a:xfrm>
          <a:prstGeom prst="rect">
            <a:avLst/>
          </a:prstGeom>
        </p:spPr>
      </p:pic>
    </p:spTree>
    <p:extLst>
      <p:ext uri="{BB962C8B-B14F-4D97-AF65-F5344CB8AC3E}">
        <p14:creationId xmlns:p14="http://schemas.microsoft.com/office/powerpoint/2010/main" val="2100788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018484" y="1961533"/>
            <a:ext cx="7173516" cy="1311128"/>
          </a:xfrm>
          <a:prstGeom prst="rect">
            <a:avLst/>
          </a:prstGeom>
        </p:spPr>
        <p:txBody>
          <a:bodyPr wrap="square">
            <a:spAutoFit/>
          </a:bodyPr>
          <a:lstStyle/>
          <a:p>
            <a:pPr algn="ctr"/>
            <a:r>
              <a:rPr lang="es-CR" sz="4400" b="1" dirty="0" smtClean="0">
                <a:effectLst>
                  <a:outerShdw blurRad="38100" dist="38100" dir="2700000" algn="tl">
                    <a:srgbClr val="000000">
                      <a:alpha val="43137"/>
                    </a:srgbClr>
                  </a:outerShdw>
                </a:effectLst>
              </a:rPr>
              <a:t>Añadir una actividad o un recurso </a:t>
            </a:r>
            <a:endParaRPr lang="es-CR" sz="4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6"/>
            <a:ext cx="5018484" cy="6858000"/>
          </a:xfrm>
          <a:prstGeom prst="rect">
            <a:avLst/>
          </a:prstGeom>
        </p:spPr>
      </p:pic>
    </p:spTree>
    <p:extLst>
      <p:ext uri="{BB962C8B-B14F-4D97-AF65-F5344CB8AC3E}">
        <p14:creationId xmlns:p14="http://schemas.microsoft.com/office/powerpoint/2010/main" val="3763819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R" sz="4800" b="1" dirty="0" smtClean="0">
                <a:effectLst>
                  <a:outerShdw blurRad="38100" dist="38100" dir="2700000" algn="tl">
                    <a:srgbClr val="000000">
                      <a:alpha val="43137"/>
                    </a:srgbClr>
                  </a:outerShdw>
                </a:effectLst>
              </a:rPr>
              <a:t>Moodle</a:t>
            </a:r>
            <a:endParaRPr lang="es-CR" sz="48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940309"/>
            <a:ext cx="9864144" cy="4236653"/>
          </a:xfrm>
        </p:spPr>
        <p:txBody>
          <a:bodyPr/>
          <a:lstStyle/>
          <a:p>
            <a:pPr algn="just"/>
            <a:r>
              <a:rPr lang="es-CR" sz="3600" dirty="0" smtClean="0"/>
              <a:t>Moodle </a:t>
            </a:r>
            <a:r>
              <a:rPr lang="es-CR" sz="3600" dirty="0"/>
              <a:t>es una plataforma de aprendizaje diseñada para proporcionarles a educadores, administradores y estudiantes un </a:t>
            </a:r>
            <a:r>
              <a:rPr lang="es-CR" sz="3600" b="1" dirty="0"/>
              <a:t>sistema integrado único, robusto y seguro</a:t>
            </a:r>
            <a:r>
              <a:rPr lang="es-CR" sz="3600" dirty="0"/>
              <a:t> para crear ambientes de aprendizaje personalizados. </a:t>
            </a:r>
          </a:p>
          <a:p>
            <a:r>
              <a:rPr lang="es-CR" sz="3600" dirty="0" smtClean="0"/>
              <a:t>En el caso de nuestra institución es una plataforma </a:t>
            </a:r>
            <a:r>
              <a:rPr lang="es-CR" sz="3600" dirty="0" smtClean="0">
                <a:solidFill>
                  <a:srgbClr val="FF0000"/>
                </a:solidFill>
              </a:rPr>
              <a:t>oficial</a:t>
            </a:r>
            <a:r>
              <a:rPr lang="es-CR" sz="3600" dirty="0" smtClean="0"/>
              <a:t> </a:t>
            </a:r>
            <a:r>
              <a:rPr lang="es-CR" sz="3600" dirty="0" smtClean="0">
                <a:solidFill>
                  <a:srgbClr val="FF0000"/>
                </a:solidFill>
              </a:rPr>
              <a:t>y de uso continuo</a:t>
            </a:r>
            <a:r>
              <a:rPr lang="es-CR" sz="3600" dirty="0" smtClean="0"/>
              <a:t>.  </a:t>
            </a:r>
          </a:p>
          <a:p>
            <a:endParaRPr lang="es-CR" dirty="0"/>
          </a:p>
        </p:txBody>
      </p:sp>
      <p:pic>
        <p:nvPicPr>
          <p:cNvPr id="4" name="Picture 2" descr="http://moodle.haywood.edu/file.php/1/moodl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772" y="14785"/>
            <a:ext cx="2421228" cy="180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44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50"/>
            <a:ext cx="10515600" cy="1325563"/>
          </a:xfrm>
        </p:spPr>
        <p:txBody>
          <a:bodyPr/>
          <a:lstStyle/>
          <a:p>
            <a:r>
              <a:rPr lang="es-CR" b="1" dirty="0" smtClean="0">
                <a:effectLst>
                  <a:outerShdw blurRad="38100" dist="38100" dir="2700000" algn="tl">
                    <a:srgbClr val="000000">
                      <a:alpha val="43137"/>
                    </a:srgbClr>
                  </a:outerShdw>
                </a:effectLst>
              </a:rPr>
              <a:t>¿Cómo ingresar a Moodle?</a:t>
            </a:r>
            <a:endParaRPr lang="es-CR"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989774"/>
            <a:ext cx="9864144" cy="4236653"/>
          </a:xfrm>
        </p:spPr>
        <p:txBody>
          <a:bodyPr/>
          <a:lstStyle/>
          <a:p>
            <a:pPr lvl="0"/>
            <a:r>
              <a:rPr lang="es-CR" dirty="0" smtClean="0"/>
              <a:t>Directamente con la dirección:  Moodle_2017</a:t>
            </a:r>
          </a:p>
          <a:p>
            <a:pPr marL="0" lvl="0" indent="0">
              <a:buNone/>
            </a:pPr>
            <a:r>
              <a:rPr lang="es-CR" u="sng" dirty="0" smtClean="0">
                <a:hlinkClick r:id="rId2"/>
              </a:rPr>
              <a:t>http</a:t>
            </a:r>
            <a:r>
              <a:rPr lang="es-CR" u="sng" dirty="0">
                <a:hlinkClick r:id="rId2"/>
              </a:rPr>
              <a:t>://moodle.sekcostarica.com</a:t>
            </a:r>
            <a:r>
              <a:rPr lang="es-CR" u="sng" dirty="0" smtClean="0">
                <a:hlinkClick r:id="rId2"/>
              </a:rPr>
              <a:t>/</a:t>
            </a:r>
            <a:endParaRPr lang="es-CR" u="sng" dirty="0" smtClean="0"/>
          </a:p>
          <a:p>
            <a:pPr lvl="0"/>
            <a:r>
              <a:rPr lang="es-CR" dirty="0" smtClean="0"/>
              <a:t>O a través de la página web del colegio en el logo</a:t>
            </a:r>
            <a:endParaRPr lang="es-CR" dirty="0"/>
          </a:p>
          <a:p>
            <a:endParaRPr lang="es-CR" dirty="0"/>
          </a:p>
        </p:txBody>
      </p:sp>
      <p:pic>
        <p:nvPicPr>
          <p:cNvPr id="4" name="Picture 2" descr="http://moodle.haywood.edu/file.php/1/moodl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700" y="989774"/>
            <a:ext cx="1905844" cy="141741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07186"/>
            <a:ext cx="12192000" cy="4419207"/>
          </a:xfrm>
          <a:prstGeom prst="rect">
            <a:avLst/>
          </a:prstGeom>
        </p:spPr>
      </p:pic>
    </p:spTree>
    <p:extLst>
      <p:ext uri="{BB962C8B-B14F-4D97-AF65-F5344CB8AC3E}">
        <p14:creationId xmlns:p14="http://schemas.microsoft.com/office/powerpoint/2010/main" val="3711685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543"/>
            <a:ext cx="7192079" cy="1325563"/>
          </a:xfrm>
        </p:spPr>
        <p:txBody>
          <a:bodyPr>
            <a:normAutofit/>
          </a:bodyPr>
          <a:lstStyle/>
          <a:p>
            <a:r>
              <a:rPr lang="es-CR" sz="4800" b="1" dirty="0" smtClean="0">
                <a:effectLst>
                  <a:outerShdw blurRad="38100" dist="38100" dir="2700000" algn="tl">
                    <a:srgbClr val="000000">
                      <a:alpha val="43137"/>
                    </a:srgbClr>
                  </a:outerShdw>
                </a:effectLst>
              </a:rPr>
              <a:t>¿Cómo </a:t>
            </a:r>
            <a:r>
              <a:rPr lang="es-CR" sz="4800" b="1" dirty="0" err="1" smtClean="0">
                <a:effectLst>
                  <a:outerShdw blurRad="38100" dist="38100" dir="2700000" algn="tl">
                    <a:srgbClr val="000000">
                      <a:alpha val="43137"/>
                    </a:srgbClr>
                  </a:outerShdw>
                </a:effectLst>
              </a:rPr>
              <a:t>accesar</a:t>
            </a:r>
            <a:r>
              <a:rPr lang="es-CR" sz="4800" b="1" dirty="0" smtClean="0">
                <a:effectLst>
                  <a:outerShdw blurRad="38100" dist="38100" dir="2700000" algn="tl">
                    <a:srgbClr val="000000">
                      <a:alpha val="43137"/>
                    </a:srgbClr>
                  </a:outerShdw>
                </a:effectLst>
              </a:rPr>
              <a:t> a Moodle?</a:t>
            </a:r>
            <a:endParaRPr lang="es-CR" sz="4800" dirty="0">
              <a:effectLst>
                <a:outerShdw blurRad="38100" dist="38100" dir="2700000" algn="tl">
                  <a:srgbClr val="000000">
                    <a:alpha val="43137"/>
                  </a:srgbClr>
                </a:outerShdw>
              </a:effectLst>
            </a:endParaRPr>
          </a:p>
        </p:txBody>
      </p:sp>
      <p:pic>
        <p:nvPicPr>
          <p:cNvPr id="4" name="Picture 2" descr="http://moodle.haywood.edu/file.php/1/moodl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138" y="1347106"/>
            <a:ext cx="1905844" cy="141741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56941" y="3297775"/>
            <a:ext cx="6835138" cy="2780245"/>
          </a:xfrm>
        </p:spPr>
        <p:txBody>
          <a:bodyPr>
            <a:normAutofit lnSpcReduction="10000"/>
          </a:bodyPr>
          <a:lstStyle/>
          <a:p>
            <a:pPr lvl="0"/>
            <a:r>
              <a:rPr lang="es-CR" sz="3600" dirty="0"/>
              <a:t>Arriba a la derecha dar </a:t>
            </a:r>
            <a:r>
              <a:rPr lang="es-CR" sz="3600" dirty="0" smtClean="0"/>
              <a:t>clic </a:t>
            </a:r>
            <a:r>
              <a:rPr lang="es-CR" sz="3600" dirty="0"/>
              <a:t>a </a:t>
            </a:r>
            <a:r>
              <a:rPr lang="es-CR" sz="3600" dirty="0" smtClean="0"/>
              <a:t>(Entrar).</a:t>
            </a:r>
          </a:p>
          <a:p>
            <a:pPr lvl="0"/>
            <a:endParaRPr lang="es-CR" sz="3600" dirty="0"/>
          </a:p>
          <a:p>
            <a:pPr lvl="0"/>
            <a:r>
              <a:rPr lang="es-CR" sz="3600" dirty="0"/>
              <a:t>Introducir nombre de </a:t>
            </a:r>
            <a:r>
              <a:rPr lang="es-CR" sz="3600" dirty="0" smtClean="0"/>
              <a:t>usuario (</a:t>
            </a:r>
            <a:r>
              <a:rPr lang="es-CR" sz="3600" dirty="0" err="1" smtClean="0"/>
              <a:t>nombre.apellido</a:t>
            </a:r>
            <a:r>
              <a:rPr lang="es-CR" sz="3600" dirty="0" smtClean="0"/>
              <a:t>) </a:t>
            </a:r>
            <a:r>
              <a:rPr lang="es-CR" sz="3600" dirty="0"/>
              <a:t>y contraseña.  </a:t>
            </a:r>
          </a:p>
          <a:p>
            <a:pPr marL="0" indent="0">
              <a:buNone/>
            </a:pPr>
            <a:endParaRPr lang="es-CR" sz="36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79" y="0"/>
            <a:ext cx="4999921" cy="6858000"/>
          </a:xfrm>
          <a:prstGeom prst="rect">
            <a:avLst/>
          </a:prstGeom>
        </p:spPr>
      </p:pic>
    </p:spTree>
    <p:extLst>
      <p:ext uri="{BB962C8B-B14F-4D97-AF65-F5344CB8AC3E}">
        <p14:creationId xmlns:p14="http://schemas.microsoft.com/office/powerpoint/2010/main" val="2480812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68"/>
            <a:ext cx="12192000" cy="6858000"/>
          </a:xfrm>
          <a:prstGeom prst="rect">
            <a:avLst/>
          </a:prstGeom>
        </p:spPr>
      </p:pic>
      <p:sp>
        <p:nvSpPr>
          <p:cNvPr id="13" name="Marcador de contenido 2"/>
          <p:cNvSpPr txBox="1">
            <a:spLocks/>
          </p:cNvSpPr>
          <p:nvPr/>
        </p:nvSpPr>
        <p:spPr>
          <a:xfrm>
            <a:off x="205459" y="3429000"/>
            <a:ext cx="7181179" cy="31003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dirty="0" smtClean="0"/>
              <a:t>En pantalla principal ir a Ajustes.</a:t>
            </a:r>
          </a:p>
          <a:p>
            <a:r>
              <a:rPr lang="es-CR" dirty="0" smtClean="0"/>
              <a:t>Ajustes de mi perfil.   </a:t>
            </a:r>
          </a:p>
          <a:p>
            <a:r>
              <a:rPr lang="es-CR" dirty="0" smtClean="0"/>
              <a:t>Editar perfil (incluir foto, revisar correo).</a:t>
            </a:r>
          </a:p>
          <a:p>
            <a:r>
              <a:rPr lang="es-CR" dirty="0" smtClean="0">
                <a:solidFill>
                  <a:srgbClr val="FF0000"/>
                </a:solidFill>
              </a:rPr>
              <a:t>En este formulario hay campos obligatorios*.</a:t>
            </a:r>
          </a:p>
          <a:p>
            <a:r>
              <a:rPr lang="es-CR" dirty="0" smtClean="0"/>
              <a:t>Cambiar contraseña.</a:t>
            </a:r>
          </a:p>
          <a:p>
            <a:r>
              <a:rPr lang="es-CR" dirty="0" smtClean="0"/>
              <a:t>Ir a principal.</a:t>
            </a:r>
            <a:endParaRPr lang="es-CR" dirty="0"/>
          </a:p>
        </p:txBody>
      </p:sp>
      <p:sp>
        <p:nvSpPr>
          <p:cNvPr id="14" name="Título 1"/>
          <p:cNvSpPr txBox="1">
            <a:spLocks/>
          </p:cNvSpPr>
          <p:nvPr/>
        </p:nvSpPr>
        <p:spPr>
          <a:xfrm>
            <a:off x="4160379" y="-68416"/>
            <a:ext cx="71981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4700" b="1" dirty="0" smtClean="0">
                <a:solidFill>
                  <a:schemeClr val="bg1"/>
                </a:solidFill>
              </a:rPr>
              <a:t>¿Cómo configurar el perfil?</a:t>
            </a:r>
            <a:endParaRPr lang="es-CR" sz="4700" dirty="0">
              <a:solidFill>
                <a:schemeClr val="bg1"/>
              </a:solidFill>
            </a:endParaRPr>
          </a:p>
        </p:txBody>
      </p:sp>
      <p:sp>
        <p:nvSpPr>
          <p:cNvPr id="15" name="Rectángulo 14"/>
          <p:cNvSpPr/>
          <p:nvPr/>
        </p:nvSpPr>
        <p:spPr>
          <a:xfrm>
            <a:off x="8458201" y="1128555"/>
            <a:ext cx="3733800" cy="5729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600" y="1131888"/>
            <a:ext cx="5359400" cy="3937000"/>
          </a:xfrm>
          <a:prstGeom prst="rect">
            <a:avLst/>
          </a:prstGeom>
        </p:spPr>
      </p:pic>
      <p:pic>
        <p:nvPicPr>
          <p:cNvPr id="1026" name="Picture 2" descr="Campo obligator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6425" y="-84138"/>
            <a:ext cx="76200" cy="11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08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716" t="16329" r="22615" b="24340"/>
          <a:stretch/>
        </p:blipFill>
        <p:spPr>
          <a:xfrm>
            <a:off x="0" y="114848"/>
            <a:ext cx="7402915" cy="6790594"/>
          </a:xfrm>
          <a:prstGeom prst="rect">
            <a:avLst/>
          </a:prstGeom>
        </p:spPr>
      </p:pic>
      <p:pic>
        <p:nvPicPr>
          <p:cNvPr id="7" name="Picture 2" descr="http://moodle.haywood.edu/file.php/1/moodl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871" y="1191998"/>
            <a:ext cx="1057833" cy="78673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326" y="0"/>
            <a:ext cx="4687042" cy="6858000"/>
          </a:xfrm>
          <a:prstGeom prst="rect">
            <a:avLst/>
          </a:prstGeom>
        </p:spPr>
      </p:pic>
      <p:sp>
        <p:nvSpPr>
          <p:cNvPr id="11" name="Título 1"/>
          <p:cNvSpPr>
            <a:spLocks noGrp="1"/>
          </p:cNvSpPr>
          <p:nvPr>
            <p:ph type="title"/>
          </p:nvPr>
        </p:nvSpPr>
        <p:spPr>
          <a:xfrm>
            <a:off x="442913" y="328612"/>
            <a:ext cx="8021122" cy="1042988"/>
          </a:xfrm>
        </p:spPr>
        <p:txBody>
          <a:bodyPr>
            <a:normAutofit/>
          </a:bodyPr>
          <a:lstStyle/>
          <a:p>
            <a:pPr algn="ctr"/>
            <a:r>
              <a:rPr lang="es-CR" sz="3800" b="1" dirty="0" smtClean="0"/>
              <a:t>¿Cómo moverse en Moodle?</a:t>
            </a:r>
            <a:endParaRPr lang="es-CR" sz="3800" dirty="0"/>
          </a:p>
        </p:txBody>
      </p:sp>
    </p:spTree>
    <p:extLst>
      <p:ext uri="{BB962C8B-B14F-4D97-AF65-F5344CB8AC3E}">
        <p14:creationId xmlns:p14="http://schemas.microsoft.com/office/powerpoint/2010/main" val="1826504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446"/>
            <a:ext cx="7435694" cy="906968"/>
          </a:xfrm>
        </p:spPr>
        <p:txBody>
          <a:bodyPr/>
          <a:lstStyle/>
          <a:p>
            <a:pPr algn="ctr"/>
            <a:r>
              <a:rPr lang="es-CR" sz="3600" b="1" dirty="0" smtClean="0">
                <a:effectLst>
                  <a:outerShdw blurRad="38100" dist="38100" dir="2700000" algn="tl">
                    <a:srgbClr val="000000">
                      <a:alpha val="43137"/>
                    </a:srgbClr>
                  </a:outerShdw>
                </a:effectLst>
              </a:rPr>
              <a:t>Ajustes</a:t>
            </a:r>
            <a:endParaRPr lang="es-CR" dirty="0">
              <a:effectLst>
                <a:outerShdw blurRad="38100" dist="38100" dir="2700000" algn="tl">
                  <a:srgbClr val="000000">
                    <a:alpha val="43137"/>
                  </a:srgbClr>
                </a:outerShdw>
              </a:effectLst>
            </a:endParaRPr>
          </a:p>
        </p:txBody>
      </p:sp>
      <p:pic>
        <p:nvPicPr>
          <p:cNvPr id="7" name="Picture 2" descr="http://moodle.haywood.edu/file.php/1/moodl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6156" y="-5447"/>
            <a:ext cx="1905844" cy="141741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23340" t="49604" r="21228" b="7263"/>
          <a:stretch/>
        </p:blipFill>
        <p:spPr>
          <a:xfrm>
            <a:off x="0" y="1200150"/>
            <a:ext cx="7435694" cy="531495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326" y="0"/>
            <a:ext cx="4687042" cy="6858000"/>
          </a:xfrm>
          <a:prstGeom prst="rect">
            <a:avLst/>
          </a:prstGeom>
        </p:spPr>
      </p:pic>
    </p:spTree>
    <p:extLst>
      <p:ext uri="{BB962C8B-B14F-4D97-AF65-F5344CB8AC3E}">
        <p14:creationId xmlns:p14="http://schemas.microsoft.com/office/powerpoint/2010/main" val="3163863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b="1" dirty="0" smtClean="0">
                <a:effectLst>
                  <a:outerShdw blurRad="38100" dist="38100" dir="2700000" algn="tl">
                    <a:srgbClr val="000000">
                      <a:alpha val="43137"/>
                    </a:srgbClr>
                  </a:outerShdw>
                </a:effectLst>
              </a:rPr>
              <a:t>¿Cómo personalizar Mis Cursos?</a:t>
            </a:r>
            <a:endParaRPr lang="es-CR" dirty="0">
              <a:effectLst>
                <a:outerShdw blurRad="38100" dist="38100" dir="2700000" algn="tl">
                  <a:srgbClr val="000000">
                    <a:alpha val="43137"/>
                  </a:srgbClr>
                </a:outerShdw>
              </a:effectLst>
            </a:endParaRPr>
          </a:p>
        </p:txBody>
      </p:sp>
      <p:pic>
        <p:nvPicPr>
          <p:cNvPr id="7" name="Picture 2" descr="http://moodle.haywood.edu/file.php/1/moodl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6156" y="-5447"/>
            <a:ext cx="1905844" cy="14174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2878" y="4430332"/>
            <a:ext cx="8976576" cy="242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5623"/>
            <a:ext cx="12192000" cy="5252377"/>
          </a:xfrm>
          <a:prstGeom prst="rect">
            <a:avLst/>
          </a:prstGeom>
        </p:spPr>
      </p:pic>
      <p:sp>
        <p:nvSpPr>
          <p:cNvPr id="4" name="Rectángulo 3"/>
          <p:cNvSpPr/>
          <p:nvPr/>
        </p:nvSpPr>
        <p:spPr>
          <a:xfrm>
            <a:off x="400050" y="3214688"/>
            <a:ext cx="6972300" cy="3643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Marcador de contenido 2"/>
          <p:cNvSpPr txBox="1">
            <a:spLocks/>
          </p:cNvSpPr>
          <p:nvPr/>
        </p:nvSpPr>
        <p:spPr>
          <a:xfrm>
            <a:off x="528639" y="3459699"/>
            <a:ext cx="7230884" cy="3153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R" dirty="0" smtClean="0"/>
              <a:t>Entrar al curso correspondiente en “Mis cursos”.</a:t>
            </a:r>
          </a:p>
          <a:p>
            <a:pPr marL="0" indent="0" algn="just">
              <a:buNone/>
            </a:pPr>
            <a:endParaRPr lang="es-CR" dirty="0" smtClean="0"/>
          </a:p>
          <a:p>
            <a:pPr algn="just"/>
            <a:r>
              <a:rPr lang="es-CR" dirty="0" smtClean="0"/>
              <a:t>Ir a Ajustes, editar ajustes (formato temas, tamaño máximo de archivos, secciones, grupos separados).   </a:t>
            </a:r>
          </a:p>
          <a:p>
            <a:pPr algn="just"/>
            <a:endParaRPr lang="es-CR" dirty="0" smtClean="0"/>
          </a:p>
        </p:txBody>
      </p:sp>
    </p:spTree>
    <p:extLst>
      <p:ext uri="{BB962C8B-B14F-4D97-AF65-F5344CB8AC3E}">
        <p14:creationId xmlns:p14="http://schemas.microsoft.com/office/powerpoint/2010/main" val="2192119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26805" t="35593" r="25090" b="6734"/>
          <a:stretch/>
        </p:blipFill>
        <p:spPr>
          <a:xfrm>
            <a:off x="-100013" y="800100"/>
            <a:ext cx="8987338" cy="6057900"/>
          </a:xfrm>
          <a:prstGeom prst="rect">
            <a:avLst/>
          </a:prstGeom>
        </p:spPr>
      </p:pic>
      <p:sp>
        <p:nvSpPr>
          <p:cNvPr id="8" name="Título 1"/>
          <p:cNvSpPr>
            <a:spLocks noGrp="1"/>
          </p:cNvSpPr>
          <p:nvPr>
            <p:ph type="title"/>
          </p:nvPr>
        </p:nvSpPr>
        <p:spPr>
          <a:xfrm>
            <a:off x="8887325" y="957263"/>
            <a:ext cx="3271338" cy="5414962"/>
          </a:xfrm>
        </p:spPr>
        <p:txBody>
          <a:bodyPr>
            <a:normAutofit fontScale="90000"/>
          </a:bodyPr>
          <a:lstStyle/>
          <a:p>
            <a:pPr algn="just"/>
            <a:r>
              <a:rPr lang="es-CR" b="1" dirty="0" smtClean="0">
                <a:effectLst>
                  <a:outerShdw blurRad="38100" dist="38100" dir="2700000" algn="tl">
                    <a:srgbClr val="000000">
                      <a:alpha val="43137"/>
                    </a:srgbClr>
                  </a:outerShdw>
                </a:effectLst>
              </a:rPr>
              <a:t/>
            </a:r>
            <a:br>
              <a:rPr lang="es-CR" b="1" dirty="0" smtClean="0">
                <a:effectLst>
                  <a:outerShdw blurRad="38100" dist="38100" dir="2700000" algn="tl">
                    <a:srgbClr val="000000">
                      <a:alpha val="43137"/>
                    </a:srgbClr>
                  </a:outerShdw>
                </a:effectLst>
              </a:rPr>
            </a:br>
            <a:r>
              <a:rPr lang="es-CR" sz="2700" dirty="0" smtClean="0"/>
              <a:t>Se caracteriza por mostrar un conjunto de íconos en el curso que permitirán al profesor interactuar con los contenidos existentes. Los íconos se repiten en muchos de los elementos de los que un curso está compuesto y hacen su manejo fácil e intuitivo.   En la tabla adjunta se describen los íconos según su lugar de aparición.  </a:t>
            </a:r>
            <a:endParaRPr lang="es-CR" sz="5300" dirty="0"/>
          </a:p>
        </p:txBody>
      </p:sp>
      <p:pic>
        <p:nvPicPr>
          <p:cNvPr id="9" name="Picture 2" descr="http://moodle.haywood.edu/file.php/1/moodl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8534" y="119059"/>
            <a:ext cx="1223097" cy="909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321297" y="30659"/>
            <a:ext cx="4134465" cy="769441"/>
          </a:xfrm>
          <a:prstGeom prst="rect">
            <a:avLst/>
          </a:prstGeom>
        </p:spPr>
        <p:txBody>
          <a:bodyPr wrap="none">
            <a:spAutoFit/>
          </a:bodyPr>
          <a:lstStyle/>
          <a:p>
            <a:r>
              <a:rPr lang="es-CR" sz="4400" b="1" dirty="0">
                <a:effectLst>
                  <a:outerShdw blurRad="38100" dist="38100" dir="2700000" algn="tl">
                    <a:srgbClr val="000000">
                      <a:alpha val="43137"/>
                    </a:srgbClr>
                  </a:outerShdw>
                </a:effectLst>
              </a:rPr>
              <a:t>Modo de edición</a:t>
            </a:r>
            <a:endParaRPr lang="es-CR" sz="4400" dirty="0"/>
          </a:p>
        </p:txBody>
      </p:sp>
    </p:spTree>
    <p:extLst>
      <p:ext uri="{BB962C8B-B14F-4D97-AF65-F5344CB8AC3E}">
        <p14:creationId xmlns:p14="http://schemas.microsoft.com/office/powerpoint/2010/main" val="2955305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9033</TotalTime>
  <Words>232</Words>
  <Application>Microsoft Office PowerPoint</Application>
  <PresentationFormat>Panorámica</PresentationFormat>
  <Paragraphs>42</Paragraphs>
  <Slides>12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Moodle</vt:lpstr>
      <vt:lpstr>¿Cómo ingresar a Moodle?</vt:lpstr>
      <vt:lpstr>¿Cómo accesar a Moodle?</vt:lpstr>
      <vt:lpstr>Presentación de PowerPoint</vt:lpstr>
      <vt:lpstr>¿Cómo moverse en Moodle?</vt:lpstr>
      <vt:lpstr>Ajustes</vt:lpstr>
      <vt:lpstr>¿Cómo personalizar Mis Cursos?</vt:lpstr>
      <vt:lpstr> Se caracteriza por mostrar un conjunto de íconos en el curso que permitirán al profesor interactuar con los contenidos existentes. Los íconos se repiten en muchos de los elementos de los que un curso está compuesto y hacen su manejo fácil e intuitivo.   En la tabla adjunta se describen los íconos según su lugar de aparición.  </vt:lpstr>
      <vt:lpstr>Matriculación</vt:lpstr>
      <vt:lpstr>Grupos</vt:lpstr>
      <vt:lpstr>Añadir una actividad o un recurso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Geovanny Cordero G.</dc:creator>
  <cp:lastModifiedBy>Colegio Internacional SEK</cp:lastModifiedBy>
  <cp:revision>44</cp:revision>
  <dcterms:created xsi:type="dcterms:W3CDTF">2015-01-20T00:43:51Z</dcterms:created>
  <dcterms:modified xsi:type="dcterms:W3CDTF">2017-01-24T14:36:16Z</dcterms:modified>
</cp:coreProperties>
</file>