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8" r:id="rId2"/>
    <p:sldId id="257" r:id="rId3"/>
    <p:sldId id="280" r:id="rId4"/>
    <p:sldId id="281" r:id="rId5"/>
    <p:sldId id="282" r:id="rId6"/>
    <p:sldId id="283" r:id="rId7"/>
    <p:sldId id="284" r:id="rId8"/>
    <p:sldId id="286" r:id="rId9"/>
    <p:sldId id="287" r:id="rId10"/>
    <p:sldId id="278" r:id="rId11"/>
    <p:sldId id="275" r:id="rId12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>
      <p:cViewPr>
        <p:scale>
          <a:sx n="50" d="100"/>
          <a:sy n="50" d="100"/>
        </p:scale>
        <p:origin x="792" y="379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A7D21A-C535-4623-8186-E808A09DFF15}" type="datetime1">
              <a:rPr lang="es-ES" smtClean="0"/>
              <a:t>23/02/2018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3EF6FB-F096-44F8-A2A9-4068F2F4E022}" type="datetime1">
              <a:rPr lang="es-ES" noProof="0" smtClean="0"/>
              <a:t>23/02/2018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9873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8604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836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4080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5974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2230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2429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464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9703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607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491B73-2ECD-4BA3-A980-C7E12752155D}" type="datetime1">
              <a:rPr lang="es-ES" noProof="0" smtClean="0"/>
              <a:t>23/02/2018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0CEF92-C380-4F2B-A41B-F6E7AB04A7B8}" type="datetime1">
              <a:rPr lang="es-ES" noProof="0" smtClean="0"/>
              <a:t>23/02/2018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29463B-51A9-4137-813D-295D64AE82B1}" type="datetime1">
              <a:rPr lang="es-ES" noProof="0" smtClean="0"/>
              <a:t>23/02/2018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19F278-F61E-4019-8A58-EF63525156C2}" type="datetime1">
              <a:rPr lang="es-ES" noProof="0" smtClean="0"/>
              <a:t>23/02/2018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EF682B-971E-4315-9FA5-6AD2F8C98349}" type="datetime1">
              <a:rPr lang="es-ES" noProof="0" smtClean="0"/>
              <a:t>23/02/2018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56EC1B-8DDF-41DD-A575-F8B52486DF9A}" type="datetime1">
              <a:rPr lang="es-ES" noProof="0" smtClean="0"/>
              <a:t>23/02/2018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4DCA53-E852-4FE4-8BFC-DCE8F365EBD0}" type="datetime1">
              <a:rPr lang="es-ES" noProof="0" smtClean="0"/>
              <a:t>23/02/2018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CEFB45-703E-4229-9D3B-6F359AB91707}" type="datetime1">
              <a:rPr lang="es-ES" noProof="0" smtClean="0"/>
              <a:t>23/02/2018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2EA7A2-6EF7-4E1C-B864-2C261FBFA50D}" type="datetime1">
              <a:rPr lang="es-ES" noProof="0" smtClean="0"/>
              <a:t>23/02/2018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3" name="Marcador de posición de contenido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9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3A4360-2BD0-4C99-A155-5F2F6775B7A5}" type="datetime1">
              <a:rPr lang="es-ES" noProof="0" smtClean="0"/>
              <a:t>23/02/2018</a:t>
            </a:fld>
            <a:endParaRPr lang="es-ES" noProof="0" dirty="0"/>
          </a:p>
        </p:txBody>
      </p:sp>
      <p:sp>
        <p:nvSpPr>
          <p:cNvPr id="10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3" name="Marcador de posición de imagen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pic>
        <p:nvPicPr>
          <p:cNvPr id="9" name="Imagen 4" descr="Marcador de posición vacío para agregar una imagen. Haga clic en el marcador de posición y seleccione la imagen que desee agreg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047C1ED-5DF3-479C-A1C8-50449A40F1E6}" type="datetime1">
              <a:rPr lang="es-ES" noProof="0" smtClean="0"/>
              <a:t>23/02/2018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hyperlink" Target="https://goo.gl/epqPC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cielo.isciii.es/scielo.php?script=sci_arttext&amp;pid=S1695-61412012000300018#f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4" Type="http://schemas.openxmlformats.org/officeDocument/2006/relationships/hyperlink" Target="http://scielo.isciii.es/scielo.php?script=sci_arttext&amp;pid=S1695-61412012000300018#f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361256"/>
            <a:ext cx="2385208" cy="133955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142084" y="1139191"/>
            <a:ext cx="6092825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Introducción a la Nutrición y Dietética</a:t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“Nutrición en el ciclo de la vida</a:t>
            </a:r>
            <a:r>
              <a:rPr lang="es-MX" sz="2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Alumna:</a:t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María Belén Flores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Guzmán</a:t>
            </a:r>
          </a:p>
          <a:p>
            <a:pPr algn="ctr"/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Matrícula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ES172008587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Docente en línea:</a:t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Lorena  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Ferreyra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Corona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 de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febrero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del 2018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9"/>
          <a:stretch/>
        </p:blipFill>
        <p:spPr>
          <a:xfrm>
            <a:off x="8758708" y="161521"/>
            <a:ext cx="3210338" cy="129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765820" y="2924944"/>
            <a:ext cx="3276599" cy="699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Conclusiones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870276" y="2439474"/>
            <a:ext cx="655272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MX" altLang="es-MX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Es muy importante cubrir las necesidades Nutrimentales de cada etapa, ya que es indispensable para el adecuado funcionamiento de los ciclos de vida por la que cada persona va transcurriendo y así esa adecuada Nutrición ayudará a que pueda también prevenir cualquier enfermedad crónica degenerativa si permanece constante en su monitoreo Nutricional.</a:t>
            </a:r>
            <a:endParaRPr lang="es-MX" altLang="es-MX" sz="16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646140" y="568846"/>
            <a:ext cx="5040560" cy="699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Fuentes de Consulta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09836" y="1700808"/>
            <a:ext cx="10513168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altLang="es-MX" sz="1600" dirty="0">
                <a:ea typeface="Calibri" panose="020F0502020204030204" pitchFamily="34" charset="0"/>
                <a:cs typeface="Arial" panose="020B0604020202020204" pitchFamily="34" charset="0"/>
              </a:rPr>
              <a:t>Boletín </a:t>
            </a:r>
            <a:r>
              <a:rPr lang="es-ES" altLang="es-MX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Médico </a:t>
            </a:r>
            <a:r>
              <a:rPr lang="es-ES" altLang="es-MX" sz="1600" dirty="0">
                <a:ea typeface="Calibri" panose="020F0502020204030204" pitchFamily="34" charset="0"/>
                <a:cs typeface="Arial" panose="020B0604020202020204" pitchFamily="34" charset="0"/>
              </a:rPr>
              <a:t>del Hospital Infantil de México. (México nov./dic. 200). </a:t>
            </a:r>
            <a:r>
              <a:rPr lang="es-ES" altLang="es-MX" sz="1600" i="1" dirty="0">
                <a:ea typeface="Calibri" panose="020F0502020204030204" pitchFamily="34" charset="0"/>
                <a:cs typeface="Arial" panose="020B0604020202020204" pitchFamily="34" charset="0"/>
              </a:rPr>
              <a:t>Scielo</a:t>
            </a:r>
            <a:r>
              <a:rPr lang="es-ES" altLang="es-MX" sz="1600" dirty="0">
                <a:ea typeface="Calibri" panose="020F0502020204030204" pitchFamily="34" charset="0"/>
                <a:cs typeface="Arial" panose="020B0604020202020204" pitchFamily="34" charset="0"/>
              </a:rPr>
              <a:t>. Obtenido de https://goo.gl/zafRXo</a:t>
            </a:r>
            <a:endParaRPr lang="es-MX" altLang="es-MX" sz="1600" dirty="0"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altLang="es-MX" sz="1600" dirty="0">
                <a:ea typeface="Calibri" panose="020F0502020204030204" pitchFamily="34" charset="0"/>
                <a:cs typeface="Arial" panose="020B0604020202020204" pitchFamily="34" charset="0"/>
              </a:rPr>
              <a:t>Dietética, I. a. (2018). </a:t>
            </a:r>
            <a:r>
              <a:rPr lang="es-ES" altLang="es-MX" sz="1600" i="1" dirty="0">
                <a:ea typeface="Calibri" panose="020F0502020204030204" pitchFamily="34" charset="0"/>
                <a:cs typeface="Arial" panose="020B0604020202020204" pitchFamily="34" charset="0"/>
              </a:rPr>
              <a:t>Fundamentos de Nutrición y Dietética.</a:t>
            </a:r>
            <a:r>
              <a:rPr lang="es-ES" altLang="es-MX" sz="1600" dirty="0">
                <a:ea typeface="Calibri" panose="020F0502020204030204" pitchFamily="34" charset="0"/>
                <a:cs typeface="Arial" panose="020B0604020202020204" pitchFamily="34" charset="0"/>
              </a:rPr>
              <a:t> México D.F: UnADM.</a:t>
            </a:r>
            <a:endParaRPr lang="es-MX" altLang="es-MX" sz="1600" dirty="0"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altLang="es-MX" sz="1600" dirty="0">
                <a:ea typeface="Calibri" panose="020F0502020204030204" pitchFamily="34" charset="0"/>
                <a:cs typeface="Arial" panose="020B0604020202020204" pitchFamily="34" charset="0"/>
              </a:rPr>
              <a:t>Global, E. (julio de 2012). </a:t>
            </a:r>
            <a:r>
              <a:rPr lang="es-ES" altLang="es-MX" sz="1600" i="1" dirty="0">
                <a:ea typeface="Calibri" panose="020F0502020204030204" pitchFamily="34" charset="0"/>
                <a:cs typeface="Arial" panose="020B0604020202020204" pitchFamily="34" charset="0"/>
              </a:rPr>
              <a:t>Scielo</a:t>
            </a:r>
            <a:r>
              <a:rPr lang="es-ES" altLang="es-MX" sz="1600" dirty="0">
                <a:ea typeface="Calibri" panose="020F0502020204030204" pitchFamily="34" charset="0"/>
                <a:cs typeface="Arial" panose="020B0604020202020204" pitchFamily="34" charset="0"/>
              </a:rPr>
              <a:t>. Obtenido de https://goo.gl/nJzNCc</a:t>
            </a:r>
            <a:endParaRPr lang="es-MX" altLang="es-MX" sz="1600" dirty="0"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altLang="es-MX" sz="1600" dirty="0">
                <a:ea typeface="Calibri" panose="020F0502020204030204" pitchFamily="34" charset="0"/>
                <a:cs typeface="Arial" panose="020B0604020202020204" pitchFamily="34" charset="0"/>
              </a:rPr>
              <a:t>Mercola, D. (8 de noviembre de 2015). </a:t>
            </a:r>
            <a:r>
              <a:rPr lang="es-ES" altLang="es-MX" sz="1600" i="1" dirty="0" smtClean="0">
                <a:ea typeface="Calibri" panose="020F0502020204030204" pitchFamily="34" charset="0"/>
                <a:cs typeface="Arial" panose="020B0604020202020204" pitchFamily="34" charset="0"/>
              </a:rPr>
              <a:t>Mercola</a:t>
            </a:r>
            <a:r>
              <a:rPr lang="es-ES" altLang="es-MX" sz="1600" i="1" dirty="0">
                <a:ea typeface="Calibri" panose="020F0502020204030204" pitchFamily="34" charset="0"/>
                <a:cs typeface="Arial" panose="020B0604020202020204" pitchFamily="34" charset="0"/>
              </a:rPr>
              <a:t>. Tome el Control de su Salud.</a:t>
            </a:r>
            <a:r>
              <a:rPr lang="es-ES" altLang="es-MX" sz="1600" dirty="0">
                <a:ea typeface="Calibri" panose="020F0502020204030204" pitchFamily="34" charset="0"/>
                <a:cs typeface="Arial" panose="020B0604020202020204" pitchFamily="34" charset="0"/>
              </a:rPr>
              <a:t> Obtenido de Los Principales Alimentos Que Debe Consumir Si Está Embarazada: https://goo.gl/5wwiMw</a:t>
            </a:r>
            <a:endParaRPr lang="es-MX" altLang="es-MX" sz="1600" dirty="0"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altLang="es-MX" sz="1600" dirty="0">
                <a:ea typeface="Calibri" panose="020F0502020204030204" pitchFamily="34" charset="0"/>
                <a:cs typeface="Arial" panose="020B0604020202020204" pitchFamily="34" charset="0"/>
              </a:rPr>
              <a:t>Mercola, Dr. (26 de febrero de 2016). </a:t>
            </a:r>
            <a:r>
              <a:rPr lang="es-ES" altLang="es-MX" sz="1600" i="1" dirty="0" smtClean="0">
                <a:ea typeface="Calibri" panose="020F0502020204030204" pitchFamily="34" charset="0"/>
                <a:cs typeface="Arial" panose="020B0604020202020204" pitchFamily="34" charset="0"/>
              </a:rPr>
              <a:t>Mercola</a:t>
            </a:r>
            <a:r>
              <a:rPr lang="es-ES" altLang="es-MX" sz="1600" i="1" dirty="0">
                <a:ea typeface="Calibri" panose="020F0502020204030204" pitchFamily="34" charset="0"/>
                <a:cs typeface="Arial" panose="020B0604020202020204" pitchFamily="34" charset="0"/>
              </a:rPr>
              <a:t>. Tome el Control de su Salud.</a:t>
            </a:r>
            <a:r>
              <a:rPr lang="es-ES" altLang="es-MX" sz="1600" dirty="0">
                <a:ea typeface="Calibri" panose="020F0502020204030204" pitchFamily="34" charset="0"/>
                <a:cs typeface="Arial" panose="020B0604020202020204" pitchFamily="34" charset="0"/>
              </a:rPr>
              <a:t> Obtenido de Las Personas Mayores Necesitan Proteínas para Mantener los Músculos Fuertes: https://goo.gl/pWg2P3</a:t>
            </a:r>
            <a:endParaRPr lang="es-MX" altLang="es-MX" sz="1600" dirty="0"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altLang="es-MX" sz="1600" i="1" dirty="0">
                <a:ea typeface="Calibri" panose="020F0502020204030204" pitchFamily="34" charset="0"/>
                <a:cs typeface="Arial" panose="020B0604020202020204" pitchFamily="34" charset="0"/>
              </a:rPr>
              <a:t>OMS</a:t>
            </a:r>
            <a:r>
              <a:rPr lang="es-ES" altLang="es-MX" sz="1600" dirty="0">
                <a:ea typeface="Calibri" panose="020F0502020204030204" pitchFamily="34" charset="0"/>
                <a:cs typeface="Arial" panose="020B0604020202020204" pitchFamily="34" charset="0"/>
              </a:rPr>
              <a:t>. (2018). Obtenido de https://goo.gl/UUg6xj</a:t>
            </a:r>
            <a:endParaRPr lang="es-MX" altLang="es-MX" sz="1600" dirty="0"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altLang="es-MX" sz="1600" dirty="0">
                <a:ea typeface="Calibri" panose="020F0502020204030204" pitchFamily="34" charset="0"/>
                <a:cs typeface="Arial" panose="020B0604020202020204" pitchFamily="34" charset="0"/>
              </a:rPr>
              <a:t>UNED. (2018). </a:t>
            </a:r>
            <a:r>
              <a:rPr lang="es-ES" altLang="es-MX" sz="1600" i="1" dirty="0">
                <a:ea typeface="Calibri" panose="020F0502020204030204" pitchFamily="34" charset="0"/>
                <a:cs typeface="Arial" panose="020B0604020202020204" pitchFamily="34" charset="0"/>
              </a:rPr>
              <a:t>Alimentación en las etapas de la vida: Adolescencia</a:t>
            </a:r>
            <a:r>
              <a:rPr lang="es-ES" altLang="es-MX" sz="1600" dirty="0">
                <a:ea typeface="Calibri" panose="020F0502020204030204" pitchFamily="34" charset="0"/>
                <a:cs typeface="Arial" panose="020B0604020202020204" pitchFamily="34" charset="0"/>
              </a:rPr>
              <a:t>. Obtenido de https://goo.gl/6QhDtb</a:t>
            </a:r>
            <a:endParaRPr lang="es-MX" altLang="es-MX" sz="1600" dirty="0"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altLang="es-MX" sz="1600" dirty="0">
                <a:ea typeface="Calibri" panose="020F0502020204030204" pitchFamily="34" charset="0"/>
                <a:cs typeface="Arial" panose="020B0604020202020204" pitchFamily="34" charset="0"/>
              </a:rPr>
              <a:t>UNED. (2018). </a:t>
            </a:r>
            <a:r>
              <a:rPr lang="es-ES" altLang="es-MX" sz="1600" i="1" dirty="0">
                <a:ea typeface="Calibri" panose="020F0502020204030204" pitchFamily="34" charset="0"/>
                <a:cs typeface="Arial" panose="020B0604020202020204" pitchFamily="34" charset="0"/>
              </a:rPr>
              <a:t>Elaboración de una dieta para personas mayores </a:t>
            </a:r>
            <a:r>
              <a:rPr lang="es-ES" altLang="es-MX" sz="1600" dirty="0">
                <a:ea typeface="Calibri" panose="020F0502020204030204" pitchFamily="34" charset="0"/>
                <a:cs typeface="Arial" panose="020B0604020202020204" pitchFamily="34" charset="0"/>
              </a:rPr>
              <a:t>. Obtenido de https://goo.gl/mxcoZR</a:t>
            </a:r>
            <a:endParaRPr lang="es-MX" altLang="es-MX" sz="16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4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860" y="332656"/>
            <a:ext cx="1740160" cy="977288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790156" y="1556792"/>
            <a:ext cx="5040560" cy="22120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Desarrollo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812" y="486653"/>
            <a:ext cx="3276599" cy="699914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Embarazo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477789" y="1340768"/>
            <a:ext cx="3635424" cy="4679032"/>
          </a:xfrm>
        </p:spPr>
        <p:txBody>
          <a:bodyPr rtlCol="0">
            <a:normAutofit lnSpcReduction="10000"/>
          </a:bodyPr>
          <a:lstStyle/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Necesidades nutricionales mayores para satisfacer demandas de crecimiento y desarrollo del feto.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Importante: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la conservación del estado nutricional de la madre. Requeridas cantidades específicas de proteínas, lípidos e hidratos de carbono así como vitaminas, minerales. </a:t>
            </a:r>
            <a:r>
              <a:rPr lang="es-MX" dirty="0"/>
              <a:t>(Dietética, 2018)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Minimizar alimentos procesados.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Aumentar consumo de vegetales, grasas saludables y proteína de alta calidad.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La vitamina D es crucial en un embarazo saludable.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La alimentación del padre previa a la concepción, en el consumo de ácido fólico importante para prevenir padecer efectos en el nacimiento.</a:t>
            </a:r>
            <a:r>
              <a:rPr lang="es-MX" dirty="0"/>
              <a:t> (Mercola, 2015)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arcador de posición de imagen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1" b="17711"/>
          <a:stretch>
            <a:fillRect/>
          </a:stretch>
        </p:blipFill>
        <p:spPr/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15" y="6014356"/>
            <a:ext cx="1385192" cy="77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6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820" y="280712"/>
            <a:ext cx="2916559" cy="555898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Lactancia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6" r="12216"/>
          <a:stretch>
            <a:fillRect/>
          </a:stretch>
        </p:blipFill>
        <p:spPr/>
      </p:pic>
      <p:sp>
        <p:nvSpPr>
          <p:cNvPr id="7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546129" y="1114558"/>
            <a:ext cx="3563416" cy="5482793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ser exitosa depende de varios factores: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 prenatal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Equipo médico con experiencia en lactancia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Parto respetado no medicado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Cesárea humanizada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Contacto inmediato piel a piel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Inicio de lactancia antes de primera hora de vida del recién nacido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Asesoría Pos-natal inmediata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Seguimiento durante todo el periodo de lactancia y asistencia de grupos de apoyo.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Proporcionar al lactante únicamente leche materna sin otros alimentos, ni siquiera agua.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MX" altLang="es-MX" dirty="0" smtClean="0">
                <a:latin typeface="Arial" panose="020B0604020202020204" pitchFamily="34" charset="0"/>
              </a:rPr>
              <a:t>Dar </a:t>
            </a:r>
            <a:r>
              <a:rPr lang="es-MX" altLang="es-MX" dirty="0">
                <a:latin typeface="Arial" panose="020B0604020202020204" pitchFamily="34" charset="0"/>
              </a:rPr>
              <a:t>el pecho cuando el niño lo reclame, ya sea de día o de </a:t>
            </a:r>
            <a:r>
              <a:rPr lang="es-MX" altLang="es-MX" dirty="0" smtClean="0">
                <a:latin typeface="Arial" panose="020B0604020202020204" pitchFamily="34" charset="0"/>
              </a:rPr>
              <a:t>noche;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s-MX" dirty="0" smtClean="0">
                <a:latin typeface="Arial" panose="020B0604020202020204" pitchFamily="34" charset="0"/>
              </a:rPr>
              <a:t>No utilizar biberones, tetinas o chupetes. </a:t>
            </a:r>
            <a:r>
              <a:rPr lang="es-MX" dirty="0"/>
              <a:t>(OMS, 2018)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s-MX" altLang="es-MX" dirty="0" smtClean="0">
              <a:latin typeface="Arial" panose="020B0604020202020204" pitchFamily="34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32" y="244388"/>
            <a:ext cx="1385192" cy="77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2572" y="270629"/>
            <a:ext cx="3276599" cy="1131962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Lactantes mayores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arcador de posición de imagen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4" b="20554"/>
          <a:stretch>
            <a:fillRect/>
          </a:stretch>
        </p:blipFill>
        <p:spPr/>
      </p:pic>
      <p:sp>
        <p:nvSpPr>
          <p:cNvPr id="5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02571" y="1772816"/>
            <a:ext cx="3276599" cy="4464496"/>
          </a:xfrm>
        </p:spPr>
        <p:txBody>
          <a:bodyPr rtlCol="0">
            <a:norm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Edad: 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partir de 1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Inicia: con la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ablactación (incorporación a la comida de la familia) 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Importante: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upervisar 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aporte de proteínas y calidad de alimentos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Vigilar su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peso y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talla.</a:t>
            </a:r>
            <a:r>
              <a:rPr lang="es-MX" dirty="0"/>
              <a:t> (Dietética,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i="1" dirty="0"/>
              <a:t>Patrón de ablactación </a:t>
            </a:r>
            <a:r>
              <a:rPr lang="es-MX" i="1" dirty="0" smtClean="0"/>
              <a:t>recomendado: </a:t>
            </a:r>
            <a:r>
              <a:rPr lang="es-MX" dirty="0">
                <a:hlinkClick r:id="rId4"/>
              </a:rPr>
              <a:t>https://</a:t>
            </a:r>
            <a:r>
              <a:rPr lang="es-MX" dirty="0" smtClean="0">
                <a:hlinkClick r:id="rId4"/>
              </a:rPr>
              <a:t>goo.gl/epqPCn</a:t>
            </a:r>
            <a:r>
              <a:rPr lang="es-MX" dirty="0" smtClean="0"/>
              <a:t>  </a:t>
            </a:r>
            <a:r>
              <a:rPr lang="es-MX" dirty="0"/>
              <a:t>(Boletín médico del Hospital Infantil de México, México nov./dic. 200)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08" y="244388"/>
            <a:ext cx="1385192" cy="77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796" y="558661"/>
            <a:ext cx="3276599" cy="555898"/>
          </a:xfrm>
        </p:spPr>
        <p:txBody>
          <a:bodyPr rtlCol="0">
            <a:normAutofit/>
          </a:bodyPr>
          <a:lstStyle/>
          <a:p>
            <a:pPr rtl="0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Preescolares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549796" y="1484784"/>
            <a:ext cx="3528392" cy="5040560"/>
          </a:xfrm>
        </p:spPr>
        <p:txBody>
          <a:bodyPr rtlCol="0">
            <a:normAutofit/>
          </a:bodyPr>
          <a:lstStyle/>
          <a:p>
            <a:pPr algn="just" rtl="0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Edad: de 2 a 6 años</a:t>
            </a:r>
          </a:p>
          <a:p>
            <a:pPr algn="just" rtl="0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 dietéticas: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Desayuno de 15 a 20 min. con toda la familia.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 caso de no haber hábito del desayuno iniciar con leche o yogurt, cereal, fruta o zumo natural. *</a:t>
            </a:r>
            <a:r>
              <a:rPr lang="es-E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 ocasiones se puede dividir el desayuno en dos tomas. </a:t>
            </a:r>
            <a:endParaRPr lang="es-E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aciones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apropiadas en tamaño según edad y gasto energético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Enseñarlo a comer solo, dedicando el tiempo necesario, así como a colaborar en poner la mesa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Ver recomendaciones diarias en: </a:t>
            </a:r>
            <a:r>
              <a:rPr lang="es-MX" dirty="0"/>
              <a:t>Pirámides de Alimentación </a:t>
            </a:r>
            <a:r>
              <a:rPr lang="es-MX" i="1" dirty="0"/>
              <a:t>Figuras </a:t>
            </a:r>
            <a:r>
              <a:rPr lang="es-MX" i="1" u="sng" dirty="0">
                <a:hlinkClick r:id="rId3"/>
              </a:rPr>
              <a:t>1</a:t>
            </a:r>
            <a:r>
              <a:rPr lang="es-MX" i="1" dirty="0"/>
              <a:t> y </a:t>
            </a:r>
            <a:r>
              <a:rPr lang="es-MX" i="1" u="sng" dirty="0">
                <a:hlinkClick r:id="rId4"/>
              </a:rPr>
              <a:t>2</a:t>
            </a:r>
            <a:r>
              <a:rPr lang="es-MX" dirty="0" smtClean="0"/>
              <a:t>. </a:t>
            </a:r>
            <a:r>
              <a:rPr lang="es-MX" dirty="0"/>
              <a:t>(Global, 2012)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Marcador de posición de imagen 8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" b="5831"/>
          <a:stretch>
            <a:fillRect/>
          </a:stretch>
        </p:blipFill>
        <p:spPr/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0" y="244388"/>
            <a:ext cx="1385192" cy="77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170" y="602915"/>
            <a:ext cx="3276599" cy="627906"/>
          </a:xfrm>
        </p:spPr>
        <p:txBody>
          <a:bodyPr rtlCol="0">
            <a:normAutofit/>
          </a:bodyPr>
          <a:lstStyle/>
          <a:p>
            <a:pPr rtl="0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Adolescencia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arcador de posición de imagen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r="9137"/>
          <a:stretch>
            <a:fillRect/>
          </a:stretch>
        </p:blipFill>
        <p:spPr/>
      </p:pic>
      <p:sp>
        <p:nvSpPr>
          <p:cNvPr id="6" name="Marcador de posición de texto 3"/>
          <p:cNvSpPr txBox="1">
            <a:spLocks/>
          </p:cNvSpPr>
          <p:nvPr/>
        </p:nvSpPr>
        <p:spPr>
          <a:xfrm>
            <a:off x="549796" y="1817440"/>
            <a:ext cx="3528392" cy="4347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Edad: tránsito de la niñez a la edad adulta.</a:t>
            </a: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 dietéticas: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 función del peso, edad y sexo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Proteínas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Grasas e Hidratos de Carbono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Minerales: calcio, hierro y zinc.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Vitaminas: A, D, B12, B6, riboflavina, niacina y tiamina.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Ácido Fólico </a:t>
            </a:r>
            <a:r>
              <a:rPr lang="es-MX" dirty="0" smtClean="0"/>
              <a:t>(UNED, 2018)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32" y="244388"/>
            <a:ext cx="1385192" cy="77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803" y="318591"/>
            <a:ext cx="3276599" cy="699914"/>
          </a:xfrm>
        </p:spPr>
        <p:txBody>
          <a:bodyPr rtlCol="0">
            <a:normAutofit/>
          </a:bodyPr>
          <a:lstStyle/>
          <a:p>
            <a:pPr rtl="0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Etapa adulta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r="12353"/>
          <a:stretch>
            <a:fillRect/>
          </a:stretch>
        </p:blipFill>
        <p:spPr/>
      </p:pic>
      <p:sp>
        <p:nvSpPr>
          <p:cNvPr id="6" name="Marcador de posición de texto 3"/>
          <p:cNvSpPr txBox="1">
            <a:spLocks/>
          </p:cNvSpPr>
          <p:nvPr/>
        </p:nvSpPr>
        <p:spPr>
          <a:xfrm>
            <a:off x="477788" y="1196752"/>
            <a:ext cx="3546511" cy="5661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Edad: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 21 a 65 años.</a:t>
            </a: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Dieta: frutas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(5 porciones)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verduras, legumbres (por ejemplo, lentejas, judías), frutos secos y cereales integrales (por ejemplo, maíz, mijo, avena, trigo o arroz integral no procesados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) y hortalizas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 día (2).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imitar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consumo de azúcares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libres.</a:t>
            </a: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Evitar: grasas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industriales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tipo trans (presentes en los alimentos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procesados, comida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rápida,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aperitivos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alimentos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fritos, las pizzas congeladas, los pasteles, las galletas, las margarinas y las pastas para untar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Limitar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consumo de sal a menos de 5 gramos al día (aproximadamente una cucharadita de café) (6) y consumir sal yodada.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Para personas mayores saludables, la alimentación debe ser al menos de 1.0 a 1.2 gramos de proteína/kg de peso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corporal/día. </a:t>
            </a:r>
            <a:r>
              <a:rPr lang="es-MX" dirty="0"/>
              <a:t>(Mercola, Dr., 2016)</a:t>
            </a:r>
          </a:p>
          <a:p>
            <a:pPr marL="285750" indent="-285750" algn="just">
              <a:lnSpc>
                <a:spcPct val="17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MX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MX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48" y="310167"/>
            <a:ext cx="1385192" cy="77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5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796" y="260648"/>
            <a:ext cx="3276599" cy="699914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Adulto mayor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3" b="16873"/>
          <a:stretch>
            <a:fillRect/>
          </a:stretch>
        </p:blipFill>
        <p:spPr/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3772" y="1052736"/>
            <a:ext cx="3960440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1600" dirty="0" smtClean="0">
                <a:latin typeface="Arial" panose="020B0604020202020204" pitchFamily="34" charset="0"/>
              </a:rPr>
              <a:t>Edad: + de 65 años.</a:t>
            </a: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Dieta sencilla y de fácil preparación.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Presentación alimentos vistosa y agradable.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Fraccionar la dieta en 4 o 5 comidas diarias.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Última comida será de carácter ligero.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Los líquidos / zumos constituirán una sola toma o se suministrarán entre comidas. *</a:t>
            </a:r>
            <a:r>
              <a:rPr kumimoji="0" lang="es-MX" altLang="es-MX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</a:t>
            </a:r>
            <a:r>
              <a:rPr kumimoji="0" lang="es-MX" altLang="es-MX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toma agua mineral será sin gas en forma moderada, permitido (</a:t>
            </a:r>
            <a:r>
              <a:rPr kumimoji="0" lang="es-MX" altLang="es-MX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 vasito) de vino tiento en caso de costumbre y sin contraindicación médica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altLang="es-MX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6. Moderar el consumo de café.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7. </a:t>
            </a:r>
            <a:r>
              <a:rPr lang="es-MX" altLang="es-MX" sz="1600" dirty="0" smtClean="0">
                <a:latin typeface="Arial" panose="020B0604020202020204" pitchFamily="34" charset="0"/>
              </a:rPr>
              <a:t>Evitar </a:t>
            </a: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abusar de licores y bebidas edulcoradas.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8. En</a:t>
            </a:r>
            <a:r>
              <a:rPr kumimoji="0" lang="es-MX" altLang="es-MX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ingesta el momento debe ser un acto de convivencia y relación social.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9. Mantener en lo posible los hábitos y gustos personales. </a:t>
            </a:r>
            <a:r>
              <a:rPr lang="es-MX" sz="1200" dirty="0"/>
              <a:t>(UNED, Elaboración de una dieta para personas mayores , 2018)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24" y="244388"/>
            <a:ext cx="1385192" cy="77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4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32_TF02886637_TF02886637" id="{7C8A0945-1A45-4076-8211-C16715EFB551}" vid="{CC448198-264B-475E-9D92-759A2D77720E}"/>
    </a:ext>
  </a:extLst>
</a:theme>
</file>

<file path=ppt/theme/theme2.xml><?xml version="1.0" encoding="utf-8"?>
<a:theme xmlns:a="http://schemas.openxmlformats.org/drawingml/2006/main" name="Tema de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en acuarela (panorámica)</Template>
  <TotalTime>479</TotalTime>
  <Words>987</Words>
  <Application>Microsoft Office PowerPoint</Application>
  <PresentationFormat>Personalizado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Palatino Linotype</vt:lpstr>
      <vt:lpstr>Watercolor_16x9</vt:lpstr>
      <vt:lpstr>Presentación de PowerPoint</vt:lpstr>
      <vt:lpstr>Presentación de PowerPoint</vt:lpstr>
      <vt:lpstr>Embarazo</vt:lpstr>
      <vt:lpstr>Lactancia</vt:lpstr>
      <vt:lpstr>Lactantes mayores</vt:lpstr>
      <vt:lpstr>Preescolares</vt:lpstr>
      <vt:lpstr>Adolescencia</vt:lpstr>
      <vt:lpstr>Etapa adulta</vt:lpstr>
      <vt:lpstr>Adulto mayor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Usuario de Windows</dc:creator>
  <cp:lastModifiedBy>Usuario de Windows</cp:lastModifiedBy>
  <cp:revision>42</cp:revision>
  <dcterms:created xsi:type="dcterms:W3CDTF">2018-01-22T00:06:22Z</dcterms:created>
  <dcterms:modified xsi:type="dcterms:W3CDTF">2018-02-23T22:57:49Z</dcterms:modified>
</cp:coreProperties>
</file>