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5" r:id="rId18"/>
    <p:sldId id="276" r:id="rId19"/>
    <p:sldId id="270" r:id="rId20"/>
    <p:sldId id="278" r:id="rId21"/>
    <p:sldId id="279" r:id="rId22"/>
    <p:sldId id="280" r:id="rId23"/>
    <p:sldId id="281" r:id="rId24"/>
    <p:sldId id="282" r:id="rId25"/>
    <p:sldId id="283" r:id="rId26"/>
    <p:sldId id="284" r:id="rId27"/>
    <p:sldId id="285" r:id="rId28"/>
    <p:sldId id="287" r:id="rId29"/>
    <p:sldId id="286" r:id="rId30"/>
    <p:sldId id="288" r:id="rId31"/>
    <p:sldId id="289" r:id="rId32"/>
    <p:sldId id="290" r:id="rId33"/>
    <p:sldId id="291" r:id="rId34"/>
    <p:sldId id="292" r:id="rId35"/>
    <p:sldId id="293" r:id="rId36"/>
    <p:sldId id="296" r:id="rId37"/>
    <p:sldId id="297" r:id="rId38"/>
    <p:sldId id="299" r:id="rId39"/>
    <p:sldId id="300" r:id="rId40"/>
    <p:sldId id="301" r:id="rId41"/>
    <p:sldId id="302" r:id="rId42"/>
    <p:sldId id="303" r:id="rId43"/>
    <p:sldId id="298" r:id="rId44"/>
    <p:sldId id="304" r:id="rId45"/>
    <p:sldId id="305" r:id="rId46"/>
    <p:sldId id="307" r:id="rId47"/>
    <p:sldId id="308" r:id="rId48"/>
    <p:sldId id="326" r:id="rId49"/>
    <p:sldId id="327" r:id="rId50"/>
    <p:sldId id="310" r:id="rId51"/>
    <p:sldId id="311" r:id="rId52"/>
    <p:sldId id="312" r:id="rId53"/>
    <p:sldId id="313" r:id="rId54"/>
    <p:sldId id="315" r:id="rId55"/>
    <p:sldId id="316" r:id="rId56"/>
    <p:sldId id="317" r:id="rId57"/>
    <p:sldId id="318" r:id="rId58"/>
    <p:sldId id="319" r:id="rId59"/>
    <p:sldId id="320" r:id="rId60"/>
    <p:sldId id="321" r:id="rId61"/>
    <p:sldId id="322" r:id="rId62"/>
    <p:sldId id="328" r:id="rId63"/>
    <p:sldId id="324" r:id="rId64"/>
    <p:sldId id="329" r:id="rId6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94660"/>
  </p:normalViewPr>
  <p:slideViewPr>
    <p:cSldViewPr>
      <p:cViewPr varScale="1">
        <p:scale>
          <a:sx n="70" d="100"/>
          <a:sy n="70" d="100"/>
        </p:scale>
        <p:origin x="140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B375EF-B3D2-4D06-85EF-6FD0B1D187BF}" type="datetimeFigureOut">
              <a:rPr lang="es-CO" smtClean="0"/>
              <a:pPr/>
              <a:t>27/04/2018</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BAFC5B-C50A-49FE-A79F-26E48BDC9581}" type="slidenum">
              <a:rPr lang="es-CO" smtClean="0"/>
              <a:pPr/>
              <a:t>‹Nº›</a:t>
            </a:fld>
            <a:endParaRPr lang="es-CO"/>
          </a:p>
        </p:txBody>
      </p:sp>
    </p:spTree>
    <p:extLst>
      <p:ext uri="{BB962C8B-B14F-4D97-AF65-F5344CB8AC3E}">
        <p14:creationId xmlns:p14="http://schemas.microsoft.com/office/powerpoint/2010/main" val="3118209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BBAFC5B-C50A-49FE-A79F-26E48BDC9581}" type="slidenum">
              <a:rPr lang="es-CO" smtClean="0"/>
              <a:pPr/>
              <a:t>2</a:t>
            </a:fld>
            <a:endParaRPr lang="es-CO"/>
          </a:p>
        </p:txBody>
      </p:sp>
    </p:spTree>
    <p:extLst>
      <p:ext uri="{BB962C8B-B14F-4D97-AF65-F5344CB8AC3E}">
        <p14:creationId xmlns:p14="http://schemas.microsoft.com/office/powerpoint/2010/main" val="2301832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A695806F-36EB-449E-A53F-69BF958D94FA}" type="datetimeFigureOut">
              <a:rPr lang="es-CO" smtClean="0"/>
              <a:pPr/>
              <a:t>27/04/2018</a:t>
            </a:fld>
            <a:endParaRPr lang="es-CO"/>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CO"/>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BD806BE7-6C16-46B8-A81A-CFA91E63256C}" type="slidenum">
              <a:rPr lang="es-CO" smtClean="0"/>
              <a:pPr/>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695806F-36EB-449E-A53F-69BF958D94FA}" type="datetimeFigureOut">
              <a:rPr lang="es-CO" smtClean="0"/>
              <a:pPr/>
              <a:t>27/04/2018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D806BE7-6C16-46B8-A81A-CFA91E63256C}"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695806F-36EB-449E-A53F-69BF958D94FA}" type="datetimeFigureOut">
              <a:rPr lang="es-CO" smtClean="0"/>
              <a:pPr/>
              <a:t>27/04/2018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D806BE7-6C16-46B8-A81A-CFA91E63256C}"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A695806F-36EB-449E-A53F-69BF958D94FA}" type="datetimeFigureOut">
              <a:rPr lang="es-CO" smtClean="0"/>
              <a:pPr/>
              <a:t>27/04/2018</a:t>
            </a:fld>
            <a:endParaRPr lang="es-CO"/>
          </a:p>
        </p:txBody>
      </p:sp>
      <p:sp>
        <p:nvSpPr>
          <p:cNvPr id="9" name="8 Marcador de número de diapositiva"/>
          <p:cNvSpPr>
            <a:spLocks noGrp="1"/>
          </p:cNvSpPr>
          <p:nvPr>
            <p:ph type="sldNum" sz="quarter" idx="15"/>
          </p:nvPr>
        </p:nvSpPr>
        <p:spPr/>
        <p:txBody>
          <a:bodyPr rtlCol="0"/>
          <a:lstStyle/>
          <a:p>
            <a:fld id="{BD806BE7-6C16-46B8-A81A-CFA91E63256C}" type="slidenum">
              <a:rPr lang="es-CO" smtClean="0"/>
              <a:pPr/>
              <a:t>‹Nº›</a:t>
            </a:fld>
            <a:endParaRPr lang="es-CO"/>
          </a:p>
        </p:txBody>
      </p:sp>
      <p:sp>
        <p:nvSpPr>
          <p:cNvPr id="10" name="9 Marcador de pie de página"/>
          <p:cNvSpPr>
            <a:spLocks noGrp="1"/>
          </p:cNvSpPr>
          <p:nvPr>
            <p:ph type="ftr" sz="quarter" idx="16"/>
          </p:nvPr>
        </p:nvSpPr>
        <p:spPr/>
        <p:txBody>
          <a:bodyPr rtlCol="0"/>
          <a:lstStyle/>
          <a:p>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A695806F-36EB-449E-A53F-69BF958D94FA}" type="datetimeFigureOut">
              <a:rPr lang="es-CO" smtClean="0"/>
              <a:pPr/>
              <a:t>27/04/2018</a:t>
            </a:fld>
            <a:endParaRPr lang="es-CO"/>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CO"/>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BD806BE7-6C16-46B8-A81A-CFA91E63256C}" type="slidenum">
              <a:rPr lang="es-CO" smtClean="0"/>
              <a:pPr/>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A695806F-36EB-449E-A53F-69BF958D94FA}" type="datetimeFigureOut">
              <a:rPr lang="es-CO" smtClean="0"/>
              <a:pPr/>
              <a:t>27/04/2018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D806BE7-6C16-46B8-A81A-CFA91E63256C}" type="slidenum">
              <a:rPr lang="es-CO" smtClean="0"/>
              <a:pPr/>
              <a:t>‹Nº›</a:t>
            </a:fld>
            <a:endParaRPr lang="es-CO"/>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A695806F-36EB-449E-A53F-69BF958D94FA}" type="datetimeFigureOut">
              <a:rPr lang="es-CO" smtClean="0"/>
              <a:pPr/>
              <a:t>27/04/2018</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D806BE7-6C16-46B8-A81A-CFA91E63256C}" type="slidenum">
              <a:rPr lang="es-CO" smtClean="0"/>
              <a:pPr/>
              <a:t>‹Nº›</a:t>
            </a:fld>
            <a:endParaRPr lang="es-CO"/>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A695806F-36EB-449E-A53F-69BF958D94FA}" type="datetimeFigureOut">
              <a:rPr lang="es-CO" smtClean="0"/>
              <a:pPr/>
              <a:t>27/04/2018</a:t>
            </a:fld>
            <a:endParaRPr lang="es-CO"/>
          </a:p>
        </p:txBody>
      </p:sp>
      <p:sp>
        <p:nvSpPr>
          <p:cNvPr id="7" name="6 Marcador de número de diapositiva"/>
          <p:cNvSpPr>
            <a:spLocks noGrp="1"/>
          </p:cNvSpPr>
          <p:nvPr>
            <p:ph type="sldNum" sz="quarter" idx="11"/>
          </p:nvPr>
        </p:nvSpPr>
        <p:spPr/>
        <p:txBody>
          <a:bodyPr rtlCol="0"/>
          <a:lstStyle/>
          <a:p>
            <a:fld id="{BD806BE7-6C16-46B8-A81A-CFA91E63256C}" type="slidenum">
              <a:rPr lang="es-CO" smtClean="0"/>
              <a:pPr/>
              <a:t>‹Nº›</a:t>
            </a:fld>
            <a:endParaRPr lang="es-CO"/>
          </a:p>
        </p:txBody>
      </p:sp>
      <p:sp>
        <p:nvSpPr>
          <p:cNvPr id="8" name="7 Marcador de pie de página"/>
          <p:cNvSpPr>
            <a:spLocks noGrp="1"/>
          </p:cNvSpPr>
          <p:nvPr>
            <p:ph type="ftr" sz="quarter" idx="12"/>
          </p:nvPr>
        </p:nvSpPr>
        <p:spPr/>
        <p:txBody>
          <a:bodyPr rtlCol="0"/>
          <a:lstStyle/>
          <a:p>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695806F-36EB-449E-A53F-69BF958D94FA}" type="datetimeFigureOut">
              <a:rPr lang="es-CO" smtClean="0"/>
              <a:pPr/>
              <a:t>27/04/2018</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D806BE7-6C16-46B8-A81A-CFA91E63256C}"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A695806F-36EB-449E-A53F-69BF958D94FA}" type="datetimeFigureOut">
              <a:rPr lang="es-CO" smtClean="0"/>
              <a:pPr/>
              <a:t>27/04/2018</a:t>
            </a:fld>
            <a:endParaRPr lang="es-CO"/>
          </a:p>
        </p:txBody>
      </p:sp>
      <p:sp>
        <p:nvSpPr>
          <p:cNvPr id="22" name="21 Marcador de número de diapositiva"/>
          <p:cNvSpPr>
            <a:spLocks noGrp="1"/>
          </p:cNvSpPr>
          <p:nvPr>
            <p:ph type="sldNum" sz="quarter" idx="15"/>
          </p:nvPr>
        </p:nvSpPr>
        <p:spPr/>
        <p:txBody>
          <a:bodyPr rtlCol="0"/>
          <a:lstStyle/>
          <a:p>
            <a:fld id="{BD806BE7-6C16-46B8-A81A-CFA91E63256C}" type="slidenum">
              <a:rPr lang="es-CO" smtClean="0"/>
              <a:pPr/>
              <a:t>‹Nº›</a:t>
            </a:fld>
            <a:endParaRPr lang="es-CO"/>
          </a:p>
        </p:txBody>
      </p:sp>
      <p:sp>
        <p:nvSpPr>
          <p:cNvPr id="23" name="22 Marcador de pie de página"/>
          <p:cNvSpPr>
            <a:spLocks noGrp="1"/>
          </p:cNvSpPr>
          <p:nvPr>
            <p:ph type="ftr" sz="quarter" idx="16"/>
          </p:nvPr>
        </p:nvSpPr>
        <p:spPr/>
        <p:txBody>
          <a:bodyPr rtlCol="0"/>
          <a:lstStyle/>
          <a:p>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A695806F-36EB-449E-A53F-69BF958D94FA}" type="datetimeFigureOut">
              <a:rPr lang="es-CO" smtClean="0"/>
              <a:pPr/>
              <a:t>27/04/2018</a:t>
            </a:fld>
            <a:endParaRPr lang="es-CO"/>
          </a:p>
        </p:txBody>
      </p:sp>
      <p:sp>
        <p:nvSpPr>
          <p:cNvPr id="18" name="17 Marcador de número de diapositiva"/>
          <p:cNvSpPr>
            <a:spLocks noGrp="1"/>
          </p:cNvSpPr>
          <p:nvPr>
            <p:ph type="sldNum" sz="quarter" idx="11"/>
          </p:nvPr>
        </p:nvSpPr>
        <p:spPr/>
        <p:txBody>
          <a:bodyPr rtlCol="0"/>
          <a:lstStyle/>
          <a:p>
            <a:fld id="{BD806BE7-6C16-46B8-A81A-CFA91E63256C}" type="slidenum">
              <a:rPr lang="es-CO" smtClean="0"/>
              <a:pPr/>
              <a:t>‹Nº›</a:t>
            </a:fld>
            <a:endParaRPr lang="es-CO"/>
          </a:p>
        </p:txBody>
      </p:sp>
      <p:sp>
        <p:nvSpPr>
          <p:cNvPr id="21" name="20 Marcador de pie de página"/>
          <p:cNvSpPr>
            <a:spLocks noGrp="1"/>
          </p:cNvSpPr>
          <p:nvPr>
            <p:ph type="ftr" sz="quarter" idx="12"/>
          </p:nvPr>
        </p:nvSpPr>
        <p:spPr/>
        <p:txBody>
          <a:bodyPr rtlCol="0"/>
          <a:lstStyle/>
          <a:p>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695806F-36EB-449E-A53F-69BF958D94FA}" type="datetimeFigureOut">
              <a:rPr lang="es-CO" smtClean="0"/>
              <a:pPr/>
              <a:t>27/04/2018</a:t>
            </a:fld>
            <a:endParaRPr lang="es-CO"/>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CO"/>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D806BE7-6C16-46B8-A81A-CFA91E63256C}"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21.xml"/><Relationship Id="rId7" Type="http://schemas.openxmlformats.org/officeDocument/2006/relationships/slide" Target="slide18.xml"/><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20.xm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slide" Target="slide2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46.xml"/><Relationship Id="rId10" Type="http://schemas.openxmlformats.org/officeDocument/2006/relationships/slide" Target="slide64.xml"/><Relationship Id="rId4" Type="http://schemas.openxmlformats.org/officeDocument/2006/relationships/image" Target="../media/image3.jpeg"/><Relationship Id="rId9" Type="http://schemas.openxmlformats.org/officeDocument/2006/relationships/slide" Target="slide47.xml"/></Relationships>
</file>

<file path=ppt/slides/_rels/slide2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 Target="slide30.xml"/><Relationship Id="rId7" Type="http://schemas.openxmlformats.org/officeDocument/2006/relationships/slide" Target="slide43.xml"/><Relationship Id="rId2" Type="http://schemas.openxmlformats.org/officeDocument/2006/relationships/slide" Target="slide45.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5.xml"/><Relationship Id="rId10" Type="http://schemas.openxmlformats.org/officeDocument/2006/relationships/slide" Target="slide29.xml"/><Relationship Id="rId4" Type="http://schemas.openxmlformats.org/officeDocument/2006/relationships/slide" Target="slide32.xml"/><Relationship Id="rId9"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5.xml"/><Relationship Id="rId7" Type="http://schemas.openxmlformats.org/officeDocument/2006/relationships/slide" Target="slide22.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5.jpeg"/><Relationship Id="rId5" Type="http://schemas.openxmlformats.org/officeDocument/2006/relationships/slide" Target="slide11.xml"/><Relationship Id="rId10" Type="http://schemas.openxmlformats.org/officeDocument/2006/relationships/slide" Target="slide2.xml"/><Relationship Id="rId4" Type="http://schemas.openxmlformats.org/officeDocument/2006/relationships/slide" Target="slide7.xml"/><Relationship Id="rId9" Type="http://schemas.openxmlformats.org/officeDocument/2006/relationships/slide" Target="slide24.xml"/></Relationships>
</file>

<file path=ppt/slides/_rels/slide3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9.xml"/><Relationship Id="rId7" Type="http://schemas.openxmlformats.org/officeDocument/2006/relationships/image" Target="../media/image21.png"/><Relationship Id="rId2"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1.xml"/><Relationship Id="rId4" Type="http://schemas.openxmlformats.org/officeDocument/2006/relationships/slide" Target="slide40.xml"/></Relationships>
</file>

<file path=ppt/slides/_rels/slide3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slide" Target="slide44.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slide" Target="slide28.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50.xml"/><Relationship Id="rId7" Type="http://schemas.openxmlformats.org/officeDocument/2006/relationships/slide" Target="slide62.xml"/><Relationship Id="rId2" Type="http://schemas.openxmlformats.org/officeDocument/2006/relationships/slide" Target="slide47.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53.xml"/><Relationship Id="rId10" Type="http://schemas.openxmlformats.org/officeDocument/2006/relationships/slide" Target="slide2.xml"/><Relationship Id="rId4" Type="http://schemas.openxmlformats.org/officeDocument/2006/relationships/slide" Target="slide48.xml"/><Relationship Id="rId9"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slide" Target="slide57.xml"/><Relationship Id="rId7" Type="http://schemas.openxmlformats.org/officeDocument/2006/relationships/slide" Target="slide61.xml"/><Relationship Id="rId2" Type="http://schemas.openxmlformats.org/officeDocument/2006/relationships/slide" Target="slide56.xml"/><Relationship Id="rId1" Type="http://schemas.openxmlformats.org/officeDocument/2006/relationships/slideLayout" Target="../slideLayouts/slideLayout2.xml"/><Relationship Id="rId6" Type="http://schemas.openxmlformats.org/officeDocument/2006/relationships/slide" Target="slide60.xml"/><Relationship Id="rId5" Type="http://schemas.openxmlformats.org/officeDocument/2006/relationships/slide" Target="slide59.xml"/><Relationship Id="rId4" Type="http://schemas.openxmlformats.org/officeDocument/2006/relationships/slide" Target="slide58.xml"/></Relationships>
</file>

<file path=ppt/slides/_rels/slide56.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7.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46.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63.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05464"/>
            <a:ext cx="7776864" cy="533921"/>
          </a:xfrm>
        </p:spPr>
        <p:txBody>
          <a:bodyPr>
            <a:normAutofit fontScale="90000"/>
          </a:bodyPr>
          <a:lstStyle/>
          <a:p>
            <a:pPr algn="ctr"/>
            <a:r>
              <a:rPr lang="es-CO" sz="1800" dirty="0" smtClean="0"/>
              <a:t>EXPOSICIÓN N° 4</a:t>
            </a:r>
            <a:br>
              <a:rPr lang="es-CO" sz="1800" dirty="0" smtClean="0"/>
            </a:br>
            <a:r>
              <a:rPr lang="es-CO" sz="1800" dirty="0" smtClean="0"/>
              <a:t>EL COMPUTADOR Y SUS PERIFERICOS</a:t>
            </a:r>
            <a:br>
              <a:rPr lang="es-CO" sz="1800" dirty="0" smtClean="0"/>
            </a:br>
            <a:r>
              <a:rPr lang="es-CO" sz="1800" dirty="0" smtClean="0"/>
              <a:t>EL TELEFONO/CELULAR</a:t>
            </a:r>
            <a:br>
              <a:rPr lang="es-CO" sz="1800" dirty="0" smtClean="0"/>
            </a:br>
            <a:r>
              <a:rPr lang="es-CO" sz="1800" dirty="0" smtClean="0"/>
              <a:t>EL AUTOMOVIL</a:t>
            </a:r>
            <a:br>
              <a:rPr lang="es-CO" sz="1800" dirty="0" smtClean="0"/>
            </a:br>
            <a:r>
              <a:rPr lang="es-CO" sz="1800" dirty="0" smtClean="0"/>
              <a:t/>
            </a:r>
            <a:br>
              <a:rPr lang="es-CO" sz="1800" dirty="0" smtClean="0"/>
            </a:br>
            <a:r>
              <a:rPr lang="es-CO" sz="1800" dirty="0"/>
              <a:t/>
            </a:r>
            <a:br>
              <a:rPr lang="es-CO" sz="1800" dirty="0"/>
            </a:br>
            <a:r>
              <a:rPr lang="es-CO" sz="1800" dirty="0" smtClean="0"/>
              <a:t>MARÍA JOSÉ MÉNDEZ TAPIERO</a:t>
            </a:r>
            <a:br>
              <a:rPr lang="es-CO" sz="1800" dirty="0" smtClean="0"/>
            </a:br>
            <a:r>
              <a:rPr lang="es-CO" sz="1800" dirty="0" smtClean="0"/>
              <a:t>YICED SÁNCHEZ GUZMÁN</a:t>
            </a:r>
            <a:br>
              <a:rPr lang="es-CO" sz="1800" dirty="0" smtClean="0"/>
            </a:br>
            <a:r>
              <a:rPr lang="es-CO" sz="1800" dirty="0" smtClean="0"/>
              <a:t>MELIDA ASTRID YATE MONTEALEGRE</a:t>
            </a:r>
            <a:br>
              <a:rPr lang="es-CO" sz="1800" dirty="0" smtClean="0"/>
            </a:br>
            <a:r>
              <a:rPr lang="es-CO" sz="1800" dirty="0" smtClean="0"/>
              <a:t/>
            </a:r>
            <a:br>
              <a:rPr lang="es-CO" sz="1800" dirty="0" smtClean="0"/>
            </a:br>
            <a:r>
              <a:rPr lang="es-CO" sz="1800" dirty="0" smtClean="0"/>
              <a:t/>
            </a:r>
            <a:br>
              <a:rPr lang="es-CO" sz="1800" dirty="0" smtClean="0"/>
            </a:br>
            <a:r>
              <a:rPr lang="es-CO" sz="1800" dirty="0" smtClean="0"/>
              <a:t/>
            </a:r>
            <a:br>
              <a:rPr lang="es-CO" sz="1800" dirty="0" smtClean="0"/>
            </a:br>
            <a:r>
              <a:rPr lang="es-CO" sz="1800" dirty="0" smtClean="0"/>
              <a:t>GUSTAVO ADOLFO LUNA ORTIZ</a:t>
            </a:r>
            <a:br>
              <a:rPr lang="es-CO" sz="1800" dirty="0" smtClean="0"/>
            </a:br>
            <a:r>
              <a:rPr lang="es-CO" sz="1800" dirty="0" smtClean="0"/>
              <a:t>Ing. sistemas</a:t>
            </a:r>
            <a:br>
              <a:rPr lang="es-CO" sz="1800" dirty="0" smtClean="0"/>
            </a:br>
            <a:r>
              <a:rPr lang="es-CO" sz="1800" dirty="0" smtClean="0"/>
              <a:t/>
            </a:r>
            <a:br>
              <a:rPr lang="es-CO" sz="1800" dirty="0" smtClean="0"/>
            </a:br>
            <a:r>
              <a:rPr lang="es-CO" sz="1800" dirty="0"/>
              <a:t/>
            </a:r>
            <a:br>
              <a:rPr lang="es-CO" sz="1800" dirty="0"/>
            </a:br>
            <a:r>
              <a:rPr lang="es-CO" sz="1800" dirty="0" smtClean="0"/>
              <a:t>INSTITUCIÓN EDUCATIVA JOHN F. KENNEDY</a:t>
            </a:r>
            <a:br>
              <a:rPr lang="es-CO" sz="1800" dirty="0" smtClean="0"/>
            </a:br>
            <a:r>
              <a:rPr lang="es-CO" sz="1800" dirty="0" smtClean="0"/>
              <a:t>TECNOLOGÍA E INFORMÁTICA</a:t>
            </a:r>
            <a:br>
              <a:rPr lang="es-CO" sz="1800" dirty="0" smtClean="0"/>
            </a:br>
            <a:r>
              <a:rPr lang="es-CO" sz="1800" dirty="0" smtClean="0"/>
              <a:t>10</a:t>
            </a:r>
            <a:r>
              <a:rPr lang="es-CO" sz="1800" baseline="30000" dirty="0" smtClean="0"/>
              <a:t>1</a:t>
            </a:r>
            <a:r>
              <a:rPr lang="es-CO" sz="1800" dirty="0" smtClean="0"/>
              <a:t/>
            </a:r>
            <a:br>
              <a:rPr lang="es-CO" sz="1800" dirty="0" smtClean="0"/>
            </a:br>
            <a:r>
              <a:rPr lang="es-CO" sz="1800" dirty="0" smtClean="0"/>
              <a:t>SECUNDARIA</a:t>
            </a:r>
            <a:br>
              <a:rPr lang="es-CO" sz="1800" dirty="0" smtClean="0"/>
            </a:br>
            <a:r>
              <a:rPr lang="es-CO" sz="1800" dirty="0" smtClean="0"/>
              <a:t>ORTEGA – TOLIMA</a:t>
            </a:r>
            <a:br>
              <a:rPr lang="es-CO" sz="1800" dirty="0" smtClean="0"/>
            </a:br>
            <a:r>
              <a:rPr lang="es-CO" sz="1800" dirty="0" smtClean="0"/>
              <a:t>2011</a:t>
            </a:r>
            <a:br>
              <a:rPr lang="es-CO" sz="1800" dirty="0" smtClean="0"/>
            </a:br>
            <a:r>
              <a:rPr lang="es-CO" sz="1800" dirty="0"/>
              <a:t/>
            </a:r>
            <a:br>
              <a:rPr lang="es-CO" sz="1800" dirty="0"/>
            </a:br>
            <a:r>
              <a:rPr lang="es-CO" sz="2000" dirty="0" smtClean="0"/>
              <a:t/>
            </a:r>
            <a:br>
              <a:rPr lang="es-CO" sz="2000" dirty="0" smtClean="0"/>
            </a:br>
            <a:r>
              <a:rPr lang="es-CO" sz="2000" dirty="0" smtClean="0"/>
              <a:t/>
            </a:r>
            <a:br>
              <a:rPr lang="es-CO" sz="2000" dirty="0" smtClean="0"/>
            </a:br>
            <a:r>
              <a:rPr lang="es-CO" sz="2000" dirty="0"/>
              <a:t/>
            </a:r>
            <a:br>
              <a:rPr lang="es-CO" sz="2000" dirty="0"/>
            </a:br>
            <a:r>
              <a:rPr lang="es-CO" sz="2000" dirty="0" smtClean="0"/>
              <a:t/>
            </a:r>
            <a:br>
              <a:rPr lang="es-CO" sz="2000" dirty="0" smtClean="0"/>
            </a:br>
            <a:r>
              <a:rPr lang="es-CO" sz="2000" dirty="0"/>
              <a:t/>
            </a:r>
            <a:br>
              <a:rPr lang="es-CO" sz="2000" dirty="0"/>
            </a:br>
            <a:endParaRPr lang="es-CO" sz="2000" dirty="0"/>
          </a:p>
        </p:txBody>
      </p:sp>
      <p:sp>
        <p:nvSpPr>
          <p:cNvPr id="3" name="2 Flecha derecha">
            <a:hlinkClick r:id="rId2" action="ppaction://hlinksldjump"/>
          </p:cNvPr>
          <p:cNvSpPr/>
          <p:nvPr/>
        </p:nvSpPr>
        <p:spPr>
          <a:xfrm>
            <a:off x="8100392" y="332656"/>
            <a:ext cx="792088" cy="620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599027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400" dirty="0">
                <a:solidFill>
                  <a:schemeClr val="accent3">
                    <a:lumMod val="60000"/>
                    <a:lumOff val="40000"/>
                  </a:schemeClr>
                </a:solidFill>
                <a:latin typeface="Algerian" pitchFamily="82" charset="0"/>
              </a:rPr>
              <a:t>EVOLUCIÓN EN EL TIEMPO</a:t>
            </a:r>
            <a:endParaRPr lang="es-CO" sz="4000" dirty="0"/>
          </a:p>
        </p:txBody>
      </p:sp>
      <p:sp>
        <p:nvSpPr>
          <p:cNvPr id="3" name="2 Marcador de contenido"/>
          <p:cNvSpPr>
            <a:spLocks noGrp="1"/>
          </p:cNvSpPr>
          <p:nvPr>
            <p:ph sz="quarter" idx="1"/>
          </p:nvPr>
        </p:nvSpPr>
        <p:spPr/>
        <p:txBody>
          <a:bodyPr>
            <a:normAutofit/>
          </a:bodyPr>
          <a:lstStyle/>
          <a:p>
            <a:pPr algn="ctr"/>
            <a:r>
              <a:rPr lang="es-CO" sz="2000" b="1" dirty="0">
                <a:latin typeface="Arial" pitchFamily="34" charset="0"/>
                <a:cs typeface="Arial" pitchFamily="34" charset="0"/>
              </a:rPr>
              <a:t>C</a:t>
            </a:r>
            <a:r>
              <a:rPr lang="es-CO" sz="2000" b="1" dirty="0" smtClean="0">
                <a:latin typeface="Arial" pitchFamily="34" charset="0"/>
                <a:cs typeface="Arial" pitchFamily="34" charset="0"/>
              </a:rPr>
              <a:t>uarta </a:t>
            </a:r>
            <a:r>
              <a:rPr lang="es-CO" sz="2000" b="1" dirty="0">
                <a:latin typeface="Arial" pitchFamily="34" charset="0"/>
                <a:cs typeface="Arial" pitchFamily="34" charset="0"/>
              </a:rPr>
              <a:t>generación 1972 - ?</a:t>
            </a:r>
            <a:endParaRPr lang="es-CO" sz="2000" dirty="0">
              <a:latin typeface="Arial" pitchFamily="34" charset="0"/>
              <a:cs typeface="Arial" pitchFamily="34" charset="0"/>
            </a:endParaRPr>
          </a:p>
          <a:p>
            <a:pPr marL="0" indent="0" algn="just">
              <a:buNone/>
            </a:pPr>
            <a:r>
              <a:rPr lang="es-CO" sz="1900" dirty="0" smtClean="0">
                <a:latin typeface="Arial" pitchFamily="34" charset="0"/>
                <a:cs typeface="Arial" pitchFamily="34" charset="0"/>
              </a:rPr>
              <a:t>En </a:t>
            </a:r>
            <a:r>
              <a:rPr lang="es-CO" sz="1900" dirty="0">
                <a:latin typeface="Arial" pitchFamily="34" charset="0"/>
                <a:cs typeface="Arial" pitchFamily="34" charset="0"/>
              </a:rPr>
              <a:t>la década del 70 empieza a utilizarse la técnica LSI (</a:t>
            </a:r>
            <a:r>
              <a:rPr lang="es-CO" sz="1900" dirty="0" err="1">
                <a:latin typeface="Arial" pitchFamily="34" charset="0"/>
                <a:cs typeface="Arial" pitchFamily="34" charset="0"/>
              </a:rPr>
              <a:t>Large</a:t>
            </a:r>
            <a:r>
              <a:rPr lang="es-CO" sz="1900" dirty="0">
                <a:latin typeface="Arial" pitchFamily="34" charset="0"/>
                <a:cs typeface="Arial" pitchFamily="34" charset="0"/>
              </a:rPr>
              <a:t> </a:t>
            </a:r>
            <a:r>
              <a:rPr lang="es-CO" sz="1900" dirty="0" err="1">
                <a:latin typeface="Arial" pitchFamily="34" charset="0"/>
                <a:cs typeface="Arial" pitchFamily="34" charset="0"/>
              </a:rPr>
              <a:t>Scale</a:t>
            </a:r>
            <a:r>
              <a:rPr lang="es-CO" sz="1900" dirty="0">
                <a:latin typeface="Arial" pitchFamily="34" charset="0"/>
                <a:cs typeface="Arial" pitchFamily="34" charset="0"/>
              </a:rPr>
              <a:t> </a:t>
            </a:r>
            <a:r>
              <a:rPr lang="es-CO" sz="1900" dirty="0" err="1">
                <a:latin typeface="Arial" pitchFamily="34" charset="0"/>
                <a:cs typeface="Arial" pitchFamily="34" charset="0"/>
              </a:rPr>
              <a:t>Integration</a:t>
            </a:r>
            <a:r>
              <a:rPr lang="es-CO" sz="1900" dirty="0">
                <a:latin typeface="Arial" pitchFamily="34" charset="0"/>
                <a:cs typeface="Arial" pitchFamily="34" charset="0"/>
              </a:rPr>
              <a:t>) Integración a Gran Escala. Si en 1965 en un "chip" cuadrado de aproximadamente 0.5 centímetros de lado podía almacenarse hasta 1.000 elementos de un circuito, en 1970 con la técnica LSI podía almacenarse 150.000.</a:t>
            </a:r>
          </a:p>
          <a:p>
            <a:pPr marL="0" indent="0" algn="just">
              <a:buNone/>
            </a:pPr>
            <a:r>
              <a:rPr lang="es-CO" sz="1900" dirty="0">
                <a:latin typeface="Arial" pitchFamily="34" charset="0"/>
                <a:cs typeface="Arial" pitchFamily="34" charset="0"/>
              </a:rPr>
              <a:t>Algunos investigadores opinan que esta generación se inicia con la introducción del sistema IBM </a:t>
            </a:r>
            <a:r>
              <a:rPr lang="es-CO" sz="1900" dirty="0" err="1">
                <a:latin typeface="Arial" pitchFamily="34" charset="0"/>
                <a:cs typeface="Arial" pitchFamily="34" charset="0"/>
              </a:rPr>
              <a:t>System</a:t>
            </a:r>
            <a:r>
              <a:rPr lang="es-CO" sz="1900" dirty="0">
                <a:latin typeface="Arial" pitchFamily="34" charset="0"/>
                <a:cs typeface="Arial" pitchFamily="34" charset="0"/>
              </a:rPr>
              <a:t>/370 basado en LSI.</a:t>
            </a:r>
          </a:p>
          <a:p>
            <a:pPr marL="0" indent="0" algn="just">
              <a:buNone/>
            </a:pPr>
            <a:r>
              <a:rPr lang="es-CO" sz="1900" dirty="0">
                <a:latin typeface="Arial" pitchFamily="34" charset="0"/>
                <a:cs typeface="Arial" pitchFamily="34" charset="0"/>
              </a:rPr>
              <a:t>Otros dicen que la </a:t>
            </a:r>
            <a:r>
              <a:rPr lang="es-CO" sz="1900" dirty="0" err="1">
                <a:latin typeface="Arial" pitchFamily="34" charset="0"/>
                <a:cs typeface="Arial" pitchFamily="34" charset="0"/>
              </a:rPr>
              <a:t>microtecnología</a:t>
            </a:r>
            <a:r>
              <a:rPr lang="es-CO" sz="1900" dirty="0">
                <a:latin typeface="Arial" pitchFamily="34" charset="0"/>
                <a:cs typeface="Arial" pitchFamily="34" charset="0"/>
              </a:rPr>
              <a:t> es en realidad el factor determinante de esta cuarta generación. En 1971 se logra implementar en un chip todos los componentes de la Unidad Central de Procesamiento fabricándose así un microprocesador, el cual a vez dio origen a los microcomputadores</a:t>
            </a:r>
            <a:r>
              <a:rPr lang="es-CO" sz="1900" dirty="0" smtClean="0">
                <a:latin typeface="Arial" pitchFamily="34" charset="0"/>
                <a:cs typeface="Arial" pitchFamily="34" charset="0"/>
              </a:rPr>
              <a:t>.</a:t>
            </a:r>
            <a:endParaRPr lang="es-CO" sz="1900" dirty="0">
              <a:latin typeface="Arial" pitchFamily="34" charset="0"/>
              <a:cs typeface="Arial" pitchFamily="34" charset="0"/>
            </a:endParaRPr>
          </a:p>
        </p:txBody>
      </p:sp>
      <p:sp>
        <p:nvSpPr>
          <p:cNvPr id="4" name="3 Estrella de 7 puntas">
            <a:hlinkClick r:id="rId2" action="ppaction://hlinksldjump"/>
          </p:cNvPr>
          <p:cNvSpPr/>
          <p:nvPr/>
        </p:nvSpPr>
        <p:spPr>
          <a:xfrm>
            <a:off x="7812360" y="5517232"/>
            <a:ext cx="1008112" cy="86409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36325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400" dirty="0" smtClean="0">
                <a:solidFill>
                  <a:schemeClr val="accent3">
                    <a:lumMod val="60000"/>
                    <a:lumOff val="40000"/>
                  </a:schemeClr>
                </a:solidFill>
                <a:latin typeface="Algerian" pitchFamily="82" charset="0"/>
              </a:rPr>
              <a:t>USOS</a:t>
            </a:r>
            <a:endParaRPr lang="es-CO" sz="4000" dirty="0"/>
          </a:p>
        </p:txBody>
      </p:sp>
      <p:sp>
        <p:nvSpPr>
          <p:cNvPr id="3" name="2 Marcador de contenido"/>
          <p:cNvSpPr>
            <a:spLocks noGrp="1"/>
          </p:cNvSpPr>
          <p:nvPr>
            <p:ph sz="quarter" idx="1"/>
          </p:nvPr>
        </p:nvSpPr>
        <p:spPr/>
        <p:txBody>
          <a:bodyPr>
            <a:noAutofit/>
          </a:bodyPr>
          <a:lstStyle/>
          <a:p>
            <a:r>
              <a:rPr lang="es-CO" sz="1900" dirty="0" smtClean="0">
                <a:latin typeface="Arial" pitchFamily="34" charset="0"/>
                <a:cs typeface="Arial" pitchFamily="34" charset="0"/>
              </a:rPr>
              <a:t>Procesador </a:t>
            </a:r>
            <a:r>
              <a:rPr lang="es-CO" sz="1900" dirty="0">
                <a:latin typeface="Arial" pitchFamily="34" charset="0"/>
                <a:cs typeface="Arial" pitchFamily="34" charset="0"/>
              </a:rPr>
              <a:t>de </a:t>
            </a:r>
            <a:r>
              <a:rPr lang="es-CO" sz="1900" dirty="0" smtClean="0">
                <a:latin typeface="Arial" pitchFamily="34" charset="0"/>
                <a:cs typeface="Arial" pitchFamily="34" charset="0"/>
              </a:rPr>
              <a:t>textos,</a:t>
            </a:r>
          </a:p>
          <a:p>
            <a:r>
              <a:rPr lang="es-CO" sz="1900" dirty="0" smtClean="0">
                <a:latin typeface="Arial" pitchFamily="34" charset="0"/>
                <a:cs typeface="Arial" pitchFamily="34" charset="0"/>
              </a:rPr>
              <a:t>Presentaciones académicas.</a:t>
            </a:r>
          </a:p>
          <a:p>
            <a:r>
              <a:rPr lang="es-CO" sz="1900" dirty="0" smtClean="0">
                <a:latin typeface="Arial" pitchFamily="34" charset="0"/>
                <a:cs typeface="Arial" pitchFamily="34" charset="0"/>
              </a:rPr>
              <a:t>Procesador </a:t>
            </a:r>
            <a:r>
              <a:rPr lang="es-CO" sz="1900" dirty="0">
                <a:latin typeface="Arial" pitchFamily="34" charset="0"/>
                <a:cs typeface="Arial" pitchFamily="34" charset="0"/>
              </a:rPr>
              <a:t>de </a:t>
            </a:r>
            <a:r>
              <a:rPr lang="es-CO" sz="1900" dirty="0" smtClean="0">
                <a:latin typeface="Arial" pitchFamily="34" charset="0"/>
                <a:cs typeface="Arial" pitchFamily="34" charset="0"/>
              </a:rPr>
              <a:t>imágenes.</a:t>
            </a:r>
          </a:p>
          <a:p>
            <a:r>
              <a:rPr lang="es-CO" sz="1900" dirty="0" smtClean="0">
                <a:latin typeface="Arial" pitchFamily="34" charset="0"/>
                <a:cs typeface="Arial" pitchFamily="34" charset="0"/>
              </a:rPr>
              <a:t>Elaboración </a:t>
            </a:r>
            <a:r>
              <a:rPr lang="es-CO" sz="1900" dirty="0">
                <a:latin typeface="Arial" pitchFamily="34" charset="0"/>
                <a:cs typeface="Arial" pitchFamily="34" charset="0"/>
              </a:rPr>
              <a:t>de </a:t>
            </a:r>
            <a:r>
              <a:rPr lang="es-CO" sz="1900" dirty="0" smtClean="0">
                <a:latin typeface="Arial" pitchFamily="34" charset="0"/>
                <a:cs typeface="Arial" pitchFamily="34" charset="0"/>
              </a:rPr>
              <a:t>planos</a:t>
            </a:r>
          </a:p>
          <a:p>
            <a:r>
              <a:rPr lang="es-CO" sz="1900" dirty="0" smtClean="0">
                <a:latin typeface="Arial" pitchFamily="34" charset="0"/>
                <a:cs typeface="Arial" pitchFamily="34" charset="0"/>
              </a:rPr>
              <a:t>Tratamiento fotográficos.</a:t>
            </a:r>
          </a:p>
          <a:p>
            <a:r>
              <a:rPr lang="es-CO" sz="1900" dirty="0" smtClean="0">
                <a:latin typeface="Arial" pitchFamily="34" charset="0"/>
                <a:cs typeface="Arial" pitchFamily="34" charset="0"/>
              </a:rPr>
              <a:t>Comunicación telefónica</a:t>
            </a:r>
          </a:p>
          <a:p>
            <a:r>
              <a:rPr lang="es-CO" sz="1900" dirty="0" smtClean="0">
                <a:latin typeface="Arial" pitchFamily="34" charset="0"/>
                <a:cs typeface="Arial" pitchFamily="34" charset="0"/>
              </a:rPr>
              <a:t>Lectura </a:t>
            </a:r>
            <a:r>
              <a:rPr lang="es-CO" sz="1900" dirty="0">
                <a:latin typeface="Arial" pitchFamily="34" charset="0"/>
                <a:cs typeface="Arial" pitchFamily="34" charset="0"/>
              </a:rPr>
              <a:t>de libros, diarios, </a:t>
            </a:r>
            <a:r>
              <a:rPr lang="es-CO" sz="1900" dirty="0" smtClean="0">
                <a:latin typeface="Arial" pitchFamily="34" charset="0"/>
                <a:cs typeface="Arial" pitchFamily="34" charset="0"/>
              </a:rPr>
              <a:t>revistas</a:t>
            </a:r>
          </a:p>
          <a:p>
            <a:r>
              <a:rPr lang="es-CO" sz="1900" dirty="0" smtClean="0">
                <a:latin typeface="Arial" pitchFamily="34" charset="0"/>
                <a:cs typeface="Arial" pitchFamily="34" charset="0"/>
              </a:rPr>
              <a:t>Visor </a:t>
            </a:r>
            <a:r>
              <a:rPr lang="es-CO" sz="1900" dirty="0">
                <a:latin typeface="Arial" pitchFamily="34" charset="0"/>
                <a:cs typeface="Arial" pitchFamily="34" charset="0"/>
              </a:rPr>
              <a:t>de </a:t>
            </a:r>
            <a:r>
              <a:rPr lang="es-CO" sz="1900" dirty="0" smtClean="0">
                <a:latin typeface="Arial" pitchFamily="34" charset="0"/>
                <a:cs typeface="Arial" pitchFamily="34" charset="0"/>
              </a:rPr>
              <a:t>vídeos</a:t>
            </a:r>
          </a:p>
          <a:p>
            <a:r>
              <a:rPr lang="es-CO" sz="1900" dirty="0" smtClean="0">
                <a:latin typeface="Arial" pitchFamily="34" charset="0"/>
                <a:cs typeface="Arial" pitchFamily="34" charset="0"/>
              </a:rPr>
              <a:t>Investigación </a:t>
            </a:r>
            <a:r>
              <a:rPr lang="es-CO" sz="1900" dirty="0">
                <a:latin typeface="Arial" pitchFamily="34" charset="0"/>
                <a:cs typeface="Arial" pitchFamily="34" charset="0"/>
              </a:rPr>
              <a:t>de temas </a:t>
            </a:r>
            <a:r>
              <a:rPr lang="es-CO" sz="1900" dirty="0" smtClean="0">
                <a:latin typeface="Arial" pitchFamily="34" charset="0"/>
                <a:cs typeface="Arial" pitchFamily="34" charset="0"/>
              </a:rPr>
              <a:t>específicos</a:t>
            </a:r>
          </a:p>
          <a:p>
            <a:r>
              <a:rPr lang="es-CO" sz="1900" dirty="0">
                <a:latin typeface="Arial" pitchFamily="34" charset="0"/>
                <a:cs typeface="Arial" pitchFamily="34" charset="0"/>
              </a:rPr>
              <a:t>Ubicación geográfica de </a:t>
            </a:r>
            <a:r>
              <a:rPr lang="es-CO" sz="1900" dirty="0" smtClean="0">
                <a:latin typeface="Arial" pitchFamily="34" charset="0"/>
                <a:cs typeface="Arial" pitchFamily="34" charset="0"/>
              </a:rPr>
              <a:t>países, </a:t>
            </a:r>
            <a:r>
              <a:rPr lang="es-CO" sz="1900" dirty="0">
                <a:latin typeface="Arial" pitchFamily="34" charset="0"/>
                <a:cs typeface="Arial" pitchFamily="34" charset="0"/>
              </a:rPr>
              <a:t>e </a:t>
            </a:r>
            <a:r>
              <a:rPr lang="es-CO" sz="1900" dirty="0" smtClean="0">
                <a:latin typeface="Arial" pitchFamily="34" charset="0"/>
                <a:cs typeface="Arial" pitchFamily="34" charset="0"/>
              </a:rPr>
              <a:t>identificador </a:t>
            </a:r>
            <a:r>
              <a:rPr lang="es-CO" sz="1900" dirty="0">
                <a:latin typeface="Arial" pitchFamily="34" charset="0"/>
                <a:cs typeface="Arial" pitchFamily="34" charset="0"/>
              </a:rPr>
              <a:t>de calles y edificios (Google)</a:t>
            </a:r>
          </a:p>
          <a:p>
            <a:r>
              <a:rPr lang="es-CO" sz="1900" dirty="0" smtClean="0">
                <a:latin typeface="Arial" pitchFamily="34" charset="0"/>
                <a:cs typeface="Arial" pitchFamily="34" charset="0"/>
              </a:rPr>
              <a:t>Cinematografía</a:t>
            </a:r>
          </a:p>
          <a:p>
            <a:r>
              <a:rPr lang="es-CO" sz="1900" dirty="0">
                <a:latin typeface="Arial" pitchFamily="34" charset="0"/>
                <a:cs typeface="Arial" pitchFamily="34" charset="0"/>
              </a:rPr>
              <a:t>Traductor de textos</a:t>
            </a:r>
          </a:p>
          <a:p>
            <a:endParaRPr lang="es-CO" sz="1900" dirty="0">
              <a:latin typeface="Arial" pitchFamily="34" charset="0"/>
              <a:cs typeface="Arial" pitchFamily="34" charset="0"/>
            </a:endParaRPr>
          </a:p>
          <a:p>
            <a:endParaRPr lang="es-CO" sz="1900" dirty="0" smtClean="0">
              <a:latin typeface="Arial" pitchFamily="34" charset="0"/>
              <a:cs typeface="Arial" pitchFamily="34" charset="0"/>
            </a:endParaRPr>
          </a:p>
        </p:txBody>
      </p:sp>
      <p:sp>
        <p:nvSpPr>
          <p:cNvPr id="4" name="3 Flecha derecha">
            <a:hlinkClick r:id="rId2" action="ppaction://hlinksldjump"/>
          </p:cNvPr>
          <p:cNvSpPr/>
          <p:nvPr/>
        </p:nvSpPr>
        <p:spPr>
          <a:xfrm>
            <a:off x="7884368" y="289856"/>
            <a:ext cx="792088" cy="620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896179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400" dirty="0" smtClean="0">
                <a:solidFill>
                  <a:schemeClr val="accent3">
                    <a:lumMod val="60000"/>
                    <a:lumOff val="40000"/>
                  </a:schemeClr>
                </a:solidFill>
                <a:latin typeface="Algerian" pitchFamily="82" charset="0"/>
              </a:rPr>
              <a:t>UTILIDADES</a:t>
            </a:r>
            <a:endParaRPr lang="es-CO" sz="4000" dirty="0"/>
          </a:p>
        </p:txBody>
      </p:sp>
      <p:sp>
        <p:nvSpPr>
          <p:cNvPr id="3" name="2 Marcador de contenido"/>
          <p:cNvSpPr>
            <a:spLocks noGrp="1"/>
          </p:cNvSpPr>
          <p:nvPr>
            <p:ph sz="quarter" idx="1"/>
          </p:nvPr>
        </p:nvSpPr>
        <p:spPr/>
        <p:txBody>
          <a:bodyPr>
            <a:normAutofit/>
          </a:bodyPr>
          <a:lstStyle/>
          <a:p>
            <a:pPr marL="0" indent="0" algn="just">
              <a:buNone/>
            </a:pPr>
            <a:r>
              <a:rPr lang="es-CO" dirty="0">
                <a:latin typeface="Arial" pitchFamily="34" charset="0"/>
                <a:cs typeface="Arial" pitchFamily="34" charset="0"/>
              </a:rPr>
              <a:t>El computador es una herramienta eficaz por excelencia, te sirve como ayuda en el desarrollo de las clases: </a:t>
            </a:r>
            <a:endParaRPr lang="es-CO" dirty="0" smtClean="0">
              <a:latin typeface="Arial" pitchFamily="34" charset="0"/>
              <a:cs typeface="Arial" pitchFamily="34" charset="0"/>
            </a:endParaRPr>
          </a:p>
          <a:p>
            <a:pPr algn="just"/>
            <a:r>
              <a:rPr lang="es-CO" dirty="0">
                <a:latin typeface="Arial" pitchFamily="34" charset="0"/>
                <a:cs typeface="Arial" pitchFamily="34" charset="0"/>
              </a:rPr>
              <a:t>P</a:t>
            </a:r>
            <a:r>
              <a:rPr lang="es-CO" dirty="0" smtClean="0">
                <a:latin typeface="Arial" pitchFamily="34" charset="0"/>
                <a:cs typeface="Arial" pitchFamily="34" charset="0"/>
              </a:rPr>
              <a:t>uedes </a:t>
            </a:r>
            <a:r>
              <a:rPr lang="es-CO" dirty="0">
                <a:latin typeface="Arial" pitchFamily="34" charset="0"/>
                <a:cs typeface="Arial" pitchFamily="34" charset="0"/>
              </a:rPr>
              <a:t>ver </a:t>
            </a:r>
            <a:r>
              <a:rPr lang="es-CO" dirty="0" smtClean="0">
                <a:latin typeface="Arial" pitchFamily="34" charset="0"/>
                <a:cs typeface="Arial" pitchFamily="34" charset="0"/>
              </a:rPr>
              <a:t>videos</a:t>
            </a:r>
          </a:p>
          <a:p>
            <a:pPr algn="just"/>
            <a:r>
              <a:rPr lang="es-CO" dirty="0">
                <a:latin typeface="Arial" pitchFamily="34" charset="0"/>
                <a:cs typeface="Arial" pitchFamily="34" charset="0"/>
              </a:rPr>
              <a:t>E</a:t>
            </a:r>
            <a:r>
              <a:rPr lang="es-CO" dirty="0" smtClean="0">
                <a:latin typeface="Arial" pitchFamily="34" charset="0"/>
                <a:cs typeface="Arial" pitchFamily="34" charset="0"/>
              </a:rPr>
              <a:t>scuchar música</a:t>
            </a:r>
          </a:p>
          <a:p>
            <a:pPr algn="just"/>
            <a:r>
              <a:rPr lang="es-CO" dirty="0">
                <a:latin typeface="Arial" pitchFamily="34" charset="0"/>
                <a:cs typeface="Arial" pitchFamily="34" charset="0"/>
              </a:rPr>
              <a:t>H</a:t>
            </a:r>
            <a:r>
              <a:rPr lang="es-CO" dirty="0" smtClean="0">
                <a:latin typeface="Arial" pitchFamily="34" charset="0"/>
                <a:cs typeface="Arial" pitchFamily="34" charset="0"/>
              </a:rPr>
              <a:t>acer transacciones bancarias </a:t>
            </a:r>
          </a:p>
          <a:p>
            <a:pPr algn="just"/>
            <a:r>
              <a:rPr lang="es-CO" dirty="0">
                <a:latin typeface="Arial" pitchFamily="34" charset="0"/>
                <a:cs typeface="Arial" pitchFamily="34" charset="0"/>
              </a:rPr>
              <a:t>P</a:t>
            </a:r>
            <a:r>
              <a:rPr lang="es-CO" dirty="0" smtClean="0">
                <a:latin typeface="Arial" pitchFamily="34" charset="0"/>
                <a:cs typeface="Arial" pitchFamily="34" charset="0"/>
              </a:rPr>
              <a:t>agar servicios</a:t>
            </a:r>
          </a:p>
          <a:p>
            <a:pPr algn="just"/>
            <a:r>
              <a:rPr lang="es-CO" dirty="0">
                <a:latin typeface="Arial" pitchFamily="34" charset="0"/>
                <a:cs typeface="Arial" pitchFamily="34" charset="0"/>
              </a:rPr>
              <a:t>C</a:t>
            </a:r>
            <a:r>
              <a:rPr lang="es-CO" dirty="0" smtClean="0">
                <a:latin typeface="Arial" pitchFamily="34" charset="0"/>
                <a:cs typeface="Arial" pitchFamily="34" charset="0"/>
              </a:rPr>
              <a:t>onversar </a:t>
            </a:r>
            <a:r>
              <a:rPr lang="es-CO" dirty="0">
                <a:latin typeface="Arial" pitchFamily="34" charset="0"/>
                <a:cs typeface="Arial" pitchFamily="34" charset="0"/>
              </a:rPr>
              <a:t>mediante los chat con otras </a:t>
            </a:r>
            <a:r>
              <a:rPr lang="es-CO" dirty="0" smtClean="0">
                <a:latin typeface="Arial" pitchFamily="34" charset="0"/>
                <a:cs typeface="Arial" pitchFamily="34" charset="0"/>
              </a:rPr>
              <a:t>personas</a:t>
            </a:r>
          </a:p>
          <a:p>
            <a:pPr algn="just"/>
            <a:r>
              <a:rPr lang="es-CO" dirty="0" smtClean="0">
                <a:latin typeface="Arial" pitchFamily="34" charset="0"/>
                <a:cs typeface="Arial" pitchFamily="34" charset="0"/>
              </a:rPr>
              <a:t>Hacer </a:t>
            </a:r>
            <a:r>
              <a:rPr lang="es-CO" dirty="0">
                <a:latin typeface="Arial" pitchFamily="34" charset="0"/>
                <a:cs typeface="Arial" pitchFamily="34" charset="0"/>
              </a:rPr>
              <a:t>videos conferencias, entre otras </a:t>
            </a:r>
            <a:r>
              <a:rPr lang="es-CO" dirty="0" smtClean="0">
                <a:latin typeface="Arial" pitchFamily="34" charset="0"/>
                <a:cs typeface="Arial" pitchFamily="34" charset="0"/>
              </a:rPr>
              <a:t>funciones</a:t>
            </a:r>
          </a:p>
          <a:p>
            <a:pPr algn="just"/>
            <a:r>
              <a:rPr lang="es-CO" dirty="0" smtClean="0">
                <a:latin typeface="Arial" pitchFamily="34" charset="0"/>
                <a:cs typeface="Arial" pitchFamily="34" charset="0"/>
              </a:rPr>
              <a:t>Compra vía internet</a:t>
            </a:r>
            <a:endParaRPr lang="es-CO" dirty="0">
              <a:latin typeface="Arial" pitchFamily="34" charset="0"/>
              <a:cs typeface="Arial" pitchFamily="34" charset="0"/>
            </a:endParaRPr>
          </a:p>
        </p:txBody>
      </p:sp>
      <p:sp>
        <p:nvSpPr>
          <p:cNvPr id="4" name="3 Flecha derecha">
            <a:hlinkClick r:id="rId2" action="ppaction://hlinksldjump"/>
          </p:cNvPr>
          <p:cNvSpPr/>
          <p:nvPr/>
        </p:nvSpPr>
        <p:spPr>
          <a:xfrm>
            <a:off x="7956376" y="188640"/>
            <a:ext cx="792088" cy="620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34695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APLICACIONES</a:t>
            </a:r>
            <a:endParaRPr lang="es-CO" sz="3600" dirty="0"/>
          </a:p>
        </p:txBody>
      </p:sp>
      <p:sp>
        <p:nvSpPr>
          <p:cNvPr id="3" name="2 Marcador de contenido"/>
          <p:cNvSpPr>
            <a:spLocks noGrp="1"/>
          </p:cNvSpPr>
          <p:nvPr>
            <p:ph sz="quarter" idx="1"/>
          </p:nvPr>
        </p:nvSpPr>
        <p:spPr/>
        <p:txBody>
          <a:bodyPr>
            <a:normAutofit/>
          </a:bodyPr>
          <a:lstStyle/>
          <a:p>
            <a:pPr algn="just"/>
            <a:r>
              <a:rPr lang="es-CO" sz="1900" b="1" dirty="0">
                <a:latin typeface="Arial" pitchFamily="34" charset="0"/>
                <a:cs typeface="Arial" pitchFamily="34" charset="0"/>
              </a:rPr>
              <a:t>Comerciales</a:t>
            </a:r>
            <a:r>
              <a:rPr lang="es-CO" sz="1900" b="1" dirty="0" smtClean="0">
                <a:latin typeface="Arial" pitchFamily="34" charset="0"/>
                <a:cs typeface="Arial" pitchFamily="34" charset="0"/>
              </a:rPr>
              <a:t>: </a:t>
            </a:r>
            <a:r>
              <a:rPr lang="es-CO" sz="1900" dirty="0">
                <a:latin typeface="Arial" pitchFamily="34" charset="0"/>
                <a:cs typeface="Arial" pitchFamily="34" charset="0"/>
              </a:rPr>
              <a:t>En toda empresa moderna, sin importar su tamaño, el computador es prácticamente imprescindible para procesar sus datos contables, de clientes, ventas, pagos, cobros, nóminas, </a:t>
            </a:r>
            <a:r>
              <a:rPr lang="es-CO" sz="1900" dirty="0" smtClean="0">
                <a:latin typeface="Arial" pitchFamily="34" charset="0"/>
                <a:cs typeface="Arial" pitchFamily="34" charset="0"/>
              </a:rPr>
              <a:t>inventarios.</a:t>
            </a:r>
          </a:p>
          <a:p>
            <a:pPr algn="just"/>
            <a:endParaRPr lang="es-CO" sz="1900" dirty="0">
              <a:latin typeface="Arial" pitchFamily="34" charset="0"/>
              <a:cs typeface="Arial" pitchFamily="34" charset="0"/>
            </a:endParaRPr>
          </a:p>
          <a:p>
            <a:pPr algn="just"/>
            <a:r>
              <a:rPr lang="es-CO" sz="1900" b="1" dirty="0">
                <a:latin typeface="Arial" pitchFamily="34" charset="0"/>
                <a:cs typeface="Arial" pitchFamily="34" charset="0"/>
              </a:rPr>
              <a:t>Científicas y Técnicas</a:t>
            </a:r>
            <a:r>
              <a:rPr lang="es-CO" sz="1900" b="1" dirty="0" smtClean="0">
                <a:latin typeface="Arial" pitchFamily="34" charset="0"/>
                <a:cs typeface="Arial" pitchFamily="34" charset="0"/>
              </a:rPr>
              <a:t>: </a:t>
            </a:r>
            <a:r>
              <a:rPr lang="es-CO" sz="1900" dirty="0">
                <a:latin typeface="Arial" pitchFamily="34" charset="0"/>
                <a:cs typeface="Arial" pitchFamily="34" charset="0"/>
              </a:rPr>
              <a:t>La ciencia médica ha encontrado en el computador un poderoso recurso, que ha permitido avanzar a pasos agigantados en la investigación de nuevas técnicas de diagnóstico, tratamientos, cirugías y prevenciones de enfermedades. </a:t>
            </a:r>
            <a:endParaRPr lang="es-CO" sz="1900" dirty="0" smtClean="0">
              <a:latin typeface="Arial" pitchFamily="34" charset="0"/>
              <a:cs typeface="Arial" pitchFamily="34" charset="0"/>
            </a:endParaRPr>
          </a:p>
          <a:p>
            <a:pPr algn="just"/>
            <a:r>
              <a:rPr lang="es-CO" sz="2000" b="1" dirty="0" smtClean="0">
                <a:latin typeface="Arial" pitchFamily="34" charset="0"/>
                <a:cs typeface="Arial" pitchFamily="34" charset="0"/>
              </a:rPr>
              <a:t>Educación: </a:t>
            </a:r>
            <a:r>
              <a:rPr lang="es-CO" sz="1900" dirty="0" smtClean="0">
                <a:latin typeface="Arial" pitchFamily="34" charset="0"/>
                <a:cs typeface="Arial" pitchFamily="34" charset="0"/>
              </a:rPr>
              <a:t>Las computadoras dándoles un uso correcto  desempeñan un papel vital en el proceso educativo de la sociedad moderna.</a:t>
            </a:r>
            <a:endParaRPr lang="es-CO" sz="1900" dirty="0">
              <a:latin typeface="Arial" pitchFamily="34" charset="0"/>
              <a:cs typeface="Arial" pitchFamily="34" charset="0"/>
            </a:endParaRPr>
          </a:p>
        </p:txBody>
      </p:sp>
      <p:sp>
        <p:nvSpPr>
          <p:cNvPr id="4" name="3 Estrella de 7 puntas">
            <a:hlinkClick r:id="rId2" action="ppaction://hlinksldjump"/>
          </p:cNvPr>
          <p:cNvSpPr/>
          <p:nvPr/>
        </p:nvSpPr>
        <p:spPr>
          <a:xfrm>
            <a:off x="7812360" y="5517232"/>
            <a:ext cx="1008112" cy="86409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464636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TIPOS</a:t>
            </a:r>
            <a:endParaRPr lang="es-CO" sz="3600" dirty="0"/>
          </a:p>
        </p:txBody>
      </p:sp>
      <p:sp>
        <p:nvSpPr>
          <p:cNvPr id="3" name="2 Marcador de contenido"/>
          <p:cNvSpPr>
            <a:spLocks noGrp="1"/>
          </p:cNvSpPr>
          <p:nvPr>
            <p:ph sz="quarter" idx="1"/>
          </p:nvPr>
        </p:nvSpPr>
        <p:spPr/>
        <p:txBody>
          <a:bodyPr>
            <a:noAutofit/>
          </a:bodyPr>
          <a:lstStyle/>
          <a:p>
            <a:pPr>
              <a:buNone/>
            </a:pPr>
            <a:endParaRPr lang="es-CO" sz="1900" dirty="0" smtClean="0">
              <a:latin typeface="Arial"/>
            </a:endParaRPr>
          </a:p>
          <a:p>
            <a:pPr>
              <a:buNone/>
            </a:pPr>
            <a:endParaRPr lang="es-CO" sz="1900" dirty="0" smtClean="0">
              <a:latin typeface="Arial"/>
            </a:endParaRPr>
          </a:p>
          <a:p>
            <a:endParaRPr lang="es-CO" sz="1900" dirty="0" smtClean="0">
              <a:latin typeface="Arial"/>
            </a:endParaRPr>
          </a:p>
          <a:p>
            <a:endParaRPr lang="es-CO" sz="1900" dirty="0" smtClean="0">
              <a:latin typeface="Arial"/>
            </a:endParaRPr>
          </a:p>
          <a:p>
            <a:endParaRPr lang="es-CO" sz="1900" dirty="0" smtClean="0">
              <a:latin typeface="Arial"/>
            </a:endParaRPr>
          </a:p>
          <a:p>
            <a:endParaRPr lang="es-CO" sz="1900" dirty="0" smtClean="0">
              <a:latin typeface="Arial"/>
            </a:endParaRPr>
          </a:p>
          <a:p>
            <a:endParaRPr lang="es-CO" sz="1900" dirty="0" smtClean="0">
              <a:latin typeface="Arial"/>
            </a:endParaRPr>
          </a:p>
          <a:p>
            <a:endParaRPr lang="es-CO" sz="1900" dirty="0" smtClean="0">
              <a:latin typeface="Arial"/>
            </a:endParaRPr>
          </a:p>
          <a:p>
            <a:endParaRPr lang="es-CO" sz="1900" dirty="0" smtClean="0">
              <a:latin typeface="Arial"/>
            </a:endParaRPr>
          </a:p>
          <a:p>
            <a:endParaRPr lang="es-CO" sz="1900" dirty="0" smtClean="0">
              <a:latin typeface="Arial"/>
            </a:endParaRPr>
          </a:p>
        </p:txBody>
      </p:sp>
      <p:sp>
        <p:nvSpPr>
          <p:cNvPr id="5" name="4 Rectángulo">
            <a:hlinkClick r:id="rId2" action="ppaction://hlinksldjump"/>
          </p:cNvPr>
          <p:cNvSpPr/>
          <p:nvPr/>
        </p:nvSpPr>
        <p:spPr>
          <a:xfrm>
            <a:off x="755576" y="1916832"/>
            <a:ext cx="2952328"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900" dirty="0" smtClean="0">
                <a:solidFill>
                  <a:schemeClr val="tx1"/>
                </a:solidFill>
                <a:latin typeface="Arial" pitchFamily="34" charset="0"/>
                <a:cs typeface="Arial" pitchFamily="34" charset="0"/>
              </a:rPr>
              <a:t>Computador analógico</a:t>
            </a:r>
            <a:endParaRPr lang="es-CO" sz="1900" dirty="0">
              <a:solidFill>
                <a:schemeClr val="tx1"/>
              </a:solidFill>
              <a:latin typeface="Arial" pitchFamily="34" charset="0"/>
              <a:cs typeface="Arial" pitchFamily="34" charset="0"/>
            </a:endParaRPr>
          </a:p>
        </p:txBody>
      </p:sp>
      <p:sp>
        <p:nvSpPr>
          <p:cNvPr id="6" name="5 Rectángulo">
            <a:hlinkClick r:id="rId3" action="ppaction://hlinksldjump"/>
          </p:cNvPr>
          <p:cNvSpPr/>
          <p:nvPr/>
        </p:nvSpPr>
        <p:spPr>
          <a:xfrm>
            <a:off x="755576" y="4509120"/>
            <a:ext cx="2952328"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900" dirty="0" smtClean="0">
                <a:solidFill>
                  <a:schemeClr val="tx1"/>
                </a:solidFill>
                <a:latin typeface="Arial" pitchFamily="34" charset="0"/>
                <a:cs typeface="Arial" pitchFamily="34" charset="0"/>
              </a:rPr>
              <a:t>Tablet PC</a:t>
            </a:r>
            <a:endParaRPr lang="es-CO" sz="1900" dirty="0">
              <a:solidFill>
                <a:schemeClr val="tx1"/>
              </a:solidFill>
              <a:latin typeface="Arial" pitchFamily="34" charset="0"/>
              <a:cs typeface="Arial" pitchFamily="34" charset="0"/>
            </a:endParaRPr>
          </a:p>
        </p:txBody>
      </p:sp>
      <p:sp>
        <p:nvSpPr>
          <p:cNvPr id="7" name="6 Rectángulo">
            <a:hlinkClick r:id="rId4" action="ppaction://hlinksldjump"/>
          </p:cNvPr>
          <p:cNvSpPr/>
          <p:nvPr/>
        </p:nvSpPr>
        <p:spPr>
          <a:xfrm>
            <a:off x="755576" y="4077072"/>
            <a:ext cx="2952328"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900" dirty="0" smtClean="0">
                <a:solidFill>
                  <a:schemeClr val="tx1"/>
                </a:solidFill>
                <a:latin typeface="Arial" pitchFamily="34" charset="0"/>
                <a:cs typeface="Arial" pitchFamily="34" charset="0"/>
              </a:rPr>
              <a:t>Computador portátil</a:t>
            </a:r>
            <a:endParaRPr lang="es-CO" sz="1900" dirty="0">
              <a:solidFill>
                <a:schemeClr val="tx1"/>
              </a:solidFill>
              <a:latin typeface="Arial" pitchFamily="34" charset="0"/>
              <a:cs typeface="Arial" pitchFamily="34" charset="0"/>
            </a:endParaRPr>
          </a:p>
        </p:txBody>
      </p:sp>
      <p:sp>
        <p:nvSpPr>
          <p:cNvPr id="8" name="7 Rectángulo">
            <a:hlinkClick r:id="rId5" action="ppaction://hlinksldjump"/>
          </p:cNvPr>
          <p:cNvSpPr/>
          <p:nvPr/>
        </p:nvSpPr>
        <p:spPr>
          <a:xfrm>
            <a:off x="755576" y="2348880"/>
            <a:ext cx="2952328"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900" dirty="0" smtClean="0">
                <a:solidFill>
                  <a:schemeClr val="tx1"/>
                </a:solidFill>
                <a:latin typeface="Arial" pitchFamily="34" charset="0"/>
                <a:cs typeface="Arial" pitchFamily="34" charset="0"/>
              </a:rPr>
              <a:t>Computador hibrido</a:t>
            </a:r>
            <a:endParaRPr lang="es-CO" sz="1900" dirty="0">
              <a:solidFill>
                <a:schemeClr val="tx1"/>
              </a:solidFill>
              <a:latin typeface="Arial" pitchFamily="34" charset="0"/>
              <a:cs typeface="Arial" pitchFamily="34" charset="0"/>
            </a:endParaRPr>
          </a:p>
        </p:txBody>
      </p:sp>
      <p:sp>
        <p:nvSpPr>
          <p:cNvPr id="9" name="8 Rectángulo">
            <a:hlinkClick r:id="rId6" action="ppaction://hlinksldjump"/>
          </p:cNvPr>
          <p:cNvSpPr/>
          <p:nvPr/>
        </p:nvSpPr>
        <p:spPr>
          <a:xfrm>
            <a:off x="755576" y="2780928"/>
            <a:ext cx="2952328"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900" dirty="0" smtClean="0">
                <a:solidFill>
                  <a:schemeClr val="tx1"/>
                </a:solidFill>
                <a:latin typeface="Arial" pitchFamily="34" charset="0"/>
                <a:cs typeface="Arial" pitchFamily="34" charset="0"/>
              </a:rPr>
              <a:t>Minicomputadora</a:t>
            </a:r>
            <a:endParaRPr lang="es-CO" sz="1900" dirty="0">
              <a:solidFill>
                <a:schemeClr val="tx1"/>
              </a:solidFill>
              <a:latin typeface="Arial" pitchFamily="34" charset="0"/>
              <a:cs typeface="Arial" pitchFamily="34" charset="0"/>
            </a:endParaRPr>
          </a:p>
        </p:txBody>
      </p:sp>
      <p:sp>
        <p:nvSpPr>
          <p:cNvPr id="10" name="9 Rectángulo">
            <a:hlinkClick r:id="rId7" action="ppaction://hlinksldjump"/>
          </p:cNvPr>
          <p:cNvSpPr/>
          <p:nvPr/>
        </p:nvSpPr>
        <p:spPr>
          <a:xfrm>
            <a:off x="755576" y="3212976"/>
            <a:ext cx="2952328"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dirty="0" smtClean="0">
                <a:solidFill>
                  <a:schemeClr val="tx1"/>
                </a:solidFill>
                <a:latin typeface="Arial" pitchFamily="34" charset="0"/>
                <a:cs typeface="Arial" pitchFamily="34" charset="0"/>
              </a:rPr>
              <a:t>Computadora de escritorio</a:t>
            </a:r>
            <a:endParaRPr lang="es-CO" dirty="0">
              <a:solidFill>
                <a:schemeClr val="tx1"/>
              </a:solidFill>
              <a:latin typeface="Arial" pitchFamily="34" charset="0"/>
              <a:cs typeface="Arial" pitchFamily="34" charset="0"/>
            </a:endParaRPr>
          </a:p>
        </p:txBody>
      </p:sp>
      <p:sp>
        <p:nvSpPr>
          <p:cNvPr id="11" name="10 Rectángulo">
            <a:hlinkClick r:id="rId8" action="ppaction://hlinksldjump"/>
          </p:cNvPr>
          <p:cNvSpPr/>
          <p:nvPr/>
        </p:nvSpPr>
        <p:spPr>
          <a:xfrm>
            <a:off x="755576" y="3645024"/>
            <a:ext cx="2952328"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900" dirty="0" smtClean="0">
                <a:solidFill>
                  <a:schemeClr val="tx1"/>
                </a:solidFill>
                <a:latin typeface="Arial" pitchFamily="34" charset="0"/>
                <a:cs typeface="Arial" pitchFamily="34" charset="0"/>
              </a:rPr>
              <a:t>Multiseat</a:t>
            </a:r>
            <a:endParaRPr lang="es-CO" sz="1900" dirty="0">
              <a:solidFill>
                <a:schemeClr val="tx1"/>
              </a:solidFill>
              <a:latin typeface="Arial" pitchFamily="34" charset="0"/>
              <a:cs typeface="Arial" pitchFamily="34" charset="0"/>
            </a:endParaRPr>
          </a:p>
        </p:txBody>
      </p:sp>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31051" y="1886615"/>
            <a:ext cx="3372801" cy="337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fontScale="90000"/>
          </a:bodyPr>
          <a:lstStyle/>
          <a:p>
            <a:pPr algn="ctr"/>
            <a:r>
              <a:rPr lang="es-CO" sz="4400" dirty="0" smtClean="0">
                <a:solidFill>
                  <a:schemeClr val="accent3">
                    <a:lumMod val="60000"/>
                    <a:lumOff val="40000"/>
                  </a:schemeClr>
                </a:solidFill>
                <a:latin typeface="Algerian" pitchFamily="82" charset="0"/>
              </a:rPr>
              <a:t>COMPUTADOR ANÁLOGICO</a:t>
            </a:r>
            <a:r>
              <a:rPr lang="es-CO" sz="3200" dirty="0" smtClean="0">
                <a:latin typeface="Arial"/>
              </a:rPr>
              <a:t/>
            </a:r>
            <a:br>
              <a:rPr lang="es-CO" sz="3200" dirty="0" smtClean="0">
                <a:latin typeface="Arial"/>
              </a:rPr>
            </a:br>
            <a:endParaRPr lang="es-CO" dirty="0"/>
          </a:p>
        </p:txBody>
      </p:sp>
      <p:sp>
        <p:nvSpPr>
          <p:cNvPr id="6" name="5 Marcador de contenido"/>
          <p:cNvSpPr>
            <a:spLocks noGrp="1"/>
          </p:cNvSpPr>
          <p:nvPr>
            <p:ph sz="quarter" idx="1"/>
          </p:nvPr>
        </p:nvSpPr>
        <p:spPr/>
        <p:txBody>
          <a:bodyPr>
            <a:normAutofit/>
          </a:bodyPr>
          <a:lstStyle/>
          <a:p>
            <a:pPr algn="just"/>
            <a:r>
              <a:rPr lang="es-CO" sz="1900" dirty="0" smtClean="0">
                <a:latin typeface="Arial" pitchFamily="34" charset="0"/>
                <a:cs typeface="Arial" pitchFamily="34" charset="0"/>
              </a:rPr>
              <a:t>Una </a:t>
            </a:r>
            <a:r>
              <a:rPr lang="es-CO" sz="1900" b="1" dirty="0" smtClean="0">
                <a:latin typeface="Arial" pitchFamily="34" charset="0"/>
                <a:cs typeface="Arial" pitchFamily="34" charset="0"/>
              </a:rPr>
              <a:t>computadora analógica</a:t>
            </a:r>
            <a:r>
              <a:rPr lang="es-CO" sz="1900" dirty="0" smtClean="0">
                <a:latin typeface="Arial" pitchFamily="34" charset="0"/>
                <a:cs typeface="Arial" pitchFamily="34" charset="0"/>
              </a:rPr>
              <a:t> u </a:t>
            </a:r>
            <a:r>
              <a:rPr lang="es-CO" sz="1900" b="1" dirty="0" smtClean="0">
                <a:latin typeface="Arial" pitchFamily="34" charset="0"/>
                <a:cs typeface="Arial" pitchFamily="34" charset="0"/>
              </a:rPr>
              <a:t>ordenador real</a:t>
            </a:r>
            <a:r>
              <a:rPr lang="es-CO" sz="1900" dirty="0" smtClean="0">
                <a:latin typeface="Arial" pitchFamily="34" charset="0"/>
                <a:cs typeface="Arial" pitchFamily="34" charset="0"/>
              </a:rPr>
              <a:t> es un tipo de computadora que utiliza dispositivos electrónicos o mecánicos para modelar el problema que resuelven utilizando un tipo de cantidad física para representar otra.</a:t>
            </a:r>
            <a:endParaRPr lang="es-CO" sz="1900" dirty="0">
              <a:latin typeface="Arial" pitchFamily="34" charset="0"/>
              <a:cs typeface="Arial" pitchFamily="34" charset="0"/>
            </a:endParaRPr>
          </a:p>
        </p:txBody>
      </p:sp>
      <p:pic>
        <p:nvPicPr>
          <p:cNvPr id="7" name="4 Marcador de contenido" descr="Archivo:What's That (30).jpg"/>
          <p:cNvPicPr>
            <a:picLocks/>
          </p:cNvPicPr>
          <p:nvPr/>
        </p:nvPicPr>
        <p:blipFill>
          <a:blip r:embed="rId2" cstate="print"/>
          <a:srcRect/>
          <a:stretch>
            <a:fillRect/>
          </a:stretch>
        </p:blipFill>
        <p:spPr bwMode="auto">
          <a:xfrm>
            <a:off x="2771800" y="3645024"/>
            <a:ext cx="3456384" cy="2520280"/>
          </a:xfrm>
          <a:prstGeom prst="rect">
            <a:avLst/>
          </a:prstGeom>
          <a:noFill/>
          <a:ln w="9525">
            <a:noFill/>
            <a:miter lim="800000"/>
            <a:headEnd/>
            <a:tailEnd/>
          </a:ln>
        </p:spPr>
      </p:pic>
      <p:sp>
        <p:nvSpPr>
          <p:cNvPr id="5" name="4 Estrella de 7 puntas">
            <a:hlinkClick r:id="rId3" action="ppaction://hlinksldjump"/>
          </p:cNvPr>
          <p:cNvSpPr/>
          <p:nvPr/>
        </p:nvSpPr>
        <p:spPr>
          <a:xfrm>
            <a:off x="7812360" y="5517232"/>
            <a:ext cx="1008112" cy="86409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fontScale="90000"/>
          </a:bodyPr>
          <a:lstStyle/>
          <a:p>
            <a:pPr algn="ctr"/>
            <a:r>
              <a:rPr lang="es-CO" sz="4400" dirty="0" smtClean="0">
                <a:solidFill>
                  <a:schemeClr val="accent3">
                    <a:lumMod val="60000"/>
                    <a:lumOff val="40000"/>
                  </a:schemeClr>
                </a:solidFill>
                <a:latin typeface="Algerian" pitchFamily="82" charset="0"/>
              </a:rPr>
              <a:t>COMPUTADOR HIBRIDO</a:t>
            </a:r>
            <a:r>
              <a:rPr lang="es-CO" sz="2000" dirty="0" smtClean="0">
                <a:latin typeface="Arial"/>
              </a:rPr>
              <a:t/>
            </a:r>
            <a:br>
              <a:rPr lang="es-CO" sz="2000" dirty="0" smtClean="0">
                <a:latin typeface="Arial"/>
              </a:rPr>
            </a:br>
            <a:endParaRPr lang="es-CO" dirty="0"/>
          </a:p>
        </p:txBody>
      </p:sp>
      <p:sp>
        <p:nvSpPr>
          <p:cNvPr id="6" name="5 Marcador de contenido"/>
          <p:cNvSpPr>
            <a:spLocks noGrp="1"/>
          </p:cNvSpPr>
          <p:nvPr>
            <p:ph sz="quarter" idx="1"/>
          </p:nvPr>
        </p:nvSpPr>
        <p:spPr/>
        <p:txBody>
          <a:bodyPr>
            <a:normAutofit/>
          </a:bodyPr>
          <a:lstStyle/>
          <a:p>
            <a:pPr algn="just"/>
            <a:r>
              <a:rPr lang="es-CO" sz="1900" dirty="0" smtClean="0">
                <a:latin typeface="Arial" pitchFamily="34" charset="0"/>
                <a:cs typeface="Arial" pitchFamily="34" charset="0"/>
              </a:rPr>
              <a:t>Los </a:t>
            </a:r>
            <a:r>
              <a:rPr lang="es-CO" sz="1900" b="1" dirty="0" smtClean="0">
                <a:latin typeface="Arial" pitchFamily="34" charset="0"/>
                <a:cs typeface="Arial" pitchFamily="34" charset="0"/>
              </a:rPr>
              <a:t>computadores híbridos</a:t>
            </a:r>
            <a:r>
              <a:rPr lang="es-CO" sz="1900" dirty="0" smtClean="0">
                <a:latin typeface="Arial" pitchFamily="34" charset="0"/>
                <a:cs typeface="Arial" pitchFamily="34" charset="0"/>
              </a:rPr>
              <a:t> son computadores que exhiben características de computadores analógicos y computadores digitales. El componente digital normalmente sirve como el controlador y proporciona operaciones lógicas, mientras que el componente análogo sirve normalmente como solucionador de ecuaciones diferenciales.</a:t>
            </a:r>
            <a:endParaRPr lang="es-CO" sz="1900" dirty="0">
              <a:latin typeface="Arial" pitchFamily="34" charset="0"/>
              <a:cs typeface="Arial" pitchFamily="34" charset="0"/>
            </a:endParaRPr>
          </a:p>
        </p:txBody>
      </p:sp>
      <p:pic>
        <p:nvPicPr>
          <p:cNvPr id="7" name="6 Imagen" descr="Archivo:WAT 1001.jpg"/>
          <p:cNvPicPr/>
          <p:nvPr/>
        </p:nvPicPr>
        <p:blipFill>
          <a:blip r:embed="rId2" cstate="print"/>
          <a:srcRect/>
          <a:stretch>
            <a:fillRect/>
          </a:stretch>
        </p:blipFill>
        <p:spPr bwMode="auto">
          <a:xfrm>
            <a:off x="3059832" y="3789040"/>
            <a:ext cx="3168352" cy="2448272"/>
          </a:xfrm>
          <a:prstGeom prst="rect">
            <a:avLst/>
          </a:prstGeom>
          <a:noFill/>
          <a:ln w="9525">
            <a:noFill/>
            <a:miter lim="800000"/>
            <a:headEnd/>
            <a:tailEnd/>
          </a:ln>
        </p:spPr>
      </p:pic>
      <p:sp>
        <p:nvSpPr>
          <p:cNvPr id="5" name="4 Estrella de 7 puntas">
            <a:hlinkClick r:id="rId3" action="ppaction://hlinksldjump"/>
          </p:cNvPr>
          <p:cNvSpPr/>
          <p:nvPr/>
        </p:nvSpPr>
        <p:spPr>
          <a:xfrm>
            <a:off x="7812360" y="5517232"/>
            <a:ext cx="1008112" cy="86409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MINICOMPUTADORA </a:t>
            </a:r>
            <a:endParaRPr lang="es-CO" sz="3600" dirty="0"/>
          </a:p>
        </p:txBody>
      </p:sp>
      <p:sp>
        <p:nvSpPr>
          <p:cNvPr id="3" name="2 Marcador de contenido"/>
          <p:cNvSpPr>
            <a:spLocks noGrp="1"/>
          </p:cNvSpPr>
          <p:nvPr>
            <p:ph sz="quarter" idx="1"/>
          </p:nvPr>
        </p:nvSpPr>
        <p:spPr/>
        <p:txBody>
          <a:bodyPr>
            <a:normAutofit/>
          </a:bodyPr>
          <a:lstStyle/>
          <a:p>
            <a:pPr algn="just"/>
            <a:r>
              <a:rPr lang="es-CO" sz="1900" dirty="0" smtClean="0">
                <a:latin typeface="Arial" pitchFamily="34" charset="0"/>
                <a:cs typeface="Arial" pitchFamily="34" charset="0"/>
              </a:rPr>
              <a:t>Es una clase de computadoras multiusuario, que se encuentran en el rango intermedio del espectro computacional; es decir entre los grandes sistemas multiusuario (mainframes), y los más pequeños sistemas </a:t>
            </a:r>
            <a:r>
              <a:rPr lang="es-CO" sz="1900" dirty="0" err="1" smtClean="0">
                <a:latin typeface="Arial" pitchFamily="34" charset="0"/>
                <a:cs typeface="Arial" pitchFamily="34" charset="0"/>
              </a:rPr>
              <a:t>monousuarios</a:t>
            </a:r>
            <a:r>
              <a:rPr lang="es-CO" sz="1900" dirty="0" smtClean="0">
                <a:latin typeface="Arial" pitchFamily="34" charset="0"/>
                <a:cs typeface="Arial" pitchFamily="34" charset="0"/>
              </a:rPr>
              <a:t> (microcomputadoras, computadoras personales, o PC).</a:t>
            </a:r>
            <a:endParaRPr lang="es-CO" sz="1900" dirty="0">
              <a:latin typeface="Arial" pitchFamily="34" charset="0"/>
              <a:cs typeface="Arial" pitchFamily="34" charset="0"/>
            </a:endParaRPr>
          </a:p>
        </p:txBody>
      </p:sp>
      <p:pic>
        <p:nvPicPr>
          <p:cNvPr id="4" name="3 Imagen" descr="http://upload.wikimedia.org/wikipedia/commons/thumb/6/69/Cliente-servidor.jpeg/250px-Cliente-servidor.jpeg"/>
          <p:cNvPicPr/>
          <p:nvPr/>
        </p:nvPicPr>
        <p:blipFill>
          <a:blip r:embed="rId2" cstate="print"/>
          <a:srcRect/>
          <a:stretch>
            <a:fillRect/>
          </a:stretch>
        </p:blipFill>
        <p:spPr bwMode="auto">
          <a:xfrm>
            <a:off x="2771800" y="3501008"/>
            <a:ext cx="3456384" cy="2736304"/>
          </a:xfrm>
          <a:prstGeom prst="rect">
            <a:avLst/>
          </a:prstGeom>
          <a:noFill/>
          <a:ln w="9525">
            <a:noFill/>
            <a:miter lim="800000"/>
            <a:headEnd/>
            <a:tailEnd/>
          </a:ln>
        </p:spPr>
      </p:pic>
      <p:sp>
        <p:nvSpPr>
          <p:cNvPr id="5" name="4 Estrella de 7 puntas">
            <a:hlinkClick r:id="rId3" action="ppaction://hlinksldjump"/>
          </p:cNvPr>
          <p:cNvSpPr/>
          <p:nvPr/>
        </p:nvSpPr>
        <p:spPr>
          <a:xfrm>
            <a:off x="7812360" y="5517232"/>
            <a:ext cx="1008112" cy="86409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COMPUTADORA DE ESCRITORIO</a:t>
            </a:r>
            <a:endParaRPr lang="es-CO" sz="3600" dirty="0"/>
          </a:p>
        </p:txBody>
      </p:sp>
      <p:sp>
        <p:nvSpPr>
          <p:cNvPr id="3" name="2 Marcador de contenido"/>
          <p:cNvSpPr>
            <a:spLocks noGrp="1"/>
          </p:cNvSpPr>
          <p:nvPr>
            <p:ph sz="quarter" idx="1"/>
          </p:nvPr>
        </p:nvSpPr>
        <p:spPr/>
        <p:txBody>
          <a:bodyPr>
            <a:normAutofit/>
          </a:bodyPr>
          <a:lstStyle/>
          <a:p>
            <a:pPr algn="just"/>
            <a:r>
              <a:rPr lang="es-CO" sz="1900" b="1" dirty="0" smtClean="0">
                <a:latin typeface="Arial" pitchFamily="34" charset="0"/>
                <a:cs typeface="Arial" pitchFamily="34" charset="0"/>
              </a:rPr>
              <a:t>Computadora de escritorio</a:t>
            </a:r>
            <a:r>
              <a:rPr lang="es-CO" sz="1900" dirty="0" smtClean="0">
                <a:latin typeface="Arial" pitchFamily="34" charset="0"/>
                <a:cs typeface="Arial" pitchFamily="34" charset="0"/>
              </a:rPr>
              <a:t> u </a:t>
            </a:r>
            <a:r>
              <a:rPr lang="es-CO" sz="1900" b="1" dirty="0" smtClean="0">
                <a:latin typeface="Arial" pitchFamily="34" charset="0"/>
                <a:cs typeface="Arial" pitchFamily="34" charset="0"/>
              </a:rPr>
              <a:t>ordenador de sobremesa</a:t>
            </a:r>
            <a:r>
              <a:rPr lang="es-CO" sz="1900" dirty="0" smtClean="0">
                <a:latin typeface="Arial" pitchFamily="34" charset="0"/>
                <a:cs typeface="Arial" pitchFamily="34" charset="0"/>
              </a:rPr>
              <a:t>, es una computadora personal que es diseñada para ser usada en una ubicación estable, como un escritorio -como su nombre indica-, a diferencia de otros equipos personales como las computadoras portátiles.</a:t>
            </a:r>
            <a:endParaRPr lang="es-CO" sz="1900" dirty="0">
              <a:latin typeface="Arial" pitchFamily="34" charset="0"/>
              <a:cs typeface="Arial" pitchFamily="34" charset="0"/>
            </a:endParaRPr>
          </a:p>
        </p:txBody>
      </p:sp>
      <p:pic>
        <p:nvPicPr>
          <p:cNvPr id="4" name="3 Imagen" descr="http://upload.wikimedia.org/wikipedia/commons/thumb/4/41/Personal_computer%2C_exploded_5.svg/220px-Personal_computer%2C_exploded_5.svg.png"/>
          <p:cNvPicPr/>
          <p:nvPr/>
        </p:nvPicPr>
        <p:blipFill>
          <a:blip r:embed="rId2" cstate="print"/>
          <a:srcRect/>
          <a:stretch>
            <a:fillRect/>
          </a:stretch>
        </p:blipFill>
        <p:spPr bwMode="auto">
          <a:xfrm>
            <a:off x="2987824" y="3429000"/>
            <a:ext cx="2664296" cy="2952328"/>
          </a:xfrm>
          <a:prstGeom prst="rect">
            <a:avLst/>
          </a:prstGeom>
          <a:noFill/>
          <a:ln w="9525">
            <a:noFill/>
            <a:miter lim="800000"/>
            <a:headEnd/>
            <a:tailEnd/>
          </a:ln>
        </p:spPr>
      </p:pic>
      <p:sp>
        <p:nvSpPr>
          <p:cNvPr id="5" name="4 Estrella de 7 puntas">
            <a:hlinkClick r:id="rId3" action="ppaction://hlinksldjump"/>
          </p:cNvPr>
          <p:cNvSpPr/>
          <p:nvPr/>
        </p:nvSpPr>
        <p:spPr>
          <a:xfrm>
            <a:off x="7812360" y="5517232"/>
            <a:ext cx="1008112" cy="86409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sz="4400" dirty="0" smtClean="0">
                <a:solidFill>
                  <a:schemeClr val="accent3">
                    <a:lumMod val="60000"/>
                    <a:lumOff val="40000"/>
                  </a:schemeClr>
                </a:solidFill>
                <a:latin typeface="Algerian" pitchFamily="82" charset="0"/>
              </a:rPr>
              <a:t>MULTISEAT</a:t>
            </a:r>
            <a:r>
              <a:rPr lang="es-CO" sz="3200" dirty="0" smtClean="0">
                <a:latin typeface="Arial"/>
              </a:rPr>
              <a:t/>
            </a:r>
            <a:br>
              <a:rPr lang="es-CO" sz="3200" dirty="0" smtClean="0">
                <a:latin typeface="Arial"/>
              </a:rPr>
            </a:br>
            <a:endParaRPr lang="es-CO" dirty="0"/>
          </a:p>
        </p:txBody>
      </p:sp>
      <p:sp>
        <p:nvSpPr>
          <p:cNvPr id="3" name="2 Marcador de contenido"/>
          <p:cNvSpPr>
            <a:spLocks noGrp="1"/>
          </p:cNvSpPr>
          <p:nvPr>
            <p:ph sz="quarter" idx="1"/>
          </p:nvPr>
        </p:nvSpPr>
        <p:spPr/>
        <p:txBody>
          <a:bodyPr>
            <a:normAutofit/>
          </a:bodyPr>
          <a:lstStyle/>
          <a:p>
            <a:pPr algn="just"/>
            <a:r>
              <a:rPr lang="es-CO" sz="1900" b="1" dirty="0" smtClean="0">
                <a:latin typeface="Arial" pitchFamily="34" charset="0"/>
                <a:cs typeface="Arial" pitchFamily="34" charset="0"/>
              </a:rPr>
              <a:t>Multiseat</a:t>
            </a:r>
            <a:r>
              <a:rPr lang="es-CO" sz="1900" dirty="0" smtClean="0">
                <a:latin typeface="Arial" pitchFamily="34" charset="0"/>
                <a:cs typeface="Arial" pitchFamily="34" charset="0"/>
              </a:rPr>
              <a:t> o </a:t>
            </a:r>
            <a:r>
              <a:rPr lang="es-CO" sz="1900" b="1" dirty="0" err="1" smtClean="0">
                <a:latin typeface="Arial" pitchFamily="34" charset="0"/>
                <a:cs typeface="Arial" pitchFamily="34" charset="0"/>
              </a:rPr>
              <a:t>multipuesto</a:t>
            </a:r>
            <a:r>
              <a:rPr lang="es-CO" sz="1900" dirty="0" smtClean="0">
                <a:latin typeface="Arial" pitchFamily="34" charset="0"/>
                <a:cs typeface="Arial" pitchFamily="34" charset="0"/>
              </a:rPr>
              <a:t>, también llamado </a:t>
            </a:r>
            <a:r>
              <a:rPr lang="es-CO" sz="1900" b="1" dirty="0" smtClean="0">
                <a:latin typeface="Arial" pitchFamily="34" charset="0"/>
                <a:cs typeface="Arial" pitchFamily="34" charset="0"/>
              </a:rPr>
              <a:t>multiterminal</a:t>
            </a:r>
            <a:r>
              <a:rPr lang="es-CO" sz="1900" dirty="0" smtClean="0">
                <a:latin typeface="Arial" pitchFamily="34" charset="0"/>
                <a:cs typeface="Arial" pitchFamily="34" charset="0"/>
              </a:rPr>
              <a:t>, </a:t>
            </a:r>
            <a:r>
              <a:rPr lang="es-CO" sz="1900" b="1" dirty="0" err="1" smtClean="0">
                <a:latin typeface="Arial" pitchFamily="34" charset="0"/>
                <a:cs typeface="Arial" pitchFamily="34" charset="0"/>
              </a:rPr>
              <a:t>multistation</a:t>
            </a:r>
            <a:r>
              <a:rPr lang="es-CO" sz="1900" dirty="0" smtClean="0">
                <a:latin typeface="Arial" pitchFamily="34" charset="0"/>
                <a:cs typeface="Arial" pitchFamily="34" charset="0"/>
              </a:rPr>
              <a:t>, </a:t>
            </a:r>
            <a:r>
              <a:rPr lang="es-CO" sz="1900" b="1" dirty="0" err="1" smtClean="0">
                <a:latin typeface="Arial" pitchFamily="34" charset="0"/>
                <a:cs typeface="Arial" pitchFamily="34" charset="0"/>
              </a:rPr>
              <a:t>multihead</a:t>
            </a:r>
            <a:r>
              <a:rPr lang="es-CO" sz="1900" dirty="0" smtClean="0">
                <a:latin typeface="Arial" pitchFamily="34" charset="0"/>
                <a:cs typeface="Arial" pitchFamily="34" charset="0"/>
              </a:rPr>
              <a:t>, es la configuración especial de una computadora para poder soportar múltiples usuarios trabajando al mismo tiempo, cada uno con su propio monitor, teclado, ratón y, opcionalmente, con su propia tarjeta de sonido.</a:t>
            </a:r>
            <a:endParaRPr lang="es-CO" sz="1900" dirty="0">
              <a:latin typeface="Arial" pitchFamily="34" charset="0"/>
              <a:cs typeface="Arial" pitchFamily="34" charset="0"/>
            </a:endParaRPr>
          </a:p>
        </p:txBody>
      </p:sp>
      <p:pic>
        <p:nvPicPr>
          <p:cNvPr id="4" name="3 Imagen" descr="Archivo:Sixusers.jpg">
            <a:hlinkClick r:id="rId2" action="ppaction://hlinksldjump"/>
          </p:cNvPr>
          <p:cNvPicPr/>
          <p:nvPr/>
        </p:nvPicPr>
        <p:blipFill>
          <a:blip r:embed="rId3" cstate="print"/>
          <a:srcRect/>
          <a:stretch>
            <a:fillRect/>
          </a:stretch>
        </p:blipFill>
        <p:spPr bwMode="auto">
          <a:xfrm>
            <a:off x="3203848" y="3933056"/>
            <a:ext cx="2880320" cy="2232248"/>
          </a:xfrm>
          <a:prstGeom prst="rect">
            <a:avLst/>
          </a:prstGeom>
          <a:noFill/>
          <a:ln w="9525">
            <a:noFill/>
            <a:miter lim="800000"/>
            <a:headEnd/>
            <a:tailEnd/>
          </a:ln>
        </p:spPr>
      </p:pic>
      <p:sp>
        <p:nvSpPr>
          <p:cNvPr id="5" name="4 Estrella de 7 puntas">
            <a:hlinkClick r:id="rId2" action="ppaction://hlinksldjump"/>
          </p:cNvPr>
          <p:cNvSpPr/>
          <p:nvPr/>
        </p:nvSpPr>
        <p:spPr>
          <a:xfrm>
            <a:off x="7812360" y="5517232"/>
            <a:ext cx="1008112" cy="86409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2314" y="404664"/>
            <a:ext cx="7467600" cy="1143000"/>
          </a:xfrm>
        </p:spPr>
        <p:txBody>
          <a:bodyPr anchor="ctr">
            <a:normAutofit/>
          </a:bodyPr>
          <a:lstStyle/>
          <a:p>
            <a:pPr algn="ctr"/>
            <a:r>
              <a:rPr lang="es-CO" sz="4400" dirty="0" smtClean="0">
                <a:solidFill>
                  <a:schemeClr val="accent3">
                    <a:lumMod val="60000"/>
                    <a:lumOff val="40000"/>
                  </a:schemeClr>
                </a:solidFill>
                <a:latin typeface="Algerian" pitchFamily="82" charset="0"/>
              </a:rPr>
              <a:t>TEMAS DE EXPOSICIÓN</a:t>
            </a:r>
            <a:endParaRPr lang="es-CO" sz="4400" dirty="0">
              <a:solidFill>
                <a:schemeClr val="accent3">
                  <a:lumMod val="60000"/>
                  <a:lumOff val="40000"/>
                </a:schemeClr>
              </a:solidFill>
              <a:latin typeface="Algerian" pitchFamily="82" charset="0"/>
            </a:endParaRPr>
          </a:p>
        </p:txBody>
      </p:sp>
      <p:sp>
        <p:nvSpPr>
          <p:cNvPr id="3" name="2 Marcador de contenido"/>
          <p:cNvSpPr>
            <a:spLocks noGrp="1"/>
          </p:cNvSpPr>
          <p:nvPr>
            <p:ph sz="quarter" idx="1"/>
          </p:nvPr>
        </p:nvSpPr>
        <p:spPr>
          <a:xfrm>
            <a:off x="578953" y="1589796"/>
            <a:ext cx="7787208" cy="4925144"/>
          </a:xfrm>
        </p:spPr>
        <p:txBody>
          <a:bodyPr>
            <a:normAutofit/>
          </a:bodyPr>
          <a:lstStyle/>
          <a:p>
            <a:pPr marL="0" indent="0">
              <a:buNone/>
            </a:pPr>
            <a:endParaRPr lang="es-CO" dirty="0" smtClean="0">
              <a:solidFill>
                <a:srgbClr val="FF0000"/>
              </a:solidFill>
            </a:endParaRPr>
          </a:p>
          <a:p>
            <a:endParaRPr lang="es-CO" dirty="0">
              <a:solidFill>
                <a:srgbClr val="FF0000"/>
              </a:solidFill>
            </a:endParaRPr>
          </a:p>
          <a:p>
            <a:endParaRPr lang="es-CO" dirty="0" smtClean="0">
              <a:solidFill>
                <a:srgbClr val="FF0000"/>
              </a:solidFill>
            </a:endParaRPr>
          </a:p>
          <a:p>
            <a:endParaRPr lang="es-CO" dirty="0" smtClean="0">
              <a:solidFill>
                <a:srgbClr val="FF0000"/>
              </a:solidFill>
            </a:endParaRPr>
          </a:p>
          <a:p>
            <a:endParaRPr lang="es-CO" dirty="0">
              <a:solidFill>
                <a:srgbClr val="FF0000"/>
              </a:solidFill>
            </a:endParaRPr>
          </a:p>
          <a:p>
            <a:pPr marL="0" indent="0">
              <a:buNone/>
            </a:pPr>
            <a:endParaRPr lang="es-CO" dirty="0" smtClean="0">
              <a:solidFill>
                <a:srgbClr val="FF0000"/>
              </a:solidFill>
            </a:endParaRPr>
          </a:p>
          <a:p>
            <a:pPr marL="0" indent="0">
              <a:buNone/>
            </a:pPr>
            <a:endParaRPr lang="es-CO" dirty="0" smtClean="0">
              <a:solidFill>
                <a:srgbClr val="FF0000"/>
              </a:solidFill>
            </a:endParaRPr>
          </a:p>
          <a:p>
            <a:pPr marL="0" indent="0">
              <a:buNone/>
            </a:pPr>
            <a:r>
              <a:rPr lang="es-CO" dirty="0" smtClean="0">
                <a:solidFill>
                  <a:srgbClr val="FF0000"/>
                </a:solidFill>
              </a:rPr>
              <a:t>    </a:t>
            </a:r>
            <a:endParaRPr lang="es-CO" dirty="0">
              <a:solidFill>
                <a:srgbClr val="FF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054" y="2438677"/>
            <a:ext cx="2088232" cy="1259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2204864"/>
            <a:ext cx="1516649" cy="170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a:hlinkClick r:id="rId5" action="ppaction://hlinksldjump"/>
          </p:cNvPr>
          <p:cNvSpPr txBox="1"/>
          <p:nvPr/>
        </p:nvSpPr>
        <p:spPr>
          <a:xfrm>
            <a:off x="6588224" y="4077072"/>
            <a:ext cx="1728192" cy="369332"/>
          </a:xfrm>
          <a:prstGeom prst="rect">
            <a:avLst/>
          </a:prstGeom>
          <a:solidFill>
            <a:schemeClr val="accent1">
              <a:lumMod val="20000"/>
              <a:lumOff val="80000"/>
            </a:schemeClr>
          </a:solidFill>
        </p:spPr>
        <p:txBody>
          <a:bodyPr wrap="square" rtlCol="0">
            <a:spAutoFit/>
          </a:bodyPr>
          <a:lstStyle/>
          <a:p>
            <a:pPr algn="ctr"/>
            <a:r>
              <a:rPr lang="es-CO" dirty="0" smtClean="0">
                <a:latin typeface="Arial" pitchFamily="34" charset="0"/>
                <a:cs typeface="Arial" pitchFamily="34" charset="0"/>
              </a:rPr>
              <a:t>El Automóvil</a:t>
            </a:r>
            <a:endParaRPr lang="es-CO" dirty="0">
              <a:latin typeface="Arial" pitchFamily="34" charset="0"/>
              <a:cs typeface="Arial" pitchFamily="34" charset="0"/>
            </a:endParaRPr>
          </a:p>
        </p:txBody>
      </p:sp>
      <p:sp>
        <p:nvSpPr>
          <p:cNvPr id="5" name="4 CuadroTexto">
            <a:hlinkClick r:id="rId6" action="ppaction://hlinksldjump"/>
          </p:cNvPr>
          <p:cNvSpPr txBox="1"/>
          <p:nvPr/>
        </p:nvSpPr>
        <p:spPr>
          <a:xfrm>
            <a:off x="1058368" y="4052368"/>
            <a:ext cx="2217488" cy="646331"/>
          </a:xfrm>
          <a:prstGeom prst="rect">
            <a:avLst/>
          </a:prstGeom>
          <a:solidFill>
            <a:schemeClr val="accent1">
              <a:lumMod val="20000"/>
              <a:lumOff val="80000"/>
            </a:schemeClr>
          </a:solidFill>
        </p:spPr>
        <p:txBody>
          <a:bodyPr wrap="square" rtlCol="0">
            <a:spAutoFit/>
          </a:bodyPr>
          <a:lstStyle/>
          <a:p>
            <a:pPr algn="ctr"/>
            <a:r>
              <a:rPr lang="es-CO" dirty="0" smtClean="0">
                <a:latin typeface="Arial" pitchFamily="34" charset="0"/>
                <a:cs typeface="Arial" pitchFamily="34" charset="0"/>
              </a:rPr>
              <a:t>El computador  y  </a:t>
            </a:r>
          </a:p>
          <a:p>
            <a:pPr algn="ctr"/>
            <a:r>
              <a:rPr lang="es-CO" dirty="0" smtClean="0">
                <a:latin typeface="Arial" pitchFamily="34" charset="0"/>
                <a:cs typeface="Arial" pitchFamily="34" charset="0"/>
              </a:rPr>
              <a:t>Sus periféricos</a:t>
            </a:r>
            <a:endParaRPr lang="es-CO" dirty="0">
              <a:latin typeface="Arial" pitchFamily="34" charset="0"/>
              <a:cs typeface="Arial" pitchFamily="34" charset="0"/>
            </a:endParaRPr>
          </a:p>
        </p:txBody>
      </p:sp>
      <p:sp>
        <p:nvSpPr>
          <p:cNvPr id="6" name="5 CuadroTexto">
            <a:hlinkClick r:id="rId7" action="ppaction://hlinksldjump"/>
          </p:cNvPr>
          <p:cNvSpPr txBox="1"/>
          <p:nvPr/>
        </p:nvSpPr>
        <p:spPr>
          <a:xfrm>
            <a:off x="3779912" y="4077072"/>
            <a:ext cx="2304256" cy="369332"/>
          </a:xfrm>
          <a:prstGeom prst="rect">
            <a:avLst/>
          </a:prstGeom>
          <a:solidFill>
            <a:schemeClr val="accent1">
              <a:lumMod val="20000"/>
              <a:lumOff val="80000"/>
            </a:schemeClr>
          </a:solidFill>
        </p:spPr>
        <p:txBody>
          <a:bodyPr wrap="square" rtlCol="0">
            <a:spAutoFit/>
          </a:bodyPr>
          <a:lstStyle/>
          <a:p>
            <a:pPr algn="ctr"/>
            <a:r>
              <a:rPr lang="es-CO" dirty="0" smtClean="0">
                <a:latin typeface="Arial" pitchFamily="34" charset="0"/>
                <a:cs typeface="Arial" pitchFamily="34" charset="0"/>
              </a:rPr>
              <a:t>El teléfono/celular</a:t>
            </a:r>
            <a:endParaRPr lang="es-CO" dirty="0">
              <a:latin typeface="Arial" pitchFamily="34" charset="0"/>
              <a:cs typeface="Arial" pitchFamily="34" charset="0"/>
            </a:endParaRPr>
          </a:p>
        </p:txBody>
      </p:sp>
      <p:pic>
        <p:nvPicPr>
          <p:cNvPr id="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1488" y="2180638"/>
            <a:ext cx="2002367" cy="170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a:hlinkClick r:id="rId9" action="ppaction://hlinksldjump"/>
          </p:cNvPr>
          <p:cNvSpPr/>
          <p:nvPr/>
        </p:nvSpPr>
        <p:spPr>
          <a:xfrm>
            <a:off x="4211960" y="5157192"/>
            <a:ext cx="1512168"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dirty="0" smtClean="0">
                <a:latin typeface="Arial" pitchFamily="34" charset="0"/>
                <a:cs typeface="Arial" pitchFamily="34" charset="0"/>
              </a:rPr>
              <a:t>Video</a:t>
            </a:r>
            <a:endParaRPr lang="es-CO" dirty="0">
              <a:latin typeface="Arial" pitchFamily="34" charset="0"/>
              <a:cs typeface="Arial" pitchFamily="34" charset="0"/>
            </a:endParaRPr>
          </a:p>
        </p:txBody>
      </p:sp>
      <p:sp>
        <p:nvSpPr>
          <p:cNvPr id="12" name="11 Rectángulo">
            <a:hlinkClick r:id="rId7" action="ppaction://hlinksldjump"/>
          </p:cNvPr>
          <p:cNvSpPr/>
          <p:nvPr/>
        </p:nvSpPr>
        <p:spPr>
          <a:xfrm>
            <a:off x="1484040" y="5165576"/>
            <a:ext cx="1512168"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dirty="0" smtClean="0">
                <a:latin typeface="Arial" pitchFamily="34" charset="0"/>
                <a:cs typeface="Arial" pitchFamily="34" charset="0"/>
              </a:rPr>
              <a:t>Video</a:t>
            </a:r>
            <a:endParaRPr lang="es-CO" dirty="0">
              <a:latin typeface="Arial" pitchFamily="34" charset="0"/>
              <a:cs typeface="Arial" pitchFamily="34" charset="0"/>
            </a:endParaRPr>
          </a:p>
        </p:txBody>
      </p:sp>
      <p:sp>
        <p:nvSpPr>
          <p:cNvPr id="14" name="13 Rectángulo">
            <a:hlinkClick r:id="rId10" action="ppaction://hlinksldjump"/>
          </p:cNvPr>
          <p:cNvSpPr/>
          <p:nvPr/>
        </p:nvSpPr>
        <p:spPr>
          <a:xfrm>
            <a:off x="3131840" y="6093296"/>
            <a:ext cx="3744416"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dirty="0" smtClean="0">
                <a:latin typeface="Arial" pitchFamily="34" charset="0"/>
                <a:cs typeface="Arial" pitchFamily="34" charset="0"/>
              </a:rPr>
              <a:t>Cuestionario</a:t>
            </a:r>
            <a:endParaRPr lang="es-CO" dirty="0">
              <a:latin typeface="Arial" pitchFamily="34" charset="0"/>
              <a:cs typeface="Arial" pitchFamily="34" charset="0"/>
            </a:endParaRPr>
          </a:p>
        </p:txBody>
      </p:sp>
    </p:spTree>
    <p:extLst>
      <p:ext uri="{BB962C8B-B14F-4D97-AF65-F5344CB8AC3E}">
        <p14:creationId xmlns:p14="http://schemas.microsoft.com/office/powerpoint/2010/main" val="1782549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COMPUTADORA PORTÁTIL</a:t>
            </a:r>
            <a:endParaRPr lang="es-CO" sz="3600" dirty="0"/>
          </a:p>
        </p:txBody>
      </p:sp>
      <p:sp>
        <p:nvSpPr>
          <p:cNvPr id="3" name="2 Marcador de contenido"/>
          <p:cNvSpPr>
            <a:spLocks noGrp="1"/>
          </p:cNvSpPr>
          <p:nvPr>
            <p:ph sz="quarter" idx="1"/>
          </p:nvPr>
        </p:nvSpPr>
        <p:spPr/>
        <p:txBody>
          <a:bodyPr>
            <a:normAutofit/>
          </a:bodyPr>
          <a:lstStyle/>
          <a:p>
            <a:pPr algn="just"/>
            <a:r>
              <a:rPr lang="es-CO" sz="1900" dirty="0" smtClean="0">
                <a:latin typeface="Arial" pitchFamily="34" charset="0"/>
                <a:cs typeface="Arial" pitchFamily="34" charset="0"/>
              </a:rPr>
              <a:t>Un ordenador portátil es un ordenador personal móvil o transportable, que pesa normalmente entre 1 y 3 kg. Los ordenadores portátiles son capaces de realizar la mayor parte de las tareas que realizan los ordenadores de escritorio, con similar capacidad y con la ventaja que involucra su peso y tamaño reducido; sumado también a que tienen la capacidad de operar por un período determinado sin estar conectadas a una corriente eléctrica.</a:t>
            </a:r>
            <a:endParaRPr lang="es-CO" sz="1900" dirty="0">
              <a:latin typeface="Arial" pitchFamily="34" charset="0"/>
              <a:cs typeface="Arial" pitchFamily="34" charset="0"/>
            </a:endParaRPr>
          </a:p>
        </p:txBody>
      </p:sp>
      <p:pic>
        <p:nvPicPr>
          <p:cNvPr id="4" name="3 Imagen" descr="http://upload.wikimedia.org/wikipedia/commons/thumb/4/47/Acer_Aspire_8920_Gemstone_by_Georgy.JPG/280px-Acer_Aspire_8920_Gemstone_by_Georgy.JPG"/>
          <p:cNvPicPr/>
          <p:nvPr/>
        </p:nvPicPr>
        <p:blipFill>
          <a:blip r:embed="rId2" cstate="print"/>
          <a:srcRect/>
          <a:stretch>
            <a:fillRect/>
          </a:stretch>
        </p:blipFill>
        <p:spPr bwMode="auto">
          <a:xfrm>
            <a:off x="2771800" y="4077072"/>
            <a:ext cx="3096344" cy="2016224"/>
          </a:xfrm>
          <a:prstGeom prst="rect">
            <a:avLst/>
          </a:prstGeom>
          <a:noFill/>
          <a:ln w="9525">
            <a:noFill/>
            <a:miter lim="800000"/>
            <a:headEnd/>
            <a:tailEnd/>
          </a:ln>
        </p:spPr>
      </p:pic>
      <p:sp>
        <p:nvSpPr>
          <p:cNvPr id="5" name="4 Estrella de 7 puntas">
            <a:hlinkClick r:id="rId3" action="ppaction://hlinksldjump"/>
          </p:cNvPr>
          <p:cNvSpPr/>
          <p:nvPr/>
        </p:nvSpPr>
        <p:spPr>
          <a:xfrm>
            <a:off x="7812360" y="5517232"/>
            <a:ext cx="1008112" cy="86409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TABLET PC</a:t>
            </a:r>
            <a:endParaRPr lang="es-CO" sz="3600" dirty="0"/>
          </a:p>
        </p:txBody>
      </p:sp>
      <p:sp>
        <p:nvSpPr>
          <p:cNvPr id="3" name="2 Marcador de contenido"/>
          <p:cNvSpPr>
            <a:spLocks noGrp="1"/>
          </p:cNvSpPr>
          <p:nvPr>
            <p:ph sz="quarter" idx="1"/>
          </p:nvPr>
        </p:nvSpPr>
        <p:spPr/>
        <p:txBody>
          <a:bodyPr>
            <a:normAutofit/>
          </a:bodyPr>
          <a:lstStyle/>
          <a:p>
            <a:pPr algn="just"/>
            <a:r>
              <a:rPr lang="es-CO" sz="1900" dirty="0" smtClean="0">
                <a:latin typeface="Arial" pitchFamily="34" charset="0"/>
                <a:cs typeface="Arial" pitchFamily="34" charset="0"/>
              </a:rPr>
              <a:t>Una </a:t>
            </a:r>
            <a:r>
              <a:rPr lang="es-CO" sz="1900" b="1" dirty="0" err="1" smtClean="0">
                <a:latin typeface="Arial" pitchFamily="34" charset="0"/>
                <a:cs typeface="Arial" pitchFamily="34" charset="0"/>
              </a:rPr>
              <a:t>tablet</a:t>
            </a:r>
            <a:r>
              <a:rPr lang="es-CO" sz="1900" b="1" dirty="0" smtClean="0">
                <a:latin typeface="Arial" pitchFamily="34" charset="0"/>
                <a:cs typeface="Arial" pitchFamily="34" charset="0"/>
              </a:rPr>
              <a:t> PC</a:t>
            </a:r>
            <a:r>
              <a:rPr lang="es-CO" sz="1900" dirty="0" smtClean="0">
                <a:latin typeface="Arial" pitchFamily="34" charset="0"/>
                <a:cs typeface="Arial" pitchFamily="34" charset="0"/>
              </a:rPr>
              <a:t> o </a:t>
            </a:r>
            <a:r>
              <a:rPr lang="es-CO" sz="1900" b="1" dirty="0" smtClean="0">
                <a:latin typeface="Arial" pitchFamily="34" charset="0"/>
                <a:cs typeface="Arial" pitchFamily="34" charset="0"/>
              </a:rPr>
              <a:t>tableta</a:t>
            </a:r>
            <a:r>
              <a:rPr lang="es-CO" sz="1900" baseline="30000" dirty="0" smtClean="0">
                <a:latin typeface="Arial" pitchFamily="34" charset="0"/>
                <a:cs typeface="Arial" pitchFamily="34" charset="0"/>
              </a:rPr>
              <a:t> </a:t>
            </a:r>
            <a:r>
              <a:rPr lang="es-CO" sz="1900" dirty="0" smtClean="0">
                <a:latin typeface="Arial" pitchFamily="34" charset="0"/>
                <a:cs typeface="Arial" pitchFamily="34" charset="0"/>
              </a:rPr>
              <a:t>(‘ordenador personal en tableta’) es una computadora portátil con la que se puede interactuar a través de una pantalla táctil o multitáctil. Para trabajar con la computadora, el usuario puede utilizar una pluma </a:t>
            </a:r>
            <a:r>
              <a:rPr lang="es-CO" sz="1900" i="1" dirty="0" err="1" smtClean="0">
                <a:latin typeface="Arial" pitchFamily="34" charset="0"/>
                <a:cs typeface="Arial" pitchFamily="34" charset="0"/>
              </a:rPr>
              <a:t>stylus</a:t>
            </a:r>
            <a:r>
              <a:rPr lang="es-CO" sz="1900" dirty="0" smtClean="0">
                <a:latin typeface="Arial" pitchFamily="34" charset="0"/>
                <a:cs typeface="Arial" pitchFamily="34" charset="0"/>
              </a:rPr>
              <a:t> o los dedos, sin necesidad de teclado físico ni </a:t>
            </a:r>
            <a:r>
              <a:rPr lang="es-CO" sz="1900" i="1" dirty="0" smtClean="0">
                <a:latin typeface="Arial" pitchFamily="34" charset="0"/>
                <a:cs typeface="Arial" pitchFamily="34" charset="0"/>
              </a:rPr>
              <a:t>ratón</a:t>
            </a:r>
            <a:r>
              <a:rPr lang="es-CO" sz="1900" dirty="0" smtClean="0">
                <a:latin typeface="Arial" pitchFamily="34" charset="0"/>
                <a:cs typeface="Arial" pitchFamily="34" charset="0"/>
              </a:rPr>
              <a:t>.</a:t>
            </a:r>
            <a:endParaRPr lang="es-CO" sz="1900" dirty="0">
              <a:latin typeface="Arial" pitchFamily="34" charset="0"/>
              <a:cs typeface="Arial" pitchFamily="34" charset="0"/>
            </a:endParaRPr>
          </a:p>
        </p:txBody>
      </p:sp>
      <p:pic>
        <p:nvPicPr>
          <p:cNvPr id="4" name="3 Imagen" descr="http://upload.wikimedia.org/wikipedia/commons/thumb/b/b2/VIA_Tablet_PC_Reference_Design.jpg/230px-VIA_Tablet_PC_Reference_Design.jpg"/>
          <p:cNvPicPr/>
          <p:nvPr/>
        </p:nvPicPr>
        <p:blipFill>
          <a:blip r:embed="rId2" cstate="print"/>
          <a:srcRect/>
          <a:stretch>
            <a:fillRect/>
          </a:stretch>
        </p:blipFill>
        <p:spPr bwMode="auto">
          <a:xfrm>
            <a:off x="3347864" y="3717032"/>
            <a:ext cx="2232248" cy="2592288"/>
          </a:xfrm>
          <a:prstGeom prst="rect">
            <a:avLst/>
          </a:prstGeom>
          <a:noFill/>
          <a:ln w="9525">
            <a:noFill/>
            <a:miter lim="800000"/>
            <a:headEnd/>
            <a:tailEnd/>
          </a:ln>
        </p:spPr>
      </p:pic>
      <p:sp>
        <p:nvSpPr>
          <p:cNvPr id="5" name="4 Estrella de 7 puntas">
            <a:hlinkClick r:id="rId3" action="ppaction://hlinksldjump"/>
          </p:cNvPr>
          <p:cNvSpPr/>
          <p:nvPr/>
        </p:nvSpPr>
        <p:spPr>
          <a:xfrm>
            <a:off x="7812360" y="5517232"/>
            <a:ext cx="1008112" cy="86409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ACTUALIDAD</a:t>
            </a:r>
            <a:endParaRPr lang="es-CO" sz="3600" dirty="0"/>
          </a:p>
        </p:txBody>
      </p:sp>
      <p:sp>
        <p:nvSpPr>
          <p:cNvPr id="3" name="2 Marcador de contenido"/>
          <p:cNvSpPr>
            <a:spLocks noGrp="1"/>
          </p:cNvSpPr>
          <p:nvPr>
            <p:ph sz="quarter" idx="1"/>
          </p:nvPr>
        </p:nvSpPr>
        <p:spPr/>
        <p:txBody>
          <a:bodyPr>
            <a:normAutofit/>
          </a:bodyPr>
          <a:lstStyle/>
          <a:p>
            <a:endParaRPr lang="es-CO" sz="1900" dirty="0" smtClean="0">
              <a:latin typeface="Arial" pitchFamily="34" charset="0"/>
              <a:cs typeface="Arial" pitchFamily="34" charset="0"/>
            </a:endParaRPr>
          </a:p>
          <a:p>
            <a:pPr algn="just">
              <a:buNone/>
            </a:pPr>
            <a:r>
              <a:rPr lang="es-CO" sz="1900" dirty="0" smtClean="0">
                <a:latin typeface="Arial" pitchFamily="34" charset="0"/>
                <a:cs typeface="Arial" pitchFamily="34" charset="0"/>
              </a:rPr>
              <a:t>    En la actualidad existen diferentes y avanzados tipos y de computadoras, de acuerdo a las funciones ejercidas por cada una de ellas se les otorga distintos campos de utilidad.</a:t>
            </a:r>
          </a:p>
          <a:p>
            <a:pPr>
              <a:buNone/>
            </a:pPr>
            <a:endParaRPr lang="es-CO" sz="1900" dirty="0" smtClean="0">
              <a:latin typeface="Arial" pitchFamily="34" charset="0"/>
              <a:cs typeface="Arial" pitchFamily="34" charset="0"/>
            </a:endParaRPr>
          </a:p>
          <a:p>
            <a:r>
              <a:rPr lang="es-CO" sz="1900" dirty="0" smtClean="0">
                <a:latin typeface="Arial" pitchFamily="34" charset="0"/>
                <a:cs typeface="Arial" pitchFamily="34" charset="0"/>
              </a:rPr>
              <a:t>Supercomputadores</a:t>
            </a:r>
          </a:p>
          <a:p>
            <a:r>
              <a:rPr lang="es-CO" sz="1900" dirty="0" smtClean="0">
                <a:latin typeface="Arial" pitchFamily="34" charset="0"/>
                <a:cs typeface="Arial" pitchFamily="34" charset="0"/>
              </a:rPr>
              <a:t> Servidores</a:t>
            </a:r>
          </a:p>
          <a:p>
            <a:r>
              <a:rPr lang="es-CO" sz="1900" dirty="0" smtClean="0">
                <a:latin typeface="Arial" pitchFamily="34" charset="0"/>
                <a:cs typeface="Arial" pitchFamily="34" charset="0"/>
              </a:rPr>
              <a:t> Estaciones de trabajo</a:t>
            </a:r>
          </a:p>
          <a:p>
            <a:r>
              <a:rPr lang="es-CO" sz="1900" dirty="0" smtClean="0">
                <a:latin typeface="Arial" pitchFamily="34" charset="0"/>
                <a:cs typeface="Arial" pitchFamily="34" charset="0"/>
              </a:rPr>
              <a:t> Ordenadores personales</a:t>
            </a:r>
          </a:p>
          <a:p>
            <a:r>
              <a:rPr lang="es-CO" sz="1900" dirty="0" smtClean="0">
                <a:latin typeface="Arial" pitchFamily="34" charset="0"/>
                <a:cs typeface="Arial" pitchFamily="34" charset="0"/>
              </a:rPr>
              <a:t> Ordenadores portátiles</a:t>
            </a:r>
          </a:p>
          <a:p>
            <a:r>
              <a:rPr lang="es-CO" sz="1900" dirty="0" smtClean="0">
                <a:latin typeface="Arial" pitchFamily="34" charset="0"/>
                <a:cs typeface="Arial" pitchFamily="34" charset="0"/>
              </a:rPr>
              <a:t> Ordenadores de propósito específico</a:t>
            </a:r>
            <a:endParaRPr lang="es-CO" sz="1900" dirty="0">
              <a:latin typeface="Arial" pitchFamily="34" charset="0"/>
              <a:cs typeface="Arial" pitchFamily="34" charset="0"/>
            </a:endParaRPr>
          </a:p>
        </p:txBody>
      </p:sp>
      <p:sp>
        <p:nvSpPr>
          <p:cNvPr id="5" name="4 Estrella de 7 puntas">
            <a:hlinkClick r:id="rId2" action="ppaction://hlinksldjump"/>
          </p:cNvPr>
          <p:cNvSpPr/>
          <p:nvPr/>
        </p:nvSpPr>
        <p:spPr>
          <a:xfrm>
            <a:off x="7812360" y="5517232"/>
            <a:ext cx="1008112" cy="86409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FUTURO</a:t>
            </a:r>
            <a:endParaRPr lang="es-CO" sz="3600" dirty="0"/>
          </a:p>
        </p:txBody>
      </p:sp>
      <p:sp>
        <p:nvSpPr>
          <p:cNvPr id="3" name="2 Marcador de contenido"/>
          <p:cNvSpPr>
            <a:spLocks noGrp="1"/>
          </p:cNvSpPr>
          <p:nvPr>
            <p:ph sz="quarter" idx="1"/>
          </p:nvPr>
        </p:nvSpPr>
        <p:spPr/>
        <p:txBody>
          <a:bodyPr/>
          <a:lstStyle/>
          <a:p>
            <a:pPr marL="0" indent="0" algn="just">
              <a:buNone/>
            </a:pPr>
            <a:r>
              <a:rPr lang="es-CO" sz="1900" dirty="0" smtClean="0">
                <a:latin typeface="Arial" pitchFamily="34" charset="0"/>
                <a:cs typeface="Arial" pitchFamily="34" charset="0"/>
              </a:rPr>
              <a:t>Una tendencia constante en el desarrollo de los ordenadores es la micro miniaturización, iniciativa que tiende a comprimir más elementos de circuitos en un espacio de chip cada vez más pequeño. Además, los investigadores intentan agilizar el funcionamiento de los circuitos mediante el uso de la superconductividad, un fenómeno de disminución de la resistencia eléctrica que se observa cuando se enfrían los objetos a temperaturas muy bajas.</a:t>
            </a:r>
            <a:endParaRPr lang="es-CO" sz="1900" dirty="0">
              <a:latin typeface="Arial" pitchFamily="34" charset="0"/>
              <a:cs typeface="Arial" pitchFamily="34" charset="0"/>
            </a:endParaRPr>
          </a:p>
        </p:txBody>
      </p:sp>
      <p:sp>
        <p:nvSpPr>
          <p:cNvPr id="7" name="6 Estrella de 7 puntas">
            <a:hlinkClick r:id="rId2" action="ppaction://hlinksldjump"/>
          </p:cNvPr>
          <p:cNvSpPr/>
          <p:nvPr/>
        </p:nvSpPr>
        <p:spPr>
          <a:xfrm>
            <a:off x="7812360" y="5517232"/>
            <a:ext cx="1008112" cy="86409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PERIFÉRICOS</a:t>
            </a:r>
            <a:endParaRPr lang="es-CO" sz="3600" dirty="0"/>
          </a:p>
        </p:txBody>
      </p:sp>
      <p:sp>
        <p:nvSpPr>
          <p:cNvPr id="3" name="2 Marcador de contenido"/>
          <p:cNvSpPr>
            <a:spLocks noGrp="1"/>
          </p:cNvSpPr>
          <p:nvPr>
            <p:ph sz="quarter" idx="1"/>
          </p:nvPr>
        </p:nvSpPr>
        <p:spPr/>
        <p:txBody>
          <a:bodyPr>
            <a:normAutofit/>
          </a:bodyPr>
          <a:lstStyle/>
          <a:p>
            <a:r>
              <a:rPr lang="es-CO" sz="1900" b="1" dirty="0" smtClean="0">
                <a:latin typeface="Arial" pitchFamily="34" charset="0"/>
                <a:cs typeface="Arial" pitchFamily="34" charset="0"/>
              </a:rPr>
              <a:t>Periféricos de entrada</a:t>
            </a:r>
            <a:endParaRPr lang="es-CO" sz="1900" dirty="0" smtClean="0">
              <a:latin typeface="Arial" pitchFamily="34" charset="0"/>
              <a:cs typeface="Arial" pitchFamily="34" charset="0"/>
            </a:endParaRPr>
          </a:p>
          <a:p>
            <a:pPr>
              <a:buNone/>
            </a:pPr>
            <a:r>
              <a:rPr lang="es-CO" sz="1900" dirty="0" smtClean="0">
                <a:latin typeface="Arial" pitchFamily="34" charset="0"/>
                <a:cs typeface="Arial" pitchFamily="34" charset="0"/>
              </a:rPr>
              <a:t>Los periféricos de entrada más habituales son:</a:t>
            </a:r>
          </a:p>
          <a:p>
            <a:endParaRPr lang="es-CO" sz="1900" dirty="0" smtClean="0">
              <a:latin typeface="Arial" pitchFamily="34" charset="0"/>
              <a:cs typeface="Arial" pitchFamily="34" charset="0"/>
            </a:endParaRPr>
          </a:p>
          <a:p>
            <a:r>
              <a:rPr lang="es-CO" sz="1900" dirty="0" smtClean="0">
                <a:latin typeface="Arial" pitchFamily="34" charset="0"/>
                <a:cs typeface="Arial" pitchFamily="34" charset="0"/>
              </a:rPr>
              <a:t>Teclado</a:t>
            </a:r>
          </a:p>
          <a:p>
            <a:r>
              <a:rPr lang="es-CO" sz="1900" dirty="0" smtClean="0">
                <a:latin typeface="Arial" pitchFamily="34" charset="0"/>
                <a:cs typeface="Arial" pitchFamily="34" charset="0"/>
              </a:rPr>
              <a:t>Micrófono</a:t>
            </a:r>
          </a:p>
          <a:p>
            <a:r>
              <a:rPr lang="es-CO" sz="1900" dirty="0" smtClean="0">
                <a:latin typeface="Arial" pitchFamily="34" charset="0"/>
                <a:cs typeface="Arial" pitchFamily="34" charset="0"/>
              </a:rPr>
              <a:t>Escáner</a:t>
            </a:r>
          </a:p>
          <a:p>
            <a:r>
              <a:rPr lang="es-CO" sz="1900" dirty="0" smtClean="0">
                <a:latin typeface="Arial" pitchFamily="34" charset="0"/>
                <a:cs typeface="Arial" pitchFamily="34" charset="0"/>
              </a:rPr>
              <a:t>Ratón o mouse</a:t>
            </a:r>
          </a:p>
          <a:p>
            <a:r>
              <a:rPr lang="es-CO" sz="1900" dirty="0" smtClean="0">
                <a:latin typeface="Arial" pitchFamily="34" charset="0"/>
                <a:cs typeface="Arial" pitchFamily="34" charset="0"/>
              </a:rPr>
              <a:t>Escáner de código de barras</a:t>
            </a:r>
          </a:p>
          <a:p>
            <a:r>
              <a:rPr lang="es-CO" sz="1900" dirty="0" smtClean="0">
                <a:latin typeface="Arial" pitchFamily="34" charset="0"/>
                <a:cs typeface="Arial" pitchFamily="34" charset="0"/>
              </a:rPr>
              <a:t>Cámara web</a:t>
            </a:r>
          </a:p>
          <a:p>
            <a:r>
              <a:rPr lang="es-CO" sz="1900" dirty="0" smtClean="0">
                <a:latin typeface="Arial" pitchFamily="34" charset="0"/>
                <a:cs typeface="Arial" pitchFamily="34" charset="0"/>
              </a:rPr>
              <a:t>Lápiz óptico</a:t>
            </a:r>
          </a:p>
          <a:p>
            <a:r>
              <a:rPr lang="es-CO" sz="1900" dirty="0" smtClean="0">
                <a:latin typeface="Arial" pitchFamily="34" charset="0"/>
                <a:cs typeface="Arial" pitchFamily="34" charset="0"/>
              </a:rPr>
              <a:t>Cámara digital</a:t>
            </a:r>
          </a:p>
          <a:p>
            <a:endParaRPr lang="es-CO" dirty="0"/>
          </a:p>
        </p:txBody>
      </p:sp>
      <p:sp>
        <p:nvSpPr>
          <p:cNvPr id="5" name="4 Flecha derecha">
            <a:hlinkClick r:id="rId2" action="ppaction://hlinksldjump"/>
          </p:cNvPr>
          <p:cNvSpPr/>
          <p:nvPr/>
        </p:nvSpPr>
        <p:spPr>
          <a:xfrm>
            <a:off x="7884368" y="116632"/>
            <a:ext cx="792088" cy="620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5 Imagen" descr="http://1.bp.blogspot.com/-Vu8OoG4DSMY/Tcqz19kMy-I/AAAAAAAAABk/fYLMhlTru0g/s1600/perifericos_de_entrada2.JPG"/>
          <p:cNvPicPr/>
          <p:nvPr/>
        </p:nvPicPr>
        <p:blipFill>
          <a:blip r:embed="rId3" cstate="print"/>
          <a:srcRect/>
          <a:stretch>
            <a:fillRect/>
          </a:stretch>
        </p:blipFill>
        <p:spPr bwMode="auto">
          <a:xfrm>
            <a:off x="4788024" y="2420888"/>
            <a:ext cx="3061582"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PERIFÉRICOS </a:t>
            </a:r>
            <a:endParaRPr lang="es-CO" sz="4000" dirty="0">
              <a:solidFill>
                <a:schemeClr val="accent3">
                  <a:lumMod val="60000"/>
                  <a:lumOff val="40000"/>
                </a:schemeClr>
              </a:solidFill>
              <a:latin typeface="Algerian" pitchFamily="82" charset="0"/>
            </a:endParaRPr>
          </a:p>
        </p:txBody>
      </p:sp>
      <p:sp>
        <p:nvSpPr>
          <p:cNvPr id="3" name="2 Marcador de contenido"/>
          <p:cNvSpPr>
            <a:spLocks noGrp="1"/>
          </p:cNvSpPr>
          <p:nvPr>
            <p:ph sz="quarter" idx="1"/>
          </p:nvPr>
        </p:nvSpPr>
        <p:spPr/>
        <p:txBody>
          <a:bodyPr>
            <a:normAutofit/>
          </a:bodyPr>
          <a:lstStyle/>
          <a:p>
            <a:r>
              <a:rPr lang="es-CO" sz="2000" b="1" dirty="0">
                <a:latin typeface="Arial" pitchFamily="34" charset="0"/>
                <a:cs typeface="Arial" pitchFamily="34" charset="0"/>
              </a:rPr>
              <a:t>P</a:t>
            </a:r>
            <a:r>
              <a:rPr lang="es-CO" sz="2000" b="1" dirty="0" smtClean="0">
                <a:latin typeface="Arial" pitchFamily="34" charset="0"/>
                <a:cs typeface="Arial" pitchFamily="34" charset="0"/>
              </a:rPr>
              <a:t>eriféricos de salida</a:t>
            </a:r>
            <a:endParaRPr lang="es-CO" sz="2000" dirty="0" smtClean="0">
              <a:latin typeface="Arial" pitchFamily="34" charset="0"/>
              <a:cs typeface="Arial" pitchFamily="34" charset="0"/>
            </a:endParaRPr>
          </a:p>
          <a:p>
            <a:pPr>
              <a:buNone/>
            </a:pPr>
            <a:r>
              <a:rPr lang="es-CO" sz="2000" dirty="0" smtClean="0">
                <a:latin typeface="Arial" pitchFamily="34" charset="0"/>
                <a:cs typeface="Arial" pitchFamily="34" charset="0"/>
              </a:rPr>
              <a:t>Algunos ejemplos son:</a:t>
            </a:r>
          </a:p>
          <a:p>
            <a:pPr>
              <a:buNone/>
            </a:pPr>
            <a:endParaRPr lang="es-CO" sz="2000" dirty="0" smtClean="0">
              <a:latin typeface="Arial" pitchFamily="34" charset="0"/>
              <a:cs typeface="Arial" pitchFamily="34" charset="0"/>
            </a:endParaRPr>
          </a:p>
          <a:p>
            <a:r>
              <a:rPr lang="es-CO" sz="2000" dirty="0" smtClean="0">
                <a:latin typeface="Arial" pitchFamily="34" charset="0"/>
                <a:cs typeface="Arial" pitchFamily="34" charset="0"/>
              </a:rPr>
              <a:t>Monitor</a:t>
            </a:r>
          </a:p>
          <a:p>
            <a:r>
              <a:rPr lang="es-CO" sz="2000" dirty="0" smtClean="0">
                <a:latin typeface="Arial" pitchFamily="34" charset="0"/>
                <a:cs typeface="Arial" pitchFamily="34" charset="0"/>
              </a:rPr>
              <a:t>Impresora</a:t>
            </a:r>
          </a:p>
          <a:p>
            <a:r>
              <a:rPr lang="es-CO" sz="2000" dirty="0" smtClean="0">
                <a:latin typeface="Arial" pitchFamily="34" charset="0"/>
                <a:cs typeface="Arial" pitchFamily="34" charset="0"/>
              </a:rPr>
              <a:t>Fax</a:t>
            </a:r>
          </a:p>
          <a:p>
            <a:r>
              <a:rPr lang="es-CO" sz="2000" dirty="0" smtClean="0">
                <a:latin typeface="Arial" pitchFamily="34" charset="0"/>
                <a:cs typeface="Arial" pitchFamily="34" charset="0"/>
              </a:rPr>
              <a:t>Tarjeta de sonido</a:t>
            </a:r>
          </a:p>
          <a:p>
            <a:r>
              <a:rPr lang="es-CO" sz="2000" dirty="0" smtClean="0">
                <a:latin typeface="Arial" pitchFamily="34" charset="0"/>
                <a:cs typeface="Arial" pitchFamily="34" charset="0"/>
              </a:rPr>
              <a:t>Altavoz</a:t>
            </a:r>
          </a:p>
          <a:p>
            <a:r>
              <a:rPr lang="es-CO" sz="2000" dirty="0" smtClean="0">
                <a:latin typeface="Arial" pitchFamily="34" charset="0"/>
                <a:cs typeface="Arial" pitchFamily="34" charset="0"/>
              </a:rPr>
              <a:t>Proyector Digital</a:t>
            </a:r>
          </a:p>
          <a:p>
            <a:r>
              <a:rPr lang="es-CO" sz="2000" dirty="0" smtClean="0">
                <a:latin typeface="Arial" pitchFamily="34" charset="0"/>
                <a:cs typeface="Arial" pitchFamily="34" charset="0"/>
              </a:rPr>
              <a:t>Audífonos</a:t>
            </a:r>
          </a:p>
          <a:p>
            <a:endParaRPr lang="es-CO" sz="2000" dirty="0">
              <a:latin typeface="Arial" pitchFamily="34" charset="0"/>
              <a:cs typeface="Arial" pitchFamily="34" charset="0"/>
            </a:endParaRPr>
          </a:p>
        </p:txBody>
      </p:sp>
      <p:sp>
        <p:nvSpPr>
          <p:cNvPr id="5" name="4 Flecha derecha">
            <a:hlinkClick r:id="rId2" action="ppaction://hlinksldjump"/>
          </p:cNvPr>
          <p:cNvSpPr/>
          <p:nvPr/>
        </p:nvSpPr>
        <p:spPr>
          <a:xfrm>
            <a:off x="7884368" y="188640"/>
            <a:ext cx="792088" cy="620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5 Imagen" descr="http://4.bp.blogspot.com/-JZNW4gSWL6E/TcqxRCe-iYI/AAAAAAAAABg/D2IwZSMoQjc/s1600/408969_193401574_untitled_H202516_L.jpg"/>
          <p:cNvPicPr/>
          <p:nvPr/>
        </p:nvPicPr>
        <p:blipFill>
          <a:blip r:embed="rId3" cstate="print"/>
          <a:srcRect/>
          <a:stretch>
            <a:fillRect/>
          </a:stretch>
        </p:blipFill>
        <p:spPr bwMode="auto">
          <a:xfrm>
            <a:off x="4067944" y="2276872"/>
            <a:ext cx="3288678"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PERIFÉRICOS </a:t>
            </a:r>
            <a:endParaRPr lang="es-CO" sz="4000" dirty="0">
              <a:solidFill>
                <a:schemeClr val="accent3">
                  <a:lumMod val="60000"/>
                  <a:lumOff val="40000"/>
                </a:schemeClr>
              </a:solidFill>
              <a:latin typeface="Algerian" pitchFamily="82" charset="0"/>
            </a:endParaRPr>
          </a:p>
        </p:txBody>
      </p:sp>
      <p:sp>
        <p:nvSpPr>
          <p:cNvPr id="3" name="2 Marcador de contenido"/>
          <p:cNvSpPr>
            <a:spLocks noGrp="1"/>
          </p:cNvSpPr>
          <p:nvPr>
            <p:ph sz="quarter" idx="1"/>
          </p:nvPr>
        </p:nvSpPr>
        <p:spPr/>
        <p:txBody>
          <a:bodyPr>
            <a:normAutofit/>
          </a:bodyPr>
          <a:lstStyle/>
          <a:p>
            <a:r>
              <a:rPr lang="es-CO" sz="2000" b="1" dirty="0" smtClean="0">
                <a:latin typeface="Arial" pitchFamily="34" charset="0"/>
                <a:cs typeface="Arial" pitchFamily="34" charset="0"/>
              </a:rPr>
              <a:t>Periféricos de almacenamiento</a:t>
            </a:r>
          </a:p>
          <a:p>
            <a:pPr marL="0" indent="0">
              <a:buNone/>
            </a:pPr>
            <a:r>
              <a:rPr lang="es-CO" sz="1900" dirty="0" smtClean="0">
                <a:latin typeface="Arial" pitchFamily="34" charset="0"/>
                <a:cs typeface="Arial" pitchFamily="34" charset="0"/>
              </a:rPr>
              <a:t>Existen algunos como:</a:t>
            </a:r>
            <a:endParaRPr lang="es-CO" sz="1900" dirty="0">
              <a:latin typeface="Arial" pitchFamily="34" charset="0"/>
              <a:cs typeface="Arial" pitchFamily="34" charset="0"/>
            </a:endParaRPr>
          </a:p>
          <a:p>
            <a:endParaRPr lang="es-CO" sz="1900" dirty="0" smtClean="0">
              <a:latin typeface="Arial" pitchFamily="34" charset="0"/>
              <a:cs typeface="Arial" pitchFamily="34" charset="0"/>
            </a:endParaRPr>
          </a:p>
          <a:p>
            <a:r>
              <a:rPr lang="es-CO" sz="1900" dirty="0" smtClean="0">
                <a:latin typeface="Arial" pitchFamily="34" charset="0"/>
                <a:cs typeface="Arial" pitchFamily="34" charset="0"/>
              </a:rPr>
              <a:t>Disco duro</a:t>
            </a:r>
            <a:endParaRPr lang="es-CO" sz="1900" dirty="0">
              <a:latin typeface="Arial" pitchFamily="34" charset="0"/>
              <a:cs typeface="Arial" pitchFamily="34" charset="0"/>
            </a:endParaRPr>
          </a:p>
          <a:p>
            <a:r>
              <a:rPr lang="es-CO" sz="1900" dirty="0">
                <a:latin typeface="Arial" pitchFamily="34" charset="0"/>
                <a:cs typeface="Arial" pitchFamily="34" charset="0"/>
              </a:rPr>
              <a:t>Unidad de CD</a:t>
            </a:r>
          </a:p>
          <a:p>
            <a:r>
              <a:rPr lang="es-CO" sz="1900" dirty="0">
                <a:latin typeface="Arial" pitchFamily="34" charset="0"/>
                <a:cs typeface="Arial" pitchFamily="34" charset="0"/>
              </a:rPr>
              <a:t>Unidad de DVD</a:t>
            </a:r>
          </a:p>
          <a:p>
            <a:r>
              <a:rPr lang="es-CO" sz="1900" dirty="0">
                <a:latin typeface="Arial" pitchFamily="34" charset="0"/>
                <a:cs typeface="Arial" pitchFamily="34" charset="0"/>
              </a:rPr>
              <a:t>Unidad de Blu-ray Disc</a:t>
            </a:r>
          </a:p>
          <a:p>
            <a:r>
              <a:rPr lang="es-CO" sz="1900" dirty="0">
                <a:latin typeface="Arial" pitchFamily="34" charset="0"/>
                <a:cs typeface="Arial" pitchFamily="34" charset="0"/>
              </a:rPr>
              <a:t>Memoria flash</a:t>
            </a:r>
          </a:p>
          <a:p>
            <a:r>
              <a:rPr lang="es-CO" sz="1900" dirty="0">
                <a:latin typeface="Arial" pitchFamily="34" charset="0"/>
                <a:cs typeface="Arial" pitchFamily="34" charset="0"/>
              </a:rPr>
              <a:t>Memoria USB</a:t>
            </a:r>
          </a:p>
          <a:p>
            <a:r>
              <a:rPr lang="es-CO" sz="1900" dirty="0">
                <a:latin typeface="Arial" pitchFamily="34" charset="0"/>
                <a:cs typeface="Arial" pitchFamily="34" charset="0"/>
              </a:rPr>
              <a:t>Cinta magnética</a:t>
            </a:r>
          </a:p>
          <a:p>
            <a:r>
              <a:rPr lang="es-CO" sz="1900" dirty="0">
                <a:latin typeface="Arial" pitchFamily="34" charset="0"/>
                <a:cs typeface="Arial" pitchFamily="34" charset="0"/>
              </a:rPr>
              <a:t>Tarjeta perforada</a:t>
            </a:r>
          </a:p>
          <a:p>
            <a:r>
              <a:rPr lang="es-CO" sz="1900" dirty="0">
                <a:latin typeface="Arial" pitchFamily="34" charset="0"/>
                <a:cs typeface="Arial" pitchFamily="34" charset="0"/>
              </a:rPr>
              <a:t>Memoria portátil</a:t>
            </a:r>
          </a:p>
          <a:p>
            <a:pPr marL="0" indent="0">
              <a:buNone/>
            </a:pPr>
            <a:endParaRPr lang="es-CO" sz="1900" b="1" dirty="0">
              <a:latin typeface="Arial" pitchFamily="34" charset="0"/>
              <a:cs typeface="Arial" pitchFamily="34" charset="0"/>
            </a:endParaRPr>
          </a:p>
        </p:txBody>
      </p:sp>
      <p:sp>
        <p:nvSpPr>
          <p:cNvPr id="4" name="3 Flecha derecha">
            <a:hlinkClick r:id="rId2" action="ppaction://hlinksldjump"/>
          </p:cNvPr>
          <p:cNvSpPr/>
          <p:nvPr/>
        </p:nvSpPr>
        <p:spPr>
          <a:xfrm>
            <a:off x="7884368" y="188640"/>
            <a:ext cx="792088" cy="620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4 Imagen" descr="http://www.kalipedia.com/kalipediamedia/ingenieria/media/200708/21/informatica/20070821klpinginf_18.Ies.SCO.jpg"/>
          <p:cNvPicPr/>
          <p:nvPr/>
        </p:nvPicPr>
        <p:blipFill>
          <a:blip r:embed="rId3" cstate="print"/>
          <a:srcRect/>
          <a:stretch>
            <a:fillRect/>
          </a:stretch>
        </p:blipFill>
        <p:spPr bwMode="auto">
          <a:xfrm>
            <a:off x="4139952" y="2780928"/>
            <a:ext cx="3744416" cy="2664296"/>
          </a:xfrm>
          <a:prstGeom prst="rect">
            <a:avLst/>
          </a:prstGeom>
          <a:noFill/>
          <a:ln w="9525">
            <a:noFill/>
            <a:miter lim="800000"/>
            <a:headEnd/>
            <a:tailEnd/>
          </a:ln>
        </p:spPr>
      </p:pic>
    </p:spTree>
    <p:extLst>
      <p:ext uri="{BB962C8B-B14F-4D97-AF65-F5344CB8AC3E}">
        <p14:creationId xmlns:p14="http://schemas.microsoft.com/office/powerpoint/2010/main" val="15017410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a:solidFill>
                  <a:schemeClr val="accent3">
                    <a:lumMod val="60000"/>
                    <a:lumOff val="40000"/>
                  </a:schemeClr>
                </a:solidFill>
                <a:latin typeface="Algerian" pitchFamily="82" charset="0"/>
              </a:rPr>
              <a:t>PERIFÉRICOS</a:t>
            </a:r>
          </a:p>
        </p:txBody>
      </p:sp>
      <p:sp>
        <p:nvSpPr>
          <p:cNvPr id="3" name="2 Marcador de contenido"/>
          <p:cNvSpPr>
            <a:spLocks noGrp="1"/>
          </p:cNvSpPr>
          <p:nvPr>
            <p:ph sz="quarter" idx="1"/>
          </p:nvPr>
        </p:nvSpPr>
        <p:spPr/>
        <p:txBody>
          <a:bodyPr>
            <a:normAutofit/>
          </a:bodyPr>
          <a:lstStyle/>
          <a:p>
            <a:r>
              <a:rPr lang="es-CO" sz="2000" b="1" dirty="0" smtClean="0">
                <a:latin typeface="Arial" pitchFamily="34" charset="0"/>
                <a:cs typeface="Arial" pitchFamily="34" charset="0"/>
              </a:rPr>
              <a:t>Periféricos de comunicación</a:t>
            </a:r>
          </a:p>
          <a:p>
            <a:pPr marL="0" indent="0">
              <a:buNone/>
            </a:pPr>
            <a:r>
              <a:rPr lang="es-CO" sz="1900" dirty="0" smtClean="0">
                <a:latin typeface="Arial" pitchFamily="34" charset="0"/>
                <a:cs typeface="Arial" pitchFamily="34" charset="0"/>
              </a:rPr>
              <a:t>Entre ellos encontramos</a:t>
            </a:r>
            <a:endParaRPr lang="es-CO" sz="1900" dirty="0">
              <a:latin typeface="Arial" pitchFamily="34" charset="0"/>
              <a:cs typeface="Arial" pitchFamily="34" charset="0"/>
            </a:endParaRPr>
          </a:p>
          <a:p>
            <a:pPr marL="0" indent="0">
              <a:buNone/>
            </a:pPr>
            <a:endParaRPr lang="es-CO" sz="1900" b="1" dirty="0" smtClean="0">
              <a:latin typeface="Arial" pitchFamily="34" charset="0"/>
              <a:cs typeface="Arial" pitchFamily="34" charset="0"/>
            </a:endParaRPr>
          </a:p>
          <a:p>
            <a:r>
              <a:rPr lang="es-CO" sz="2000" dirty="0">
                <a:latin typeface="Arial" pitchFamily="34" charset="0"/>
                <a:cs typeface="Arial" pitchFamily="34" charset="0"/>
              </a:rPr>
              <a:t>Fax-Módem</a:t>
            </a:r>
          </a:p>
          <a:p>
            <a:r>
              <a:rPr lang="es-CO" sz="2000" dirty="0">
                <a:latin typeface="Arial" pitchFamily="34" charset="0"/>
                <a:cs typeface="Arial" pitchFamily="34" charset="0"/>
              </a:rPr>
              <a:t>Tarjeta de red</a:t>
            </a:r>
          </a:p>
          <a:p>
            <a:r>
              <a:rPr lang="es-CO" sz="2000" dirty="0">
                <a:latin typeface="Arial" pitchFamily="34" charset="0"/>
                <a:cs typeface="Arial" pitchFamily="34" charset="0"/>
              </a:rPr>
              <a:t>Concentrador</a:t>
            </a:r>
          </a:p>
          <a:p>
            <a:r>
              <a:rPr lang="es-CO" sz="2000" dirty="0">
                <a:latin typeface="Arial" pitchFamily="34" charset="0"/>
                <a:cs typeface="Arial" pitchFamily="34" charset="0"/>
              </a:rPr>
              <a:t>Conmutador</a:t>
            </a:r>
          </a:p>
          <a:p>
            <a:r>
              <a:rPr lang="es-CO" sz="2000" dirty="0">
                <a:latin typeface="Arial" pitchFamily="34" charset="0"/>
                <a:cs typeface="Arial" pitchFamily="34" charset="0"/>
              </a:rPr>
              <a:t>Enrutador</a:t>
            </a:r>
          </a:p>
          <a:p>
            <a:r>
              <a:rPr lang="es-CO" sz="2000" dirty="0">
                <a:latin typeface="Arial" pitchFamily="34" charset="0"/>
                <a:cs typeface="Arial" pitchFamily="34" charset="0"/>
              </a:rPr>
              <a:t>Tarjeta inalámbrica</a:t>
            </a:r>
          </a:p>
          <a:p>
            <a:r>
              <a:rPr lang="es-CO" sz="2000" dirty="0">
                <a:latin typeface="Arial" pitchFamily="34" charset="0"/>
                <a:cs typeface="Arial" pitchFamily="34" charset="0"/>
              </a:rPr>
              <a:t>Tarjeta Bluetooth</a:t>
            </a:r>
          </a:p>
          <a:p>
            <a:pPr marL="0" indent="0">
              <a:buNone/>
            </a:pPr>
            <a:endParaRPr lang="es-CO" sz="1900" b="1" dirty="0">
              <a:latin typeface="Arial" pitchFamily="34" charset="0"/>
              <a:cs typeface="Arial" pitchFamily="34" charset="0"/>
            </a:endParaRPr>
          </a:p>
        </p:txBody>
      </p:sp>
      <p:sp>
        <p:nvSpPr>
          <p:cNvPr id="4" name="3 Estrella de 7 puntas">
            <a:hlinkClick r:id="rId2" action="ppaction://hlinksldjump"/>
          </p:cNvPr>
          <p:cNvSpPr/>
          <p:nvPr/>
        </p:nvSpPr>
        <p:spPr>
          <a:xfrm>
            <a:off x="7812360" y="5589240"/>
            <a:ext cx="1008112" cy="86409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4 Imagen" descr="http://1.bp.blogspot.com/_vt6WGY-a7wg/SPkKhsunVhI/AAAAAAAAAas/27e3H1anPP8/s400/bluetooth.gif"/>
          <p:cNvPicPr/>
          <p:nvPr/>
        </p:nvPicPr>
        <p:blipFill>
          <a:blip r:embed="rId3" cstate="print"/>
          <a:srcRect/>
          <a:stretch>
            <a:fillRect/>
          </a:stretch>
        </p:blipFill>
        <p:spPr bwMode="auto">
          <a:xfrm>
            <a:off x="3807777" y="2981960"/>
            <a:ext cx="3644543" cy="1815192"/>
          </a:xfrm>
          <a:prstGeom prst="rect">
            <a:avLst/>
          </a:prstGeom>
          <a:noFill/>
          <a:ln w="9525">
            <a:noFill/>
            <a:miter lim="800000"/>
            <a:headEnd/>
            <a:tailEnd/>
          </a:ln>
        </p:spPr>
      </p:pic>
    </p:spTree>
    <p:extLst>
      <p:ext uri="{BB962C8B-B14F-4D97-AF65-F5344CB8AC3E}">
        <p14:creationId xmlns:p14="http://schemas.microsoft.com/office/powerpoint/2010/main" val="4250653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04664"/>
            <a:ext cx="7467600" cy="1143000"/>
          </a:xfrm>
        </p:spPr>
        <p:txBody>
          <a:bodyPr anchor="ctr">
            <a:normAutofit/>
          </a:bodyPr>
          <a:lstStyle/>
          <a:p>
            <a:pPr algn="ctr"/>
            <a:r>
              <a:rPr lang="es-CO" sz="4000" dirty="0" smtClean="0">
                <a:solidFill>
                  <a:schemeClr val="accent3">
                    <a:lumMod val="60000"/>
                    <a:lumOff val="40000"/>
                  </a:schemeClr>
                </a:solidFill>
                <a:latin typeface="Algerian" pitchFamily="82" charset="0"/>
              </a:rPr>
              <a:t>EL TELÉFONO/CELULAR</a:t>
            </a:r>
            <a:endParaRPr lang="es-CO" sz="3600" dirty="0"/>
          </a:p>
        </p:txBody>
      </p:sp>
      <p:sp>
        <p:nvSpPr>
          <p:cNvPr id="8" name="7 Rectángulo">
            <a:hlinkClick r:id="rId2" action="ppaction://hlinksldjump"/>
          </p:cNvPr>
          <p:cNvSpPr/>
          <p:nvPr/>
        </p:nvSpPr>
        <p:spPr>
          <a:xfrm>
            <a:off x="503706" y="5504656"/>
            <a:ext cx="4561476"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smtClean="0"/>
          </a:p>
          <a:p>
            <a:pPr algn="ctr"/>
            <a:r>
              <a:rPr lang="es-CO" sz="2400" dirty="0" smtClean="0">
                <a:latin typeface="Arial" pitchFamily="34" charset="0"/>
                <a:cs typeface="Arial" pitchFamily="34" charset="0"/>
              </a:rPr>
              <a:t>Futuro</a:t>
            </a:r>
          </a:p>
          <a:p>
            <a:pPr algn="ctr"/>
            <a:endParaRPr lang="es-CO" dirty="0">
              <a:latin typeface="Arial" pitchFamily="34" charset="0"/>
              <a:cs typeface="Arial" pitchFamily="34" charset="0"/>
            </a:endParaRPr>
          </a:p>
        </p:txBody>
      </p:sp>
      <p:sp>
        <p:nvSpPr>
          <p:cNvPr id="9" name="8 Rectángulo">
            <a:hlinkClick r:id="rId3" action="ppaction://hlinksldjump"/>
          </p:cNvPr>
          <p:cNvSpPr/>
          <p:nvPr/>
        </p:nvSpPr>
        <p:spPr>
          <a:xfrm>
            <a:off x="503705" y="2552328"/>
            <a:ext cx="4561479"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smtClean="0"/>
          </a:p>
          <a:p>
            <a:pPr algn="ctr"/>
            <a:r>
              <a:rPr lang="es-CO" sz="2400" dirty="0" smtClean="0">
                <a:latin typeface="Arial" pitchFamily="34" charset="0"/>
                <a:cs typeface="Arial" pitchFamily="34" charset="0"/>
              </a:rPr>
              <a:t>Antecedentes históricos</a:t>
            </a:r>
          </a:p>
          <a:p>
            <a:pPr algn="ctr"/>
            <a:endParaRPr lang="es-CO" dirty="0">
              <a:latin typeface="Arial" pitchFamily="34" charset="0"/>
              <a:cs typeface="Arial" pitchFamily="34" charset="0"/>
            </a:endParaRPr>
          </a:p>
        </p:txBody>
      </p:sp>
      <p:sp>
        <p:nvSpPr>
          <p:cNvPr id="10" name="9 Rectángulo">
            <a:hlinkClick r:id="rId4" action="ppaction://hlinksldjump"/>
          </p:cNvPr>
          <p:cNvSpPr/>
          <p:nvPr/>
        </p:nvSpPr>
        <p:spPr>
          <a:xfrm>
            <a:off x="503705" y="3186953"/>
            <a:ext cx="4561479"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smtClean="0"/>
          </a:p>
          <a:p>
            <a:pPr algn="ctr"/>
            <a:r>
              <a:rPr lang="es-CO" sz="2400" dirty="0" smtClean="0">
                <a:latin typeface="Arial" pitchFamily="34" charset="0"/>
                <a:cs typeface="Arial" pitchFamily="34" charset="0"/>
              </a:rPr>
              <a:t>Evolución en el tiempo</a:t>
            </a:r>
          </a:p>
          <a:p>
            <a:pPr algn="ctr"/>
            <a:endParaRPr lang="es-CO" dirty="0">
              <a:latin typeface="Arial" pitchFamily="34" charset="0"/>
              <a:cs typeface="Arial" pitchFamily="34" charset="0"/>
            </a:endParaRPr>
          </a:p>
        </p:txBody>
      </p:sp>
      <p:sp>
        <p:nvSpPr>
          <p:cNvPr id="11" name="10 Rectángulo">
            <a:hlinkClick r:id="rId5" action="ppaction://hlinksldjump"/>
          </p:cNvPr>
          <p:cNvSpPr/>
          <p:nvPr/>
        </p:nvSpPr>
        <p:spPr>
          <a:xfrm>
            <a:off x="503705" y="3776464"/>
            <a:ext cx="4561479"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smtClean="0"/>
          </a:p>
          <a:p>
            <a:pPr algn="ctr"/>
            <a:r>
              <a:rPr lang="es-CO" sz="2400" dirty="0" smtClean="0">
                <a:latin typeface="Arial" pitchFamily="34" charset="0"/>
                <a:cs typeface="Arial" pitchFamily="34" charset="0"/>
              </a:rPr>
              <a:t>Uso, Utilidad, Aplicación</a:t>
            </a:r>
          </a:p>
          <a:p>
            <a:pPr algn="ctr"/>
            <a:endParaRPr lang="es-CO" dirty="0">
              <a:latin typeface="Arial" pitchFamily="34" charset="0"/>
              <a:cs typeface="Arial" pitchFamily="34" charset="0"/>
            </a:endParaRPr>
          </a:p>
        </p:txBody>
      </p:sp>
      <p:sp>
        <p:nvSpPr>
          <p:cNvPr id="12" name="11 Rectángulo">
            <a:hlinkClick r:id="rId6" action="ppaction://hlinksldjump"/>
          </p:cNvPr>
          <p:cNvSpPr/>
          <p:nvPr/>
        </p:nvSpPr>
        <p:spPr>
          <a:xfrm>
            <a:off x="503706" y="4352528"/>
            <a:ext cx="4561478"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smtClean="0"/>
          </a:p>
          <a:p>
            <a:pPr algn="ctr"/>
            <a:r>
              <a:rPr lang="es-CO" sz="2400" dirty="0" smtClean="0">
                <a:latin typeface="Arial" pitchFamily="34" charset="0"/>
                <a:cs typeface="Arial" pitchFamily="34" charset="0"/>
              </a:rPr>
              <a:t>Tipos</a:t>
            </a:r>
          </a:p>
          <a:p>
            <a:pPr algn="ctr"/>
            <a:endParaRPr lang="es-CO" dirty="0">
              <a:latin typeface="Arial" pitchFamily="34" charset="0"/>
              <a:cs typeface="Arial" pitchFamily="34" charset="0"/>
            </a:endParaRPr>
          </a:p>
        </p:txBody>
      </p:sp>
      <p:sp>
        <p:nvSpPr>
          <p:cNvPr id="15" name="14 Rectángulo">
            <a:hlinkClick r:id="rId7" action="ppaction://hlinksldjump"/>
          </p:cNvPr>
          <p:cNvSpPr/>
          <p:nvPr/>
        </p:nvSpPr>
        <p:spPr>
          <a:xfrm>
            <a:off x="503705" y="4941168"/>
            <a:ext cx="4561477"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smtClean="0"/>
          </a:p>
          <a:p>
            <a:pPr algn="ctr"/>
            <a:r>
              <a:rPr lang="es-CO" sz="2400" dirty="0" smtClean="0">
                <a:latin typeface="Arial" pitchFamily="34" charset="0"/>
                <a:cs typeface="Arial" pitchFamily="34" charset="0"/>
              </a:rPr>
              <a:t>Actualidad</a:t>
            </a:r>
          </a:p>
          <a:p>
            <a:pPr algn="ctr"/>
            <a:endParaRPr lang="es-CO" dirty="0">
              <a:latin typeface="Arial" pitchFamily="34" charset="0"/>
              <a:cs typeface="Arial" pitchFamily="34" charset="0"/>
            </a:endParaRPr>
          </a:p>
        </p:txBody>
      </p:sp>
      <p:pic>
        <p:nvPicPr>
          <p:cNvPr id="16" name="15 Imagen" descr="http://2.bp.blogspot.com/_2F524b0a3L4/TLdjsh971rI/AAAAAAAAAA4/q3iNYXeYTu4/s1600/1+TELEFONO.jpg"/>
          <p:cNvPicPr/>
          <p:nvPr/>
        </p:nvPicPr>
        <p:blipFill>
          <a:blip r:embed="rId8" cstate="print"/>
          <a:srcRect/>
          <a:stretch>
            <a:fillRect/>
          </a:stretch>
        </p:blipFill>
        <p:spPr bwMode="auto">
          <a:xfrm>
            <a:off x="5508104" y="1844824"/>
            <a:ext cx="2736304" cy="3096344"/>
          </a:xfrm>
          <a:prstGeom prst="rect">
            <a:avLst/>
          </a:prstGeom>
          <a:ln>
            <a:noFill/>
          </a:ln>
          <a:effectLst>
            <a:outerShdw blurRad="292100" dist="139700" dir="2700000" algn="tl" rotWithShape="0">
              <a:srgbClr val="333333">
                <a:alpha val="65000"/>
              </a:srgbClr>
            </a:outerShdw>
          </a:effectLst>
        </p:spPr>
      </p:pic>
      <p:sp>
        <p:nvSpPr>
          <p:cNvPr id="17" name="16 Explosión 1">
            <a:hlinkClick r:id="rId9" action="ppaction://hlinksldjump"/>
          </p:cNvPr>
          <p:cNvSpPr/>
          <p:nvPr/>
        </p:nvSpPr>
        <p:spPr>
          <a:xfrm>
            <a:off x="5760132" y="5169768"/>
            <a:ext cx="2232248" cy="151216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latin typeface="Ebrima" pitchFamily="2" charset="0"/>
                <a:ea typeface="Ebrima" pitchFamily="2" charset="0"/>
                <a:cs typeface="Ebrima" pitchFamily="2" charset="0"/>
              </a:rPr>
              <a:t>Temas</a:t>
            </a:r>
            <a:endParaRPr lang="es-CO" dirty="0">
              <a:latin typeface="Ebrima" pitchFamily="2" charset="0"/>
              <a:ea typeface="Ebrima" pitchFamily="2" charset="0"/>
              <a:cs typeface="Ebrima" pitchFamily="2" charset="0"/>
            </a:endParaRPr>
          </a:p>
        </p:txBody>
      </p:sp>
      <p:sp>
        <p:nvSpPr>
          <p:cNvPr id="21" name="20 Rectángulo">
            <a:hlinkClick r:id="rId10" action="ppaction://hlinksldjump"/>
          </p:cNvPr>
          <p:cNvSpPr/>
          <p:nvPr/>
        </p:nvSpPr>
        <p:spPr>
          <a:xfrm>
            <a:off x="503705" y="1988840"/>
            <a:ext cx="4561479"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400" dirty="0" smtClean="0">
                <a:latin typeface="Arial" pitchFamily="34" charset="0"/>
                <a:cs typeface="Arial" pitchFamily="34" charset="0"/>
              </a:rPr>
              <a:t>Definición</a:t>
            </a:r>
            <a:endParaRPr lang="es-CO"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DEFINICIÓN</a:t>
            </a:r>
            <a:endParaRPr lang="es-CO" sz="4000" dirty="0"/>
          </a:p>
        </p:txBody>
      </p:sp>
      <p:sp>
        <p:nvSpPr>
          <p:cNvPr id="3" name="2 Marcador de contenido"/>
          <p:cNvSpPr>
            <a:spLocks noGrp="1"/>
          </p:cNvSpPr>
          <p:nvPr>
            <p:ph sz="quarter" idx="1"/>
          </p:nvPr>
        </p:nvSpPr>
        <p:spPr/>
        <p:txBody>
          <a:bodyPr/>
          <a:lstStyle/>
          <a:p>
            <a:pPr algn="just">
              <a:buNone/>
            </a:pPr>
            <a:r>
              <a:rPr lang="es-CO" dirty="0" smtClean="0"/>
              <a:t>   </a:t>
            </a:r>
            <a:r>
              <a:rPr lang="es-CO" sz="1900" dirty="0" smtClean="0">
                <a:latin typeface="Arial" pitchFamily="34" charset="0"/>
                <a:cs typeface="Arial" pitchFamily="34" charset="0"/>
              </a:rPr>
              <a:t>El </a:t>
            </a:r>
            <a:r>
              <a:rPr lang="es-CO" sz="1900" b="1" dirty="0" smtClean="0">
                <a:latin typeface="Arial" pitchFamily="34" charset="0"/>
                <a:cs typeface="Arial" pitchFamily="34" charset="0"/>
              </a:rPr>
              <a:t>teléfono</a:t>
            </a:r>
            <a:r>
              <a:rPr lang="es-CO" sz="1900" dirty="0" smtClean="0">
                <a:latin typeface="Arial" pitchFamily="34" charset="0"/>
                <a:cs typeface="Arial" pitchFamily="34" charset="0"/>
              </a:rPr>
              <a:t> es un dispositivo de telecomunicación diseñado para transmitir señales acústicas por medio de señales eléctricas a distancia.</a:t>
            </a:r>
            <a:endParaRPr lang="es-CO" sz="1900" dirty="0">
              <a:latin typeface="Arial" pitchFamily="34" charset="0"/>
              <a:cs typeface="Arial" pitchFamily="34" charset="0"/>
            </a:endParaRPr>
          </a:p>
        </p:txBody>
      </p:sp>
      <p:pic>
        <p:nvPicPr>
          <p:cNvPr id="4" name="3 Imagen" descr="http://2.bp.blogspot.com/_2F524b0a3L4/TLdjsh971rI/AAAAAAAAAA4/q3iNYXeYTu4/s1600/1+TELEFONO.jpg"/>
          <p:cNvPicPr/>
          <p:nvPr/>
        </p:nvPicPr>
        <p:blipFill>
          <a:blip r:embed="rId2" cstate="print"/>
          <a:srcRect/>
          <a:stretch>
            <a:fillRect/>
          </a:stretch>
        </p:blipFill>
        <p:spPr bwMode="auto">
          <a:xfrm>
            <a:off x="3347864" y="3068960"/>
            <a:ext cx="2808312" cy="2664296"/>
          </a:xfrm>
          <a:prstGeom prst="rect">
            <a:avLst/>
          </a:prstGeom>
          <a:noFill/>
          <a:ln w="9525">
            <a:noFill/>
            <a:miter lim="800000"/>
            <a:headEnd/>
            <a:tailEnd/>
          </a:ln>
        </p:spPr>
      </p:pic>
      <p:sp>
        <p:nvSpPr>
          <p:cNvPr id="5" name="4 Estrella de 7 puntas">
            <a:hlinkClick r:id="rId3" action="ppaction://hlinksldjump"/>
          </p:cNvPr>
          <p:cNvSpPr/>
          <p:nvPr/>
        </p:nvSpPr>
        <p:spPr>
          <a:xfrm>
            <a:off x="7884368" y="5517232"/>
            <a:ext cx="1008112" cy="86409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761308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CO" sz="3600" dirty="0" smtClean="0">
                <a:solidFill>
                  <a:schemeClr val="accent3">
                    <a:lumMod val="60000"/>
                    <a:lumOff val="40000"/>
                  </a:schemeClr>
                </a:solidFill>
                <a:latin typeface="Algerian" pitchFamily="82" charset="0"/>
              </a:rPr>
              <a:t>EL COMPUTADOR Y SUS PERIFERICOS</a:t>
            </a:r>
            <a:endParaRPr lang="es-CO" sz="3600" dirty="0">
              <a:solidFill>
                <a:schemeClr val="accent3">
                  <a:lumMod val="60000"/>
                  <a:lumOff val="40000"/>
                </a:schemeClr>
              </a:solidFill>
              <a:latin typeface="Algerian" pitchFamily="82" charset="0"/>
            </a:endParaRPr>
          </a:p>
        </p:txBody>
      </p:sp>
      <p:sp>
        <p:nvSpPr>
          <p:cNvPr id="3" name="2 Marcador de contenido"/>
          <p:cNvSpPr>
            <a:spLocks noGrp="1"/>
          </p:cNvSpPr>
          <p:nvPr>
            <p:ph sz="quarter" idx="1"/>
          </p:nvPr>
        </p:nvSpPr>
        <p:spPr>
          <a:xfrm>
            <a:off x="736222" y="1583723"/>
            <a:ext cx="7467600" cy="4873752"/>
          </a:xfrm>
        </p:spPr>
        <p:txBody>
          <a:bodyPr/>
          <a:lstStyle/>
          <a:p>
            <a:pPr marL="0" indent="0">
              <a:buNone/>
            </a:pPr>
            <a:endParaRPr lang="es-CO" dirty="0" smtClean="0"/>
          </a:p>
          <a:p>
            <a:endParaRPr lang="es-CO" dirty="0" smtClean="0"/>
          </a:p>
          <a:p>
            <a:endParaRPr lang="es-CO" dirty="0" smtClean="0"/>
          </a:p>
          <a:p>
            <a:endParaRPr lang="es-CO" dirty="0" smtClean="0"/>
          </a:p>
          <a:p>
            <a:pPr marL="0" indent="0">
              <a:buNone/>
            </a:pPr>
            <a:endParaRPr lang="es-CO" dirty="0"/>
          </a:p>
        </p:txBody>
      </p:sp>
      <p:sp>
        <p:nvSpPr>
          <p:cNvPr id="4" name="3 Rectángulo">
            <a:hlinkClick r:id="rId2" action="ppaction://hlinksldjump"/>
          </p:cNvPr>
          <p:cNvSpPr/>
          <p:nvPr/>
        </p:nvSpPr>
        <p:spPr>
          <a:xfrm>
            <a:off x="755576" y="1700808"/>
            <a:ext cx="4531555"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dirty="0" smtClean="0"/>
          </a:p>
          <a:p>
            <a:pPr algn="ctr"/>
            <a:r>
              <a:rPr lang="es-CO" sz="2400" dirty="0" smtClean="0">
                <a:latin typeface="Arial" pitchFamily="34" charset="0"/>
                <a:cs typeface="Arial" pitchFamily="34" charset="0"/>
              </a:rPr>
              <a:t>Definición</a:t>
            </a:r>
          </a:p>
          <a:p>
            <a:pPr algn="ctr"/>
            <a:endParaRPr lang="es-CO" dirty="0">
              <a:latin typeface="Arial" pitchFamily="34" charset="0"/>
              <a:cs typeface="Arial" pitchFamily="34" charset="0"/>
            </a:endParaRPr>
          </a:p>
        </p:txBody>
      </p:sp>
      <p:sp>
        <p:nvSpPr>
          <p:cNvPr id="8" name="7 Rectángulo">
            <a:hlinkClick r:id="rId3" action="ppaction://hlinksldjump"/>
          </p:cNvPr>
          <p:cNvSpPr/>
          <p:nvPr/>
        </p:nvSpPr>
        <p:spPr>
          <a:xfrm>
            <a:off x="755576" y="2276872"/>
            <a:ext cx="4531555"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400" dirty="0" smtClean="0">
                <a:latin typeface="Arial" pitchFamily="34" charset="0"/>
                <a:cs typeface="Arial" pitchFamily="34" charset="0"/>
              </a:rPr>
              <a:t>Antecedentes históricos</a:t>
            </a:r>
            <a:endParaRPr lang="es-CO" sz="2400" dirty="0">
              <a:latin typeface="Arial" pitchFamily="34" charset="0"/>
              <a:cs typeface="Arial" pitchFamily="34" charset="0"/>
            </a:endParaRPr>
          </a:p>
        </p:txBody>
      </p:sp>
      <p:sp>
        <p:nvSpPr>
          <p:cNvPr id="9" name="8 Rectángulo">
            <a:hlinkClick r:id="rId4" action="ppaction://hlinksldjump"/>
          </p:cNvPr>
          <p:cNvSpPr/>
          <p:nvPr/>
        </p:nvSpPr>
        <p:spPr>
          <a:xfrm>
            <a:off x="755576" y="2852936"/>
            <a:ext cx="4531556"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400" dirty="0">
                <a:latin typeface="Arial" pitchFamily="34" charset="0"/>
                <a:cs typeface="Arial" pitchFamily="34" charset="0"/>
              </a:rPr>
              <a:t>E</a:t>
            </a:r>
            <a:r>
              <a:rPr lang="es-CO" sz="2400" dirty="0" smtClean="0">
                <a:latin typeface="Arial" pitchFamily="34" charset="0"/>
                <a:cs typeface="Arial" pitchFamily="34" charset="0"/>
              </a:rPr>
              <a:t>volución</a:t>
            </a:r>
            <a:endParaRPr lang="es-CO" sz="2400" dirty="0">
              <a:latin typeface="Arial" pitchFamily="34" charset="0"/>
              <a:cs typeface="Arial" pitchFamily="34" charset="0"/>
            </a:endParaRPr>
          </a:p>
        </p:txBody>
      </p:sp>
      <p:sp>
        <p:nvSpPr>
          <p:cNvPr id="10" name="9 Rectángulo">
            <a:hlinkClick r:id="rId5" action="ppaction://hlinksldjump"/>
          </p:cNvPr>
          <p:cNvSpPr/>
          <p:nvPr/>
        </p:nvSpPr>
        <p:spPr>
          <a:xfrm>
            <a:off x="755576" y="3429000"/>
            <a:ext cx="4531555"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400" dirty="0" smtClean="0">
                <a:latin typeface="Arial" pitchFamily="34" charset="0"/>
                <a:cs typeface="Arial" pitchFamily="34" charset="0"/>
              </a:rPr>
              <a:t>Uso, Utilidad, Aplicación </a:t>
            </a:r>
            <a:endParaRPr lang="es-CO" sz="2400" dirty="0">
              <a:latin typeface="Arial" pitchFamily="34" charset="0"/>
              <a:cs typeface="Arial" pitchFamily="34" charset="0"/>
            </a:endParaRPr>
          </a:p>
        </p:txBody>
      </p:sp>
      <p:sp>
        <p:nvSpPr>
          <p:cNvPr id="11" name="10 Rectángulo">
            <a:hlinkClick r:id="rId6" action="ppaction://hlinksldjump"/>
          </p:cNvPr>
          <p:cNvSpPr/>
          <p:nvPr/>
        </p:nvSpPr>
        <p:spPr>
          <a:xfrm>
            <a:off x="755576" y="4005064"/>
            <a:ext cx="4521411"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400" dirty="0" smtClean="0">
                <a:latin typeface="Arial" pitchFamily="34" charset="0"/>
                <a:cs typeface="Arial" pitchFamily="34" charset="0"/>
              </a:rPr>
              <a:t>Tipos </a:t>
            </a:r>
            <a:endParaRPr lang="es-CO" sz="2400" dirty="0">
              <a:latin typeface="Arial" pitchFamily="34" charset="0"/>
              <a:cs typeface="Arial" pitchFamily="34" charset="0"/>
            </a:endParaRPr>
          </a:p>
        </p:txBody>
      </p:sp>
      <p:sp>
        <p:nvSpPr>
          <p:cNvPr id="12" name="11 Rectángulo">
            <a:hlinkClick r:id="rId7" action="ppaction://hlinksldjump"/>
          </p:cNvPr>
          <p:cNvSpPr/>
          <p:nvPr/>
        </p:nvSpPr>
        <p:spPr>
          <a:xfrm>
            <a:off x="755576" y="4581128"/>
            <a:ext cx="4521411"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400" dirty="0" smtClean="0">
                <a:latin typeface="Arial" pitchFamily="34" charset="0"/>
                <a:cs typeface="Arial" pitchFamily="34" charset="0"/>
              </a:rPr>
              <a:t>Actualidad </a:t>
            </a:r>
            <a:endParaRPr lang="es-CO" sz="2400" dirty="0">
              <a:latin typeface="Arial" pitchFamily="34" charset="0"/>
              <a:cs typeface="Arial" pitchFamily="34" charset="0"/>
            </a:endParaRPr>
          </a:p>
        </p:txBody>
      </p:sp>
      <p:sp>
        <p:nvSpPr>
          <p:cNvPr id="14" name="13 Rectángulo">
            <a:hlinkClick r:id="rId8" action="ppaction://hlinksldjump"/>
          </p:cNvPr>
          <p:cNvSpPr/>
          <p:nvPr/>
        </p:nvSpPr>
        <p:spPr>
          <a:xfrm>
            <a:off x="755576" y="5157192"/>
            <a:ext cx="4531555"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400" dirty="0" smtClean="0">
                <a:latin typeface="Arial" pitchFamily="34" charset="0"/>
                <a:cs typeface="Arial" pitchFamily="34" charset="0"/>
              </a:rPr>
              <a:t>Futuro </a:t>
            </a:r>
            <a:endParaRPr lang="es-CO" sz="2400" dirty="0">
              <a:latin typeface="Arial" pitchFamily="34" charset="0"/>
              <a:cs typeface="Arial" pitchFamily="34" charset="0"/>
            </a:endParaRPr>
          </a:p>
        </p:txBody>
      </p:sp>
      <p:sp>
        <p:nvSpPr>
          <p:cNvPr id="15" name="14 Rectángulo">
            <a:hlinkClick r:id="rId9" action="ppaction://hlinksldjump"/>
          </p:cNvPr>
          <p:cNvSpPr/>
          <p:nvPr/>
        </p:nvSpPr>
        <p:spPr>
          <a:xfrm>
            <a:off x="755576" y="5733256"/>
            <a:ext cx="4531555"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400" dirty="0" smtClean="0">
                <a:latin typeface="Arial" pitchFamily="34" charset="0"/>
                <a:cs typeface="Arial" pitchFamily="34" charset="0"/>
              </a:rPr>
              <a:t>Periféricos </a:t>
            </a:r>
            <a:endParaRPr lang="es-CO" sz="2400" dirty="0">
              <a:latin typeface="Arial" pitchFamily="34" charset="0"/>
              <a:cs typeface="Arial" pitchFamily="34" charset="0"/>
            </a:endParaRPr>
          </a:p>
        </p:txBody>
      </p:sp>
      <p:sp>
        <p:nvSpPr>
          <p:cNvPr id="13" name="12 Explosión 1">
            <a:hlinkClick r:id="rId10" action="ppaction://hlinksldjump"/>
          </p:cNvPr>
          <p:cNvSpPr/>
          <p:nvPr/>
        </p:nvSpPr>
        <p:spPr>
          <a:xfrm>
            <a:off x="6012160" y="4941168"/>
            <a:ext cx="2016224" cy="151216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latin typeface="Ebrima" pitchFamily="2" charset="0"/>
                <a:ea typeface="Ebrima" pitchFamily="2" charset="0"/>
                <a:cs typeface="Ebrima" pitchFamily="2" charset="0"/>
              </a:rPr>
              <a:t>Temas</a:t>
            </a:r>
            <a:endParaRPr lang="es-CO" dirty="0">
              <a:latin typeface="Ebrima" pitchFamily="2" charset="0"/>
              <a:ea typeface="Ebrima" pitchFamily="2" charset="0"/>
              <a:cs typeface="Ebrima" pitchFamily="2" charset="0"/>
            </a:endParaRPr>
          </a:p>
        </p:txBody>
      </p:sp>
      <p:pic>
        <p:nvPicPr>
          <p:cNvPr id="18" name="17 Imagen" descr="http://images03.olx.com.co/ui/5/01/72/1273783803_55769972_1-Fotos-de--INCREIBLE-COMPUTADOR-CORE-DOS-DUO-7400-1273783803.jpg"/>
          <p:cNvPicPr/>
          <p:nvPr/>
        </p:nvPicPr>
        <p:blipFill>
          <a:blip r:embed="rId11" cstate="print"/>
          <a:srcRect/>
          <a:stretch>
            <a:fillRect/>
          </a:stretch>
        </p:blipFill>
        <p:spPr bwMode="auto">
          <a:xfrm>
            <a:off x="5868144" y="1916832"/>
            <a:ext cx="2520280" cy="26642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0627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ANTECEDENTES HISTÓRICOS</a:t>
            </a:r>
            <a:endParaRPr lang="es-CO" sz="3600" dirty="0"/>
          </a:p>
        </p:txBody>
      </p:sp>
      <p:sp>
        <p:nvSpPr>
          <p:cNvPr id="3" name="2 Marcador de contenido"/>
          <p:cNvSpPr>
            <a:spLocks noGrp="1"/>
          </p:cNvSpPr>
          <p:nvPr>
            <p:ph sz="quarter" idx="1"/>
          </p:nvPr>
        </p:nvSpPr>
        <p:spPr/>
        <p:txBody>
          <a:bodyPr>
            <a:normAutofit/>
          </a:bodyPr>
          <a:lstStyle/>
          <a:p>
            <a:pPr algn="just"/>
            <a:r>
              <a:rPr lang="es-CO" sz="1900" b="1" dirty="0" smtClean="0">
                <a:latin typeface="Arial" pitchFamily="34" charset="0"/>
                <a:cs typeface="Arial" pitchFamily="34" charset="0"/>
              </a:rPr>
              <a:t>1854 </a:t>
            </a:r>
            <a:r>
              <a:rPr lang="es-CO" sz="1900" b="1" dirty="0" smtClean="0">
                <a:latin typeface="Arial" pitchFamily="34" charset="0"/>
                <a:cs typeface="Arial" pitchFamily="34" charset="0"/>
                <a:sym typeface="Wingdings" pitchFamily="2" charset="2"/>
              </a:rPr>
              <a:t> </a:t>
            </a:r>
            <a:r>
              <a:rPr lang="es-CO" sz="1900" dirty="0" smtClean="0">
                <a:latin typeface="Arial" pitchFamily="34" charset="0"/>
                <a:cs typeface="Arial" pitchFamily="34" charset="0"/>
              </a:rPr>
              <a:t>Charles Bourseul en este año, en una revista ilustrada, plasmó la idea de utilizar vibraciones causadas por la voz sobre un disco flexible o diafragma.</a:t>
            </a:r>
          </a:p>
          <a:p>
            <a:pPr algn="just">
              <a:buNone/>
            </a:pPr>
            <a:endParaRPr lang="es-CO" sz="1900" dirty="0" smtClean="0">
              <a:latin typeface="Arial" pitchFamily="34" charset="0"/>
              <a:cs typeface="Arial" pitchFamily="34" charset="0"/>
            </a:endParaRPr>
          </a:p>
          <a:p>
            <a:pPr algn="just"/>
            <a:r>
              <a:rPr lang="es-CO" sz="1900" b="1" dirty="0" smtClean="0">
                <a:latin typeface="Arial" pitchFamily="34" charset="0"/>
                <a:cs typeface="Arial" pitchFamily="34" charset="0"/>
              </a:rPr>
              <a:t>1855 </a:t>
            </a:r>
            <a:r>
              <a:rPr lang="es-CO" sz="1900" b="1" dirty="0" smtClean="0">
                <a:latin typeface="Arial" pitchFamily="34" charset="0"/>
                <a:cs typeface="Arial" pitchFamily="34" charset="0"/>
                <a:sym typeface="Wingdings" pitchFamily="2" charset="2"/>
              </a:rPr>
              <a:t></a:t>
            </a:r>
            <a:r>
              <a:rPr lang="es-CO" sz="1900" dirty="0" smtClean="0">
                <a:latin typeface="Arial" pitchFamily="34" charset="0"/>
                <a:cs typeface="Arial" pitchFamily="34" charset="0"/>
              </a:rPr>
              <a:t> Antonio </a:t>
            </a:r>
            <a:r>
              <a:rPr lang="es-CO" sz="1900" dirty="0" err="1" smtClean="0">
                <a:latin typeface="Arial" pitchFamily="34" charset="0"/>
                <a:cs typeface="Arial" pitchFamily="34" charset="0"/>
              </a:rPr>
              <a:t>Meucci</a:t>
            </a:r>
            <a:r>
              <a:rPr lang="es-CO" sz="1900" dirty="0" smtClean="0">
                <a:latin typeface="Arial" pitchFamily="34" charset="0"/>
                <a:cs typeface="Arial" pitchFamily="34" charset="0"/>
              </a:rPr>
              <a:t> construye un teléfono.</a:t>
            </a:r>
          </a:p>
          <a:p>
            <a:pPr algn="just">
              <a:buNone/>
            </a:pPr>
            <a:endParaRPr lang="es-CO" sz="1900" dirty="0" smtClean="0">
              <a:latin typeface="Arial" pitchFamily="34" charset="0"/>
              <a:cs typeface="Arial" pitchFamily="34" charset="0"/>
            </a:endParaRPr>
          </a:p>
          <a:p>
            <a:pPr algn="just"/>
            <a:r>
              <a:rPr lang="es-CO" sz="1900" b="1" dirty="0" smtClean="0">
                <a:latin typeface="Arial" pitchFamily="34" charset="0"/>
                <a:cs typeface="Arial" pitchFamily="34" charset="0"/>
              </a:rPr>
              <a:t>1860 </a:t>
            </a:r>
            <a:r>
              <a:rPr lang="es-CO" sz="1900" b="1" dirty="0" smtClean="0">
                <a:latin typeface="Arial" pitchFamily="34" charset="0"/>
                <a:cs typeface="Arial" pitchFamily="34" charset="0"/>
                <a:sym typeface="Wingdings" pitchFamily="2" charset="2"/>
              </a:rPr>
              <a:t></a:t>
            </a:r>
            <a:r>
              <a:rPr lang="es-CO" sz="1900" dirty="0" smtClean="0">
                <a:latin typeface="Arial" pitchFamily="34" charset="0"/>
                <a:cs typeface="Arial" pitchFamily="34" charset="0"/>
              </a:rPr>
              <a:t> </a:t>
            </a:r>
            <a:r>
              <a:rPr lang="es-CO" sz="1900" dirty="0" err="1" smtClean="0">
                <a:latin typeface="Arial" pitchFamily="34" charset="0"/>
                <a:cs typeface="Arial" pitchFamily="34" charset="0"/>
              </a:rPr>
              <a:t>Meucci</a:t>
            </a:r>
            <a:r>
              <a:rPr lang="es-CO" sz="1900" dirty="0" smtClean="0">
                <a:latin typeface="Arial" pitchFamily="34" charset="0"/>
                <a:cs typeface="Arial" pitchFamily="34" charset="0"/>
              </a:rPr>
              <a:t> publica su invento.</a:t>
            </a:r>
          </a:p>
          <a:p>
            <a:pPr algn="just">
              <a:buNone/>
            </a:pPr>
            <a:endParaRPr lang="es-CO" sz="1900" dirty="0" smtClean="0">
              <a:latin typeface="Arial" pitchFamily="34" charset="0"/>
              <a:cs typeface="Arial" pitchFamily="34" charset="0"/>
            </a:endParaRPr>
          </a:p>
          <a:p>
            <a:pPr algn="just"/>
            <a:r>
              <a:rPr lang="es-CO" sz="1900" b="1" dirty="0" smtClean="0">
                <a:latin typeface="Arial" pitchFamily="34" charset="0"/>
                <a:cs typeface="Arial" pitchFamily="34" charset="0"/>
              </a:rPr>
              <a:t>1869 </a:t>
            </a:r>
            <a:r>
              <a:rPr lang="es-CO" sz="1900" b="1" dirty="0" smtClean="0">
                <a:latin typeface="Arial" pitchFamily="34" charset="0"/>
                <a:cs typeface="Arial" pitchFamily="34" charset="0"/>
                <a:sym typeface="Wingdings" pitchFamily="2" charset="2"/>
              </a:rPr>
              <a:t></a:t>
            </a:r>
            <a:r>
              <a:rPr lang="es-CO" sz="1900" b="1" dirty="0" smtClean="0">
                <a:latin typeface="Arial" pitchFamily="34" charset="0"/>
                <a:cs typeface="Arial" pitchFamily="34" charset="0"/>
              </a:rPr>
              <a:t> </a:t>
            </a:r>
            <a:r>
              <a:rPr lang="es-CO" sz="1900" dirty="0" err="1" smtClean="0">
                <a:latin typeface="Arial" pitchFamily="34" charset="0"/>
                <a:cs typeface="Arial" pitchFamily="34" charset="0"/>
              </a:rPr>
              <a:t>Elisha</a:t>
            </a:r>
            <a:r>
              <a:rPr lang="es-CO" sz="1900" dirty="0" smtClean="0">
                <a:latin typeface="Arial" pitchFamily="34" charset="0"/>
                <a:cs typeface="Arial" pitchFamily="34" charset="0"/>
              </a:rPr>
              <a:t> Gray forma una compañía que le provee a Western </a:t>
            </a:r>
            <a:r>
              <a:rPr lang="es-CO" sz="1900" dirty="0" err="1" smtClean="0">
                <a:latin typeface="Arial" pitchFamily="34" charset="0"/>
                <a:cs typeface="Arial" pitchFamily="34" charset="0"/>
              </a:rPr>
              <a:t>Union</a:t>
            </a:r>
            <a:r>
              <a:rPr lang="es-CO" sz="1900" dirty="0" smtClean="0">
                <a:latin typeface="Arial" pitchFamily="34" charset="0"/>
                <a:cs typeface="Arial" pitchFamily="34" charset="0"/>
              </a:rPr>
              <a:t> </a:t>
            </a:r>
            <a:r>
              <a:rPr lang="es-CO" sz="1900" dirty="0" err="1" smtClean="0">
                <a:latin typeface="Arial" pitchFamily="34" charset="0"/>
                <a:cs typeface="Arial" pitchFamily="34" charset="0"/>
              </a:rPr>
              <a:t>Telegraph</a:t>
            </a:r>
            <a:r>
              <a:rPr lang="es-CO" sz="1900" dirty="0" smtClean="0">
                <a:latin typeface="Arial" pitchFamily="34" charset="0"/>
                <a:cs typeface="Arial" pitchFamily="34" charset="0"/>
              </a:rPr>
              <a:t> </a:t>
            </a:r>
            <a:r>
              <a:rPr lang="es-CO" sz="1900" dirty="0" err="1" smtClean="0">
                <a:latin typeface="Arial" pitchFamily="34" charset="0"/>
                <a:cs typeface="Arial" pitchFamily="34" charset="0"/>
              </a:rPr>
              <a:t>Company</a:t>
            </a:r>
            <a:r>
              <a:rPr lang="es-CO" sz="1900" dirty="0" smtClean="0">
                <a:latin typeface="Arial" pitchFamily="34" charset="0"/>
                <a:cs typeface="Arial" pitchFamily="34" charset="0"/>
              </a:rPr>
              <a:t> (WUTC).    </a:t>
            </a:r>
          </a:p>
          <a:p>
            <a:pPr algn="just">
              <a:buNone/>
            </a:pPr>
            <a:r>
              <a:rPr lang="es-CO" sz="1900" dirty="0" smtClean="0">
                <a:latin typeface="Arial" pitchFamily="34" charset="0"/>
                <a:cs typeface="Arial" pitchFamily="34" charset="0"/>
              </a:rPr>
              <a:t>                    </a:t>
            </a:r>
          </a:p>
          <a:p>
            <a:pPr algn="just"/>
            <a:r>
              <a:rPr lang="es-CO" sz="1900" b="1" dirty="0" smtClean="0">
                <a:latin typeface="Arial" pitchFamily="34" charset="0"/>
                <a:cs typeface="Arial" pitchFamily="34" charset="0"/>
              </a:rPr>
              <a:t>1874 </a:t>
            </a:r>
            <a:r>
              <a:rPr lang="es-CO" sz="1900" b="1" dirty="0" smtClean="0">
                <a:latin typeface="Arial" pitchFamily="34" charset="0"/>
                <a:cs typeface="Arial" pitchFamily="34" charset="0"/>
                <a:sym typeface="Wingdings" pitchFamily="2" charset="2"/>
              </a:rPr>
              <a:t></a:t>
            </a:r>
            <a:r>
              <a:rPr lang="es-CO" sz="1900" b="1" dirty="0" smtClean="0">
                <a:latin typeface="Arial" pitchFamily="34" charset="0"/>
                <a:cs typeface="Arial" pitchFamily="34" charset="0"/>
              </a:rPr>
              <a:t> </a:t>
            </a:r>
            <a:r>
              <a:rPr lang="es-CO" sz="1900" dirty="0" smtClean="0">
                <a:latin typeface="Arial" pitchFamily="34" charset="0"/>
                <a:cs typeface="Arial" pitchFamily="34" charset="0"/>
              </a:rPr>
              <a:t>Gray hizo la primera demostración pública de su invento, el teléfono, y todo salió a la perfección.</a:t>
            </a:r>
          </a:p>
          <a:p>
            <a:pPr algn="just">
              <a:buNone/>
            </a:pPr>
            <a:endParaRPr lang="es-CO" sz="1900" dirty="0" smtClean="0">
              <a:latin typeface="Arial" pitchFamily="34" charset="0"/>
              <a:cs typeface="Arial" pitchFamily="34" charset="0"/>
            </a:endParaRPr>
          </a:p>
          <a:p>
            <a:pPr algn="just"/>
            <a:endParaRPr lang="es-CO" sz="2500" dirty="0" smtClean="0">
              <a:latin typeface="Arial" pitchFamily="34" charset="0"/>
              <a:cs typeface="Arial" pitchFamily="34" charset="0"/>
            </a:endParaRPr>
          </a:p>
          <a:p>
            <a:pPr algn="just"/>
            <a:endParaRPr lang="es-CO" sz="1900" dirty="0" smtClean="0">
              <a:latin typeface="Arial" pitchFamily="34" charset="0"/>
              <a:cs typeface="Arial" pitchFamily="34" charset="0"/>
            </a:endParaRPr>
          </a:p>
          <a:p>
            <a:pPr algn="just"/>
            <a:endParaRPr lang="es-CO" sz="2000" dirty="0" smtClean="0"/>
          </a:p>
          <a:p>
            <a:pPr algn="just"/>
            <a:endParaRPr lang="es-CO" sz="1900" dirty="0" smtClean="0">
              <a:latin typeface="Arial" pitchFamily="34" charset="0"/>
              <a:cs typeface="Arial" pitchFamily="34" charset="0"/>
            </a:endParaRPr>
          </a:p>
          <a:p>
            <a:pPr algn="just"/>
            <a:endParaRPr lang="es-CO" sz="1900" dirty="0">
              <a:latin typeface="Arial" pitchFamily="34" charset="0"/>
              <a:cs typeface="Arial" pitchFamily="34" charset="0"/>
            </a:endParaRPr>
          </a:p>
        </p:txBody>
      </p:sp>
      <p:sp>
        <p:nvSpPr>
          <p:cNvPr id="4" name="3 Flecha derecha">
            <a:hlinkClick r:id="rId2" action="ppaction://hlinksldjump"/>
          </p:cNvPr>
          <p:cNvSpPr/>
          <p:nvPr/>
        </p:nvSpPr>
        <p:spPr>
          <a:xfrm>
            <a:off x="7884368" y="260648"/>
            <a:ext cx="792088" cy="620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ANTECEDENTES HISTÓRICOS</a:t>
            </a:r>
            <a:endParaRPr lang="es-CO" sz="3600" dirty="0"/>
          </a:p>
        </p:txBody>
      </p:sp>
      <p:sp>
        <p:nvSpPr>
          <p:cNvPr id="3" name="2 Marcador de contenido"/>
          <p:cNvSpPr>
            <a:spLocks noGrp="1"/>
          </p:cNvSpPr>
          <p:nvPr>
            <p:ph sz="quarter" idx="1"/>
          </p:nvPr>
        </p:nvSpPr>
        <p:spPr/>
        <p:txBody>
          <a:bodyPr>
            <a:normAutofit lnSpcReduction="10000"/>
          </a:bodyPr>
          <a:lstStyle/>
          <a:p>
            <a:pPr algn="just"/>
            <a:r>
              <a:rPr lang="es-CO" sz="1900" b="1" dirty="0" smtClean="0">
                <a:latin typeface="Arial" pitchFamily="34" charset="0"/>
                <a:cs typeface="Arial" pitchFamily="34" charset="0"/>
              </a:rPr>
              <a:t>1875 </a:t>
            </a:r>
            <a:r>
              <a:rPr lang="es-CO" sz="1900" b="1" dirty="0" smtClean="0">
                <a:latin typeface="Arial" pitchFamily="34" charset="0"/>
                <a:cs typeface="Arial" pitchFamily="34" charset="0"/>
                <a:sym typeface="Wingdings" pitchFamily="2" charset="2"/>
              </a:rPr>
              <a:t></a:t>
            </a:r>
            <a:r>
              <a:rPr lang="es-CO" sz="1900" b="1" dirty="0" smtClean="0">
                <a:latin typeface="Arial" pitchFamily="34" charset="0"/>
                <a:cs typeface="Arial" pitchFamily="34" charset="0"/>
              </a:rPr>
              <a:t> </a:t>
            </a:r>
            <a:r>
              <a:rPr lang="es-CO" sz="1900" dirty="0" err="1" smtClean="0">
                <a:latin typeface="Arial" pitchFamily="34" charset="0"/>
                <a:cs typeface="Arial" pitchFamily="34" charset="0"/>
              </a:rPr>
              <a:t>Meucci</a:t>
            </a:r>
            <a:r>
              <a:rPr lang="es-CO" sz="1900" dirty="0" smtClean="0">
                <a:latin typeface="Arial" pitchFamily="34" charset="0"/>
                <a:cs typeface="Arial" pitchFamily="34" charset="0"/>
              </a:rPr>
              <a:t> pidió que le devolvieran su material, a lo que le contestaron que se había perdido.</a:t>
            </a:r>
          </a:p>
          <a:p>
            <a:pPr algn="just">
              <a:buNone/>
            </a:pPr>
            <a:endParaRPr lang="es-CO" sz="1900" dirty="0" smtClean="0">
              <a:latin typeface="Arial" pitchFamily="34" charset="0"/>
              <a:cs typeface="Arial" pitchFamily="34" charset="0"/>
            </a:endParaRPr>
          </a:p>
          <a:p>
            <a:pPr algn="just"/>
            <a:r>
              <a:rPr lang="es-CO" sz="1900" b="1" dirty="0" smtClean="0">
                <a:latin typeface="Arial" pitchFamily="34" charset="0"/>
                <a:cs typeface="Arial" pitchFamily="34" charset="0"/>
              </a:rPr>
              <a:t>1876 </a:t>
            </a:r>
            <a:r>
              <a:rPr lang="es-CO" sz="1900" b="1" dirty="0" smtClean="0">
                <a:latin typeface="Arial" pitchFamily="34" charset="0"/>
                <a:cs typeface="Arial" pitchFamily="34" charset="0"/>
                <a:sym typeface="Wingdings" pitchFamily="2" charset="2"/>
              </a:rPr>
              <a:t></a:t>
            </a:r>
            <a:r>
              <a:rPr lang="es-CO" sz="1900" dirty="0" smtClean="0">
                <a:latin typeface="Arial" pitchFamily="34" charset="0"/>
                <a:cs typeface="Arial" pitchFamily="34" charset="0"/>
              </a:rPr>
              <a:t> Gray el 14 de febrero presentó la solicitud de su invento pero sólo dos horas antes un tal Alexander Graham Bell había presentado la solicitud de patente para su invento.   </a:t>
            </a:r>
          </a:p>
          <a:p>
            <a:pPr algn="ctr">
              <a:buNone/>
            </a:pPr>
            <a:endParaRPr lang="es-CO" sz="1900" dirty="0" smtClean="0">
              <a:latin typeface="Arial" pitchFamily="34" charset="0"/>
              <a:cs typeface="Arial" pitchFamily="34" charset="0"/>
            </a:endParaRPr>
          </a:p>
          <a:p>
            <a:pPr algn="ctr">
              <a:buNone/>
            </a:pPr>
            <a:r>
              <a:rPr lang="es-CO" sz="2200" dirty="0" smtClean="0">
                <a:solidFill>
                  <a:schemeClr val="accent3">
                    <a:lumMod val="60000"/>
                    <a:lumOff val="40000"/>
                  </a:schemeClr>
                </a:solidFill>
                <a:latin typeface="Algerian" pitchFamily="82" charset="0"/>
              </a:rPr>
              <a:t>ANTONIO MEUCCI</a:t>
            </a:r>
            <a:endParaRPr lang="es-CO" sz="2200" dirty="0" smtClean="0">
              <a:latin typeface="Arial" pitchFamily="34" charset="0"/>
              <a:cs typeface="Arial" pitchFamily="34" charset="0"/>
            </a:endParaRPr>
          </a:p>
          <a:p>
            <a:pPr algn="just">
              <a:buNone/>
            </a:pPr>
            <a:r>
              <a:rPr lang="es-CO" sz="2000" dirty="0" smtClean="0"/>
              <a:t>   </a:t>
            </a:r>
            <a:r>
              <a:rPr lang="es-CO" sz="1900" dirty="0" smtClean="0">
                <a:latin typeface="Arial" pitchFamily="34" charset="0"/>
                <a:cs typeface="Arial" pitchFamily="34" charset="0"/>
              </a:rPr>
              <a:t>El Padre de la Telefonía, Antonio </a:t>
            </a:r>
            <a:r>
              <a:rPr lang="es-CO" sz="1900" dirty="0" err="1" smtClean="0">
                <a:latin typeface="Arial" pitchFamily="34" charset="0"/>
                <a:cs typeface="Arial" pitchFamily="34" charset="0"/>
              </a:rPr>
              <a:t>Meucci</a:t>
            </a:r>
            <a:r>
              <a:rPr lang="es-CO" sz="1900" dirty="0" smtClean="0">
                <a:latin typeface="Arial" pitchFamily="34" charset="0"/>
                <a:cs typeface="Arial" pitchFamily="34" charset="0"/>
              </a:rPr>
              <a:t>, nació en San </a:t>
            </a:r>
            <a:r>
              <a:rPr lang="es-CO" sz="1900" dirty="0" err="1" smtClean="0">
                <a:latin typeface="Arial" pitchFamily="34" charset="0"/>
                <a:cs typeface="Arial" pitchFamily="34" charset="0"/>
              </a:rPr>
              <a:t>Frediano</a:t>
            </a:r>
            <a:r>
              <a:rPr lang="es-CO" sz="1900" dirty="0" smtClean="0">
                <a:latin typeface="Arial" pitchFamily="34" charset="0"/>
                <a:cs typeface="Arial" pitchFamily="34" charset="0"/>
              </a:rPr>
              <a:t>, cerca de Florencia, en abril de 1808.Él estudió diseño e ingeniería mecánica en la Academia de Bellas artes de Florencia y luego trabajó en el Teatro del la Pérgola y en otros teatros como técnico de escenario hasta 1835, cuando aceptó un trabajo como diseñador escénico y técnico de escenario en el Teatro </a:t>
            </a:r>
            <a:r>
              <a:rPr lang="es-CO" sz="1900" dirty="0" err="1" smtClean="0">
                <a:latin typeface="Arial" pitchFamily="34" charset="0"/>
                <a:cs typeface="Arial" pitchFamily="34" charset="0"/>
              </a:rPr>
              <a:t>Tacon</a:t>
            </a:r>
            <a:r>
              <a:rPr lang="es-CO" sz="1900" dirty="0" smtClean="0">
                <a:latin typeface="Arial" pitchFamily="34" charset="0"/>
                <a:cs typeface="Arial" pitchFamily="34" charset="0"/>
              </a:rPr>
              <a:t> en La Habana, Cuba.</a:t>
            </a:r>
          </a:p>
          <a:p>
            <a:pPr algn="just"/>
            <a:endParaRPr lang="es-CO" sz="1900" dirty="0" smtClean="0">
              <a:latin typeface="Arial" pitchFamily="34" charset="0"/>
              <a:cs typeface="Arial" pitchFamily="34" charset="0"/>
            </a:endParaRPr>
          </a:p>
          <a:p>
            <a:pPr algn="just"/>
            <a:endParaRPr lang="es-CO" sz="1800" dirty="0" smtClean="0">
              <a:latin typeface="Arial" pitchFamily="34" charset="0"/>
              <a:cs typeface="Arial" pitchFamily="34" charset="0"/>
            </a:endParaRPr>
          </a:p>
          <a:p>
            <a:pPr algn="just"/>
            <a:endParaRPr lang="es-CO" sz="1800" dirty="0" smtClean="0"/>
          </a:p>
          <a:p>
            <a:pPr algn="just"/>
            <a:endParaRPr lang="es-CO" sz="1800" dirty="0" smtClean="0">
              <a:latin typeface="Arial" pitchFamily="34" charset="0"/>
              <a:cs typeface="Arial" pitchFamily="34" charset="0"/>
            </a:endParaRPr>
          </a:p>
          <a:p>
            <a:endParaRPr lang="es-CO" dirty="0"/>
          </a:p>
        </p:txBody>
      </p:sp>
      <p:sp>
        <p:nvSpPr>
          <p:cNvPr id="5" name="4 Estrella de 7 puntas">
            <a:hlinkClick r:id="rId2" action="ppaction://hlinksldjump"/>
          </p:cNvPr>
          <p:cNvSpPr/>
          <p:nvPr/>
        </p:nvSpPr>
        <p:spPr>
          <a:xfrm>
            <a:off x="7884368" y="5517232"/>
            <a:ext cx="1008112" cy="86409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EVOLUCIÓN EN EL TIEMPO</a:t>
            </a:r>
            <a:endParaRPr lang="es-CO" sz="4000" dirty="0"/>
          </a:p>
        </p:txBody>
      </p:sp>
      <p:sp>
        <p:nvSpPr>
          <p:cNvPr id="3" name="2 Marcador de contenido"/>
          <p:cNvSpPr>
            <a:spLocks noGrp="1"/>
          </p:cNvSpPr>
          <p:nvPr>
            <p:ph sz="quarter" idx="1"/>
          </p:nvPr>
        </p:nvSpPr>
        <p:spPr/>
        <p:txBody>
          <a:bodyPr>
            <a:normAutofit/>
          </a:bodyPr>
          <a:lstStyle/>
          <a:p>
            <a:pPr algn="just">
              <a:buNone/>
            </a:pPr>
            <a:r>
              <a:rPr lang="es-CO" sz="1900" dirty="0" smtClean="0">
                <a:latin typeface="Arial" pitchFamily="34" charset="0"/>
                <a:cs typeface="Arial" pitchFamily="34" charset="0"/>
              </a:rPr>
              <a:t>    Desde su concepción original se han ido introduciendo mejoras sucesivas, tanto en el propio aparato telefónico como en los métodos y sistemas de explotación de la red.</a:t>
            </a:r>
          </a:p>
          <a:p>
            <a:pPr algn="just">
              <a:buNone/>
            </a:pPr>
            <a:r>
              <a:rPr lang="es-CO" sz="1900" dirty="0" smtClean="0">
                <a:latin typeface="Arial" pitchFamily="34" charset="0"/>
                <a:cs typeface="Arial" pitchFamily="34" charset="0"/>
              </a:rPr>
              <a:t>    </a:t>
            </a:r>
          </a:p>
          <a:p>
            <a:pPr algn="just">
              <a:buNone/>
            </a:pPr>
            <a:r>
              <a:rPr lang="es-CO" sz="2000" b="1" dirty="0" smtClean="0">
                <a:latin typeface="Arial" pitchFamily="34" charset="0"/>
                <a:cs typeface="Arial" pitchFamily="34" charset="0"/>
              </a:rPr>
              <a:t>    Avances </a:t>
            </a:r>
          </a:p>
          <a:p>
            <a:pPr algn="just"/>
            <a:endParaRPr lang="es-CO" sz="1900" dirty="0" smtClean="0">
              <a:latin typeface="Arial" pitchFamily="34" charset="0"/>
              <a:cs typeface="Arial" pitchFamily="34" charset="0"/>
            </a:endParaRPr>
          </a:p>
          <a:p>
            <a:pPr algn="just"/>
            <a:r>
              <a:rPr lang="es-CO" sz="1900" dirty="0" smtClean="0">
                <a:latin typeface="Arial" pitchFamily="34" charset="0"/>
                <a:cs typeface="Arial" pitchFamily="34" charset="0"/>
              </a:rPr>
              <a:t>La introducción del micrófono de carbón, que aumentaba de forma considerable la potencia emitida, y por tanto el alcance máximo de la comunicación.</a:t>
            </a:r>
          </a:p>
          <a:p>
            <a:pPr algn="just">
              <a:buNone/>
            </a:pPr>
            <a:endParaRPr lang="es-CO" sz="1900" dirty="0" smtClean="0">
              <a:latin typeface="Arial" pitchFamily="34" charset="0"/>
              <a:cs typeface="Arial" pitchFamily="34" charset="0"/>
            </a:endParaRPr>
          </a:p>
          <a:p>
            <a:pPr algn="just"/>
            <a:r>
              <a:rPr lang="es-CO" sz="1900" dirty="0" smtClean="0">
                <a:latin typeface="Arial" pitchFamily="34" charset="0"/>
                <a:cs typeface="Arial" pitchFamily="34" charset="0"/>
              </a:rPr>
              <a:t>El dispositivo </a:t>
            </a:r>
            <a:r>
              <a:rPr lang="es-CO" sz="1900" dirty="0" err="1" smtClean="0">
                <a:latin typeface="Arial" pitchFamily="34" charset="0"/>
                <a:cs typeface="Arial" pitchFamily="34" charset="0"/>
              </a:rPr>
              <a:t>antilocal</a:t>
            </a:r>
            <a:r>
              <a:rPr lang="es-CO" sz="1900" dirty="0" smtClean="0">
                <a:latin typeface="Arial" pitchFamily="34" charset="0"/>
                <a:cs typeface="Arial" pitchFamily="34" charset="0"/>
              </a:rPr>
              <a:t> </a:t>
            </a:r>
            <a:r>
              <a:rPr lang="es-CO" sz="1900" dirty="0" err="1" smtClean="0">
                <a:latin typeface="Arial" pitchFamily="34" charset="0"/>
                <a:cs typeface="Arial" pitchFamily="34" charset="0"/>
              </a:rPr>
              <a:t>Luink</a:t>
            </a:r>
            <a:r>
              <a:rPr lang="es-CO" sz="1900" dirty="0" smtClean="0">
                <a:latin typeface="Arial" pitchFamily="34" charset="0"/>
                <a:cs typeface="Arial" pitchFamily="34" charset="0"/>
              </a:rPr>
              <a:t>, para evitar la perturbación en la audición causada por el ruido ambiente del local donde está instalado el teléfono.</a:t>
            </a:r>
          </a:p>
          <a:p>
            <a:pPr algn="just"/>
            <a:endParaRPr lang="es-CO" sz="1900" dirty="0">
              <a:latin typeface="Arial" pitchFamily="34" charset="0"/>
              <a:cs typeface="Arial" pitchFamily="34" charset="0"/>
            </a:endParaRPr>
          </a:p>
        </p:txBody>
      </p:sp>
      <p:sp>
        <p:nvSpPr>
          <p:cNvPr id="5" name="4 Flecha derecha">
            <a:hlinkClick r:id="rId2" action="ppaction://hlinksldjump"/>
          </p:cNvPr>
          <p:cNvSpPr/>
          <p:nvPr/>
        </p:nvSpPr>
        <p:spPr>
          <a:xfrm>
            <a:off x="7812360" y="260648"/>
            <a:ext cx="792088" cy="620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EVOLUCIÓN EN EL TIEMPO</a:t>
            </a:r>
            <a:endParaRPr lang="es-CO" sz="3600" dirty="0"/>
          </a:p>
        </p:txBody>
      </p:sp>
      <p:sp>
        <p:nvSpPr>
          <p:cNvPr id="3" name="2 Marcador de contenido"/>
          <p:cNvSpPr>
            <a:spLocks noGrp="1"/>
          </p:cNvSpPr>
          <p:nvPr>
            <p:ph sz="quarter" idx="1"/>
          </p:nvPr>
        </p:nvSpPr>
        <p:spPr/>
        <p:txBody>
          <a:bodyPr>
            <a:normAutofit/>
          </a:bodyPr>
          <a:lstStyle/>
          <a:p>
            <a:pPr algn="just"/>
            <a:r>
              <a:rPr lang="es-CO" sz="1900" dirty="0" smtClean="0">
                <a:latin typeface="Arial" pitchFamily="34" charset="0"/>
                <a:cs typeface="Arial" pitchFamily="34" charset="0"/>
              </a:rPr>
              <a:t>La marcación por pulsos mediante el denominado disco de marcar.</a:t>
            </a:r>
          </a:p>
          <a:p>
            <a:pPr algn="just">
              <a:buNone/>
            </a:pPr>
            <a:endParaRPr lang="es-CO" sz="1900" dirty="0" smtClean="0">
              <a:latin typeface="Arial" pitchFamily="34" charset="0"/>
              <a:cs typeface="Arial" pitchFamily="34" charset="0"/>
            </a:endParaRPr>
          </a:p>
          <a:p>
            <a:pPr algn="just"/>
            <a:r>
              <a:rPr lang="es-CO" sz="1900" dirty="0" smtClean="0">
                <a:latin typeface="Arial" pitchFamily="34" charset="0"/>
                <a:cs typeface="Arial" pitchFamily="34" charset="0"/>
              </a:rPr>
              <a:t>La marcación por tonos multifrecuencia.</a:t>
            </a:r>
          </a:p>
          <a:p>
            <a:pPr algn="just">
              <a:buNone/>
            </a:pPr>
            <a:endParaRPr lang="es-CO" sz="1900" dirty="0" smtClean="0">
              <a:latin typeface="Arial" pitchFamily="34" charset="0"/>
              <a:cs typeface="Arial" pitchFamily="34" charset="0"/>
            </a:endParaRPr>
          </a:p>
          <a:p>
            <a:pPr algn="just"/>
            <a:r>
              <a:rPr lang="es-CO" sz="1900" dirty="0" smtClean="0">
                <a:latin typeface="Arial" pitchFamily="34" charset="0"/>
                <a:cs typeface="Arial" pitchFamily="34" charset="0"/>
              </a:rPr>
              <a:t>La introducción del micrófono de </a:t>
            </a:r>
            <a:r>
              <a:rPr lang="es-CO" sz="1900" dirty="0" err="1" smtClean="0">
                <a:latin typeface="Arial" pitchFamily="34" charset="0"/>
                <a:cs typeface="Arial" pitchFamily="34" charset="0"/>
              </a:rPr>
              <a:t>electret</a:t>
            </a:r>
            <a:r>
              <a:rPr lang="es-CO" sz="1900" dirty="0" smtClean="0">
                <a:latin typeface="Arial" pitchFamily="34" charset="0"/>
                <a:cs typeface="Arial" pitchFamily="34" charset="0"/>
              </a:rPr>
              <a:t> o </a:t>
            </a:r>
            <a:r>
              <a:rPr lang="es-CO" sz="1900" dirty="0" err="1" smtClean="0">
                <a:latin typeface="Arial" pitchFamily="34" charset="0"/>
                <a:cs typeface="Arial" pitchFamily="34" charset="0"/>
              </a:rPr>
              <a:t>electret</a:t>
            </a:r>
            <a:r>
              <a:rPr lang="es-CO" sz="1900" dirty="0" smtClean="0">
                <a:latin typeface="Arial" pitchFamily="34" charset="0"/>
                <a:cs typeface="Arial" pitchFamily="34" charset="0"/>
              </a:rPr>
              <a:t>, micrófono de condensador, prácticamente usado en todos los aparatos modernos, que mejora de forma considerable la calidad del sonido.</a:t>
            </a:r>
          </a:p>
          <a:p>
            <a:pPr>
              <a:buNone/>
            </a:pPr>
            <a:endParaRPr lang="es-CO" dirty="0" smtClean="0"/>
          </a:p>
          <a:p>
            <a:pPr>
              <a:buNone/>
            </a:pPr>
            <a:endParaRPr lang="es-CO" dirty="0"/>
          </a:p>
        </p:txBody>
      </p:sp>
      <p:pic>
        <p:nvPicPr>
          <p:cNvPr id="4" name="3 Imagen" descr="http://3.bp.blogspot.com/_2F524b0a3L4/TLd76lZPrUI/AAAAAAAAABg/XDQHLu6bVo4/s1600/esquemamovil.gif"/>
          <p:cNvPicPr/>
          <p:nvPr/>
        </p:nvPicPr>
        <p:blipFill>
          <a:blip r:embed="rId2" cstate="print"/>
          <a:srcRect/>
          <a:stretch>
            <a:fillRect/>
          </a:stretch>
        </p:blipFill>
        <p:spPr bwMode="auto">
          <a:xfrm>
            <a:off x="3131840" y="4293096"/>
            <a:ext cx="2808312" cy="2564904"/>
          </a:xfrm>
          <a:prstGeom prst="rect">
            <a:avLst/>
          </a:prstGeom>
          <a:noFill/>
          <a:ln w="9525">
            <a:noFill/>
            <a:miter lim="800000"/>
            <a:headEnd/>
            <a:tailEnd/>
          </a:ln>
        </p:spPr>
      </p:pic>
      <p:sp>
        <p:nvSpPr>
          <p:cNvPr id="5" name="4 Flecha derecha">
            <a:hlinkClick r:id="rId3" action="ppaction://hlinksldjump"/>
          </p:cNvPr>
          <p:cNvSpPr/>
          <p:nvPr/>
        </p:nvSpPr>
        <p:spPr>
          <a:xfrm>
            <a:off x="7956376" y="260648"/>
            <a:ext cx="792088" cy="620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EVOLUCIÓN EN EL TIEMPO</a:t>
            </a:r>
            <a:endParaRPr lang="es-CO" sz="4000" dirty="0"/>
          </a:p>
        </p:txBody>
      </p:sp>
      <p:sp>
        <p:nvSpPr>
          <p:cNvPr id="3" name="2 Marcador de contenido"/>
          <p:cNvSpPr>
            <a:spLocks noGrp="1"/>
          </p:cNvSpPr>
          <p:nvPr>
            <p:ph sz="quarter" idx="1"/>
          </p:nvPr>
        </p:nvSpPr>
        <p:spPr/>
        <p:txBody>
          <a:bodyPr>
            <a:normAutofit fontScale="77500" lnSpcReduction="20000"/>
          </a:bodyPr>
          <a:lstStyle/>
          <a:p>
            <a:pPr algn="just">
              <a:buNone/>
            </a:pPr>
            <a:r>
              <a:rPr lang="es-CO" sz="2200" b="1" dirty="0" smtClean="0">
                <a:latin typeface="Arial" pitchFamily="34" charset="0"/>
                <a:cs typeface="Arial" pitchFamily="34" charset="0"/>
              </a:rPr>
              <a:t>   Avances</a:t>
            </a:r>
          </a:p>
          <a:p>
            <a:pPr algn="just"/>
            <a:endParaRPr lang="es-CO" sz="1900" dirty="0" smtClean="0">
              <a:latin typeface="Arial" pitchFamily="34" charset="0"/>
              <a:cs typeface="Arial" pitchFamily="34" charset="0"/>
            </a:endParaRPr>
          </a:p>
          <a:p>
            <a:pPr algn="just"/>
            <a:r>
              <a:rPr lang="es-CO" sz="2200" dirty="0" smtClean="0">
                <a:latin typeface="Arial" pitchFamily="34" charset="0"/>
                <a:cs typeface="Arial" pitchFamily="34" charset="0"/>
              </a:rPr>
              <a:t>La telefonía fija o convencional, que es aquella que hace referencia a las líneas y equipos.</a:t>
            </a:r>
          </a:p>
          <a:p>
            <a:pPr algn="just">
              <a:buNone/>
            </a:pPr>
            <a:endParaRPr lang="es-CO" sz="2200" dirty="0" smtClean="0">
              <a:latin typeface="Arial" pitchFamily="34" charset="0"/>
              <a:cs typeface="Arial" pitchFamily="34" charset="0"/>
            </a:endParaRPr>
          </a:p>
          <a:p>
            <a:pPr algn="just"/>
            <a:r>
              <a:rPr lang="es-CO" sz="2200" dirty="0" smtClean="0">
                <a:latin typeface="Arial" pitchFamily="34" charset="0"/>
                <a:cs typeface="Arial" pitchFamily="34" charset="0"/>
              </a:rPr>
              <a:t>La central telefónica de conmutación manual para la interconexión mediante la intervención de un operador/a de distintos teléfonos. </a:t>
            </a:r>
          </a:p>
          <a:p>
            <a:pPr algn="just">
              <a:buNone/>
            </a:pPr>
            <a:endParaRPr lang="es-CO" sz="2200" dirty="0" smtClean="0">
              <a:latin typeface="Arial" pitchFamily="34" charset="0"/>
              <a:cs typeface="Arial" pitchFamily="34" charset="0"/>
            </a:endParaRPr>
          </a:p>
          <a:p>
            <a:pPr algn="just"/>
            <a:r>
              <a:rPr lang="es-CO" sz="2200" dirty="0" smtClean="0">
                <a:latin typeface="Arial" pitchFamily="34" charset="0"/>
                <a:cs typeface="Arial" pitchFamily="34" charset="0"/>
              </a:rPr>
              <a:t>La introducción de las centrales telefónicas de conmutación automática, constituidas mediante dispositivos electromecánicos, de las que han existido, y en algunos casos aún existen, diversos sistemas. </a:t>
            </a:r>
          </a:p>
          <a:p>
            <a:pPr algn="just"/>
            <a:endParaRPr lang="es-CO" sz="2200" dirty="0" smtClean="0">
              <a:latin typeface="Arial" pitchFamily="34" charset="0"/>
              <a:cs typeface="Arial" pitchFamily="34" charset="0"/>
            </a:endParaRPr>
          </a:p>
          <a:p>
            <a:pPr algn="just"/>
            <a:r>
              <a:rPr lang="es-CO" sz="2200" dirty="0" smtClean="0">
                <a:latin typeface="Arial" pitchFamily="34" charset="0"/>
                <a:cs typeface="Arial" pitchFamily="34" charset="0"/>
              </a:rPr>
              <a:t>La introducción de la Red Digital de Servicios Integrados (RDSI) y las técnicas DSL o de banda ancha (ADSL, HDSL, etc.), que permiten la transmisión de datos a más alta velocidad.</a:t>
            </a:r>
          </a:p>
          <a:p>
            <a:pPr algn="just"/>
            <a:endParaRPr lang="es-CO" sz="2200" dirty="0" smtClean="0">
              <a:latin typeface="Arial" pitchFamily="34" charset="0"/>
              <a:cs typeface="Arial" pitchFamily="34" charset="0"/>
            </a:endParaRPr>
          </a:p>
          <a:p>
            <a:pPr algn="just"/>
            <a:r>
              <a:rPr lang="es-CO" sz="2200" dirty="0" smtClean="0">
                <a:latin typeface="Arial" pitchFamily="34" charset="0"/>
                <a:cs typeface="Arial" pitchFamily="34" charset="0"/>
              </a:rPr>
              <a:t>La telefonía móvil o celular, que posibilita la transmisión inalámbrica de voz y datos, pudiendo ser estos a alta velocidad en los nuevos equipos de ultima generación.</a:t>
            </a:r>
          </a:p>
          <a:p>
            <a:pPr algn="just"/>
            <a:endParaRPr lang="es-CO" sz="2200" dirty="0"/>
          </a:p>
        </p:txBody>
      </p:sp>
      <p:sp>
        <p:nvSpPr>
          <p:cNvPr id="4" name="3 Estrella de 7 puntas">
            <a:hlinkClick r:id="rId2" action="ppaction://hlinksldjump"/>
          </p:cNvPr>
          <p:cNvSpPr/>
          <p:nvPr/>
        </p:nvSpPr>
        <p:spPr>
          <a:xfrm>
            <a:off x="7884368" y="5517232"/>
            <a:ext cx="1008112" cy="86409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USOS</a:t>
            </a:r>
            <a:endParaRPr lang="es-CO" sz="3600" dirty="0"/>
          </a:p>
        </p:txBody>
      </p:sp>
      <p:sp>
        <p:nvSpPr>
          <p:cNvPr id="3" name="2 Marcador de contenido"/>
          <p:cNvSpPr>
            <a:spLocks noGrp="1"/>
          </p:cNvSpPr>
          <p:nvPr>
            <p:ph sz="quarter" idx="1"/>
          </p:nvPr>
        </p:nvSpPr>
        <p:spPr/>
        <p:txBody>
          <a:bodyPr>
            <a:normAutofit fontScale="25000" lnSpcReduction="20000"/>
          </a:bodyPr>
          <a:lstStyle/>
          <a:p>
            <a:r>
              <a:rPr lang="es-CO" sz="7600" dirty="0" smtClean="0">
                <a:latin typeface="Arial" pitchFamily="34" charset="0"/>
                <a:cs typeface="Arial" pitchFamily="34" charset="0"/>
              </a:rPr>
              <a:t>Gracias a él nos comunicamos en multitud de ámbitos (en casa, en el trabajo, amigos).</a:t>
            </a:r>
          </a:p>
          <a:p>
            <a:pPr>
              <a:buNone/>
            </a:pPr>
            <a:endParaRPr lang="es-CO" sz="7600" dirty="0" smtClean="0">
              <a:latin typeface="Arial" pitchFamily="34" charset="0"/>
              <a:cs typeface="Arial" pitchFamily="34" charset="0"/>
            </a:endParaRPr>
          </a:p>
          <a:p>
            <a:r>
              <a:rPr lang="es-CO" sz="7600" dirty="0" smtClean="0">
                <a:latin typeface="Arial" pitchFamily="34" charset="0"/>
                <a:cs typeface="Arial" pitchFamily="34" charset="0"/>
              </a:rPr>
              <a:t>Nos permite ampliar nuestros contactos sociales </a:t>
            </a:r>
          </a:p>
          <a:p>
            <a:pPr>
              <a:buNone/>
            </a:pPr>
            <a:endParaRPr lang="es-CO" sz="7600" dirty="0" smtClean="0">
              <a:latin typeface="Arial" pitchFamily="34" charset="0"/>
              <a:cs typeface="Arial" pitchFamily="34" charset="0"/>
            </a:endParaRPr>
          </a:p>
          <a:p>
            <a:r>
              <a:rPr lang="es-CO" sz="7600" dirty="0" smtClean="0">
                <a:latin typeface="Arial" pitchFamily="34" charset="0"/>
                <a:cs typeface="Arial" pitchFamily="34" charset="0"/>
              </a:rPr>
              <a:t> Es indispensable en situaciones de emergencia.</a:t>
            </a:r>
          </a:p>
          <a:p>
            <a:pPr>
              <a:buNone/>
            </a:pPr>
            <a:endParaRPr lang="es-CO" sz="7600" dirty="0" smtClean="0">
              <a:latin typeface="Arial" pitchFamily="34" charset="0"/>
              <a:cs typeface="Arial" pitchFamily="34" charset="0"/>
            </a:endParaRPr>
          </a:p>
          <a:p>
            <a:r>
              <a:rPr lang="es-CO" sz="7600" dirty="0" smtClean="0">
                <a:latin typeface="Arial" pitchFamily="34" charset="0"/>
                <a:cs typeface="Arial" pitchFamily="34" charset="0"/>
              </a:rPr>
              <a:t>Fotos</a:t>
            </a:r>
            <a:br>
              <a:rPr lang="es-CO" sz="7600" dirty="0" smtClean="0">
                <a:latin typeface="Arial" pitchFamily="34" charset="0"/>
                <a:cs typeface="Arial" pitchFamily="34" charset="0"/>
              </a:rPr>
            </a:br>
            <a:endParaRPr lang="es-CO" sz="7600" dirty="0" smtClean="0">
              <a:latin typeface="Arial" pitchFamily="34" charset="0"/>
              <a:cs typeface="Arial" pitchFamily="34" charset="0"/>
            </a:endParaRPr>
          </a:p>
          <a:p>
            <a:r>
              <a:rPr lang="es-CO" sz="7600" dirty="0" smtClean="0">
                <a:latin typeface="Arial" pitchFamily="34" charset="0"/>
                <a:cs typeface="Arial" pitchFamily="34" charset="0"/>
              </a:rPr>
              <a:t>Escuchar música</a:t>
            </a:r>
            <a:br>
              <a:rPr lang="es-CO" sz="7600" dirty="0" smtClean="0">
                <a:latin typeface="Arial" pitchFamily="34" charset="0"/>
                <a:cs typeface="Arial" pitchFamily="34" charset="0"/>
              </a:rPr>
            </a:br>
            <a:endParaRPr lang="es-CO" sz="7600" dirty="0" smtClean="0">
              <a:latin typeface="Arial" pitchFamily="34" charset="0"/>
              <a:cs typeface="Arial" pitchFamily="34" charset="0"/>
            </a:endParaRPr>
          </a:p>
          <a:p>
            <a:r>
              <a:rPr lang="es-CO" sz="7600" dirty="0" smtClean="0">
                <a:latin typeface="Arial" pitchFamily="34" charset="0"/>
                <a:cs typeface="Arial" pitchFamily="34" charset="0"/>
              </a:rPr>
              <a:t>Organizador personal</a:t>
            </a:r>
            <a:br>
              <a:rPr lang="es-CO" sz="7600" dirty="0" smtClean="0">
                <a:latin typeface="Arial" pitchFamily="34" charset="0"/>
                <a:cs typeface="Arial" pitchFamily="34" charset="0"/>
              </a:rPr>
            </a:br>
            <a:endParaRPr lang="es-CO" sz="7600" dirty="0" smtClean="0">
              <a:latin typeface="Arial" pitchFamily="34" charset="0"/>
              <a:cs typeface="Arial" pitchFamily="34" charset="0"/>
            </a:endParaRPr>
          </a:p>
          <a:p>
            <a:r>
              <a:rPr lang="es-CO" sz="7600" dirty="0" smtClean="0">
                <a:latin typeface="Arial" pitchFamily="34" charset="0"/>
                <a:cs typeface="Arial" pitchFamily="34" charset="0"/>
              </a:rPr>
              <a:t>Para blogear</a:t>
            </a:r>
            <a:br>
              <a:rPr lang="es-CO" sz="7600" dirty="0" smtClean="0">
                <a:latin typeface="Arial" pitchFamily="34" charset="0"/>
                <a:cs typeface="Arial" pitchFamily="34" charset="0"/>
              </a:rPr>
            </a:br>
            <a:endParaRPr lang="es-CO" sz="7600" dirty="0" smtClean="0">
              <a:latin typeface="Arial" pitchFamily="34" charset="0"/>
              <a:cs typeface="Arial" pitchFamily="34" charset="0"/>
            </a:endParaRPr>
          </a:p>
          <a:p>
            <a:r>
              <a:rPr lang="es-CO" sz="7600" dirty="0" smtClean="0">
                <a:latin typeface="Arial" pitchFamily="34" charset="0"/>
                <a:cs typeface="Arial" pitchFamily="34" charset="0"/>
              </a:rPr>
              <a:t>IM, mensajes instantáneos</a:t>
            </a:r>
            <a:br>
              <a:rPr lang="es-CO" sz="7600" dirty="0" smtClean="0">
                <a:latin typeface="Arial" pitchFamily="34" charset="0"/>
                <a:cs typeface="Arial" pitchFamily="34" charset="0"/>
              </a:rPr>
            </a:br>
            <a:endParaRPr lang="es-CO" sz="7600" dirty="0" smtClean="0">
              <a:latin typeface="Arial" pitchFamily="34" charset="0"/>
              <a:cs typeface="Arial" pitchFamily="34" charset="0"/>
            </a:endParaRPr>
          </a:p>
          <a:p>
            <a:r>
              <a:rPr lang="es-CO" sz="7600" dirty="0" smtClean="0">
                <a:latin typeface="Arial" pitchFamily="34" charset="0"/>
                <a:cs typeface="Arial" pitchFamily="34" charset="0"/>
              </a:rPr>
              <a:t>Para visitar el internet</a:t>
            </a:r>
          </a:p>
          <a:p>
            <a:pPr algn="just"/>
            <a:endParaRPr lang="es-CO" sz="7600" dirty="0">
              <a:latin typeface="Arial" pitchFamily="34" charset="0"/>
              <a:cs typeface="Arial" pitchFamily="34" charset="0"/>
            </a:endParaRPr>
          </a:p>
        </p:txBody>
      </p:sp>
      <p:sp>
        <p:nvSpPr>
          <p:cNvPr id="5" name="4 Flecha derecha">
            <a:hlinkClick r:id="rId2" action="ppaction://hlinksldjump"/>
          </p:cNvPr>
          <p:cNvSpPr/>
          <p:nvPr/>
        </p:nvSpPr>
        <p:spPr>
          <a:xfrm>
            <a:off x="7884368" y="116632"/>
            <a:ext cx="792088" cy="620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APLICACIONES</a:t>
            </a:r>
            <a:endParaRPr lang="es-CO" sz="3600" dirty="0"/>
          </a:p>
        </p:txBody>
      </p:sp>
      <p:sp>
        <p:nvSpPr>
          <p:cNvPr id="3" name="2 Marcador de contenido"/>
          <p:cNvSpPr>
            <a:spLocks noGrp="1"/>
          </p:cNvSpPr>
          <p:nvPr>
            <p:ph sz="quarter" idx="1"/>
          </p:nvPr>
        </p:nvSpPr>
        <p:spPr/>
        <p:txBody>
          <a:bodyPr>
            <a:normAutofit fontScale="55000" lnSpcReduction="20000"/>
          </a:bodyPr>
          <a:lstStyle/>
          <a:p>
            <a:endParaRPr lang="es-CO" dirty="0" smtClean="0">
              <a:latin typeface="Arial" pitchFamily="34" charset="0"/>
              <a:cs typeface="Arial" pitchFamily="34" charset="0"/>
            </a:endParaRPr>
          </a:p>
          <a:p>
            <a:r>
              <a:rPr lang="es-CO" sz="3500" dirty="0" smtClean="0">
                <a:latin typeface="Arial" pitchFamily="34" charset="0"/>
                <a:cs typeface="Arial" pitchFamily="34" charset="0"/>
              </a:rPr>
              <a:t>Mobile Gmaps </a:t>
            </a:r>
          </a:p>
          <a:p>
            <a:endParaRPr lang="es-CO" sz="3500" dirty="0" smtClean="0">
              <a:latin typeface="Arial" pitchFamily="34" charset="0"/>
              <a:cs typeface="Arial" pitchFamily="34" charset="0"/>
            </a:endParaRPr>
          </a:p>
          <a:p>
            <a:r>
              <a:rPr lang="es-CO" sz="3500" dirty="0" smtClean="0">
                <a:latin typeface="Arial" pitchFamily="34" charset="0"/>
                <a:cs typeface="Arial" pitchFamily="34" charset="0"/>
              </a:rPr>
              <a:t>QuickOffice</a:t>
            </a:r>
          </a:p>
          <a:p>
            <a:pPr>
              <a:buNone/>
            </a:pPr>
            <a:endParaRPr lang="es-CO" sz="3500" dirty="0" smtClean="0">
              <a:latin typeface="Arial" pitchFamily="34" charset="0"/>
              <a:cs typeface="Arial" pitchFamily="34" charset="0"/>
            </a:endParaRPr>
          </a:p>
          <a:p>
            <a:r>
              <a:rPr lang="es-CO" sz="3500" dirty="0" smtClean="0">
                <a:latin typeface="Arial" pitchFamily="34" charset="0"/>
                <a:cs typeface="Arial" pitchFamily="34" charset="0"/>
              </a:rPr>
              <a:t>Mobiola Webcam</a:t>
            </a:r>
          </a:p>
          <a:p>
            <a:pPr>
              <a:buNone/>
            </a:pPr>
            <a:endParaRPr lang="es-CO" sz="3500" dirty="0" smtClean="0">
              <a:latin typeface="Arial" pitchFamily="34" charset="0"/>
              <a:cs typeface="Arial" pitchFamily="34" charset="0"/>
            </a:endParaRPr>
          </a:p>
          <a:p>
            <a:r>
              <a:rPr lang="es-CO" sz="3500" dirty="0" smtClean="0">
                <a:latin typeface="Arial" pitchFamily="34" charset="0"/>
                <a:cs typeface="Arial" pitchFamily="34" charset="0"/>
              </a:rPr>
              <a:t>Best CallRecorder</a:t>
            </a:r>
            <a:br>
              <a:rPr lang="es-CO" sz="3500" dirty="0" smtClean="0">
                <a:latin typeface="Arial" pitchFamily="34" charset="0"/>
                <a:cs typeface="Arial" pitchFamily="34" charset="0"/>
              </a:rPr>
            </a:br>
            <a:endParaRPr lang="es-CO" sz="3500" dirty="0" smtClean="0">
              <a:latin typeface="Arial" pitchFamily="34" charset="0"/>
              <a:cs typeface="Arial" pitchFamily="34" charset="0"/>
            </a:endParaRPr>
          </a:p>
          <a:p>
            <a:r>
              <a:rPr lang="es-CO" sz="3500" dirty="0" smtClean="0">
                <a:latin typeface="Arial" pitchFamily="34" charset="0"/>
                <a:cs typeface="Arial" pitchFamily="34" charset="0"/>
              </a:rPr>
              <a:t>Adobe Reader.. </a:t>
            </a:r>
            <a:br>
              <a:rPr lang="es-CO" sz="3500" dirty="0" smtClean="0">
                <a:latin typeface="Arial" pitchFamily="34" charset="0"/>
                <a:cs typeface="Arial" pitchFamily="34" charset="0"/>
              </a:rPr>
            </a:br>
            <a:endParaRPr lang="es-CO" sz="3500" dirty="0" smtClean="0">
              <a:latin typeface="Arial" pitchFamily="34" charset="0"/>
              <a:cs typeface="Arial" pitchFamily="34" charset="0"/>
            </a:endParaRPr>
          </a:p>
          <a:p>
            <a:r>
              <a:rPr lang="es-CO" sz="3500" dirty="0" smtClean="0">
                <a:latin typeface="Arial" pitchFamily="34" charset="0"/>
                <a:cs typeface="Arial" pitchFamily="34" charset="0"/>
              </a:rPr>
              <a:t>Epocware </a:t>
            </a:r>
            <a:br>
              <a:rPr lang="es-CO" sz="3500" dirty="0" smtClean="0">
                <a:latin typeface="Arial" pitchFamily="34" charset="0"/>
                <a:cs typeface="Arial" pitchFamily="34" charset="0"/>
              </a:rPr>
            </a:br>
            <a:endParaRPr lang="es-CO" sz="3500" dirty="0" smtClean="0">
              <a:latin typeface="Arial" pitchFamily="34" charset="0"/>
              <a:cs typeface="Arial" pitchFamily="34" charset="0"/>
            </a:endParaRPr>
          </a:p>
          <a:p>
            <a:r>
              <a:rPr lang="es-CO" sz="3500" dirty="0" smtClean="0">
                <a:latin typeface="Arial" pitchFamily="34" charset="0"/>
                <a:cs typeface="Arial" pitchFamily="34" charset="0"/>
              </a:rPr>
              <a:t>Móvil Messenger </a:t>
            </a:r>
            <a:br>
              <a:rPr lang="es-CO" sz="3500" dirty="0" smtClean="0">
                <a:latin typeface="Arial" pitchFamily="34" charset="0"/>
                <a:cs typeface="Arial" pitchFamily="34" charset="0"/>
              </a:rPr>
            </a:br>
            <a:endParaRPr lang="es-CO" sz="3500" dirty="0" smtClean="0">
              <a:latin typeface="Arial" pitchFamily="34" charset="0"/>
              <a:cs typeface="Arial" pitchFamily="34" charset="0"/>
            </a:endParaRPr>
          </a:p>
          <a:p>
            <a:pPr>
              <a:buNone/>
            </a:pPr>
            <a:r>
              <a:rPr lang="es-CO" dirty="0" smtClean="0"/>
              <a:t/>
            </a:r>
            <a:br>
              <a:rPr lang="es-CO" dirty="0" smtClean="0"/>
            </a:br>
            <a:r>
              <a:rPr lang="es-CO" dirty="0" smtClean="0"/>
              <a:t/>
            </a:r>
            <a:br>
              <a:rPr lang="es-CO" dirty="0" smtClean="0"/>
            </a:br>
            <a:endParaRPr lang="es-CO" dirty="0"/>
          </a:p>
        </p:txBody>
      </p:sp>
      <p:pic>
        <p:nvPicPr>
          <p:cNvPr id="9218"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9989" y="5581508"/>
            <a:ext cx="10366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3063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TIPOS</a:t>
            </a:r>
            <a:endParaRPr lang="es-CO" sz="3600" dirty="0"/>
          </a:p>
        </p:txBody>
      </p:sp>
      <p:sp>
        <p:nvSpPr>
          <p:cNvPr id="4" name="3 Rectángulo">
            <a:hlinkClick r:id="rId2" action="ppaction://hlinksldjump"/>
          </p:cNvPr>
          <p:cNvSpPr/>
          <p:nvPr/>
        </p:nvSpPr>
        <p:spPr>
          <a:xfrm>
            <a:off x="539552" y="1976228"/>
            <a:ext cx="4104456"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900" dirty="0" smtClean="0">
                <a:solidFill>
                  <a:schemeClr val="tx1"/>
                </a:solidFill>
                <a:latin typeface="Arial" pitchFamily="34" charset="0"/>
                <a:cs typeface="Arial" pitchFamily="34" charset="0"/>
              </a:rPr>
              <a:t>Teléfono electrónico convencional</a:t>
            </a:r>
            <a:endParaRPr lang="es-CO" sz="1900" dirty="0">
              <a:solidFill>
                <a:schemeClr val="tx1"/>
              </a:solidFill>
              <a:latin typeface="Arial" pitchFamily="34" charset="0"/>
              <a:cs typeface="Arial" pitchFamily="34" charset="0"/>
            </a:endParaRPr>
          </a:p>
        </p:txBody>
      </p:sp>
      <p:sp>
        <p:nvSpPr>
          <p:cNvPr id="5" name="4 Rectángulo">
            <a:hlinkClick r:id="rId3" action="ppaction://hlinksldjump"/>
          </p:cNvPr>
          <p:cNvSpPr/>
          <p:nvPr/>
        </p:nvSpPr>
        <p:spPr>
          <a:xfrm>
            <a:off x="546484" y="2582199"/>
            <a:ext cx="4104456"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900" dirty="0" smtClean="0">
                <a:solidFill>
                  <a:schemeClr val="tx1"/>
                </a:solidFill>
                <a:latin typeface="Arial" pitchFamily="34" charset="0"/>
                <a:cs typeface="Arial" pitchFamily="34" charset="0"/>
              </a:rPr>
              <a:t>Teléfono inalámbrico</a:t>
            </a:r>
            <a:endParaRPr lang="es-CO" sz="1900" dirty="0">
              <a:solidFill>
                <a:schemeClr val="tx1"/>
              </a:solidFill>
              <a:latin typeface="Arial" pitchFamily="34" charset="0"/>
              <a:cs typeface="Arial" pitchFamily="34" charset="0"/>
            </a:endParaRPr>
          </a:p>
        </p:txBody>
      </p:sp>
      <p:sp>
        <p:nvSpPr>
          <p:cNvPr id="6" name="5 Rectángulo">
            <a:hlinkClick r:id="rId4" action="ppaction://hlinksldjump"/>
          </p:cNvPr>
          <p:cNvSpPr/>
          <p:nvPr/>
        </p:nvSpPr>
        <p:spPr>
          <a:xfrm>
            <a:off x="533908" y="3212976"/>
            <a:ext cx="4104456"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900" dirty="0" smtClean="0">
                <a:solidFill>
                  <a:schemeClr val="tx1"/>
                </a:solidFill>
                <a:latin typeface="Arial" pitchFamily="34" charset="0"/>
                <a:cs typeface="Arial" pitchFamily="34" charset="0"/>
              </a:rPr>
              <a:t>Teléfono</a:t>
            </a:r>
            <a:r>
              <a:rPr lang="es-CO" sz="1900" b="1" dirty="0" smtClean="0">
                <a:solidFill>
                  <a:schemeClr val="tx1"/>
                </a:solidFill>
                <a:latin typeface="Arial" pitchFamily="34" charset="0"/>
                <a:cs typeface="Arial" pitchFamily="34" charset="0"/>
              </a:rPr>
              <a:t> </a:t>
            </a:r>
            <a:r>
              <a:rPr lang="es-CO" sz="1900" dirty="0" smtClean="0">
                <a:solidFill>
                  <a:schemeClr val="tx1"/>
                </a:solidFill>
                <a:latin typeface="Arial" pitchFamily="34" charset="0"/>
                <a:cs typeface="Arial" pitchFamily="34" charset="0"/>
              </a:rPr>
              <a:t>multi</a:t>
            </a:r>
            <a:r>
              <a:rPr lang="es-CO" sz="1900" b="1" dirty="0" smtClean="0">
                <a:solidFill>
                  <a:schemeClr val="tx1"/>
                </a:solidFill>
                <a:latin typeface="Arial" pitchFamily="34" charset="0"/>
                <a:cs typeface="Arial" pitchFamily="34" charset="0"/>
              </a:rPr>
              <a:t> </a:t>
            </a:r>
            <a:r>
              <a:rPr lang="es-CO" sz="1900" dirty="0" smtClean="0">
                <a:solidFill>
                  <a:schemeClr val="tx1"/>
                </a:solidFill>
                <a:latin typeface="Arial" pitchFamily="34" charset="0"/>
                <a:cs typeface="Arial" pitchFamily="34" charset="0"/>
              </a:rPr>
              <a:t>línea</a:t>
            </a:r>
            <a:endParaRPr lang="es-CO" sz="1900" dirty="0">
              <a:solidFill>
                <a:schemeClr val="tx1"/>
              </a:solidFill>
              <a:latin typeface="Arial" pitchFamily="34" charset="0"/>
              <a:cs typeface="Arial" pitchFamily="34" charset="0"/>
            </a:endParaRPr>
          </a:p>
        </p:txBody>
      </p:sp>
      <p:sp>
        <p:nvSpPr>
          <p:cNvPr id="7" name="6 Rectángulo">
            <a:hlinkClick r:id="rId5" action="ppaction://hlinksldjump"/>
          </p:cNvPr>
          <p:cNvSpPr/>
          <p:nvPr/>
        </p:nvSpPr>
        <p:spPr>
          <a:xfrm>
            <a:off x="510916" y="3872336"/>
            <a:ext cx="4104456"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900" dirty="0" smtClean="0">
                <a:solidFill>
                  <a:schemeClr val="tx1"/>
                </a:solidFill>
                <a:latin typeface="Arial" pitchFamily="34" charset="0"/>
                <a:cs typeface="Arial" pitchFamily="34" charset="0"/>
              </a:rPr>
              <a:t>Centrales telefónicas digitales</a:t>
            </a:r>
            <a:endParaRPr lang="es-CO" sz="1900" dirty="0">
              <a:solidFill>
                <a:schemeClr val="tx1"/>
              </a:solidFill>
              <a:latin typeface="Arial" pitchFamily="34" charset="0"/>
              <a:cs typeface="Arial" pitchFamily="34" charset="0"/>
            </a:endParaRPr>
          </a:p>
        </p:txBody>
      </p:sp>
      <p:sp>
        <p:nvSpPr>
          <p:cNvPr id="8" name="7 Rectángulo">
            <a:hlinkClick r:id="rId6" action="ppaction://hlinksldjump"/>
          </p:cNvPr>
          <p:cNvSpPr/>
          <p:nvPr/>
        </p:nvSpPr>
        <p:spPr>
          <a:xfrm>
            <a:off x="510916" y="4509120"/>
            <a:ext cx="4104456"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900" dirty="0" smtClean="0">
                <a:solidFill>
                  <a:schemeClr val="tx1"/>
                </a:solidFill>
                <a:latin typeface="Arial" pitchFamily="34" charset="0"/>
                <a:cs typeface="Arial" pitchFamily="34" charset="0"/>
              </a:rPr>
              <a:t>Teléfonos públicos</a:t>
            </a:r>
            <a:endParaRPr lang="es-CO" sz="1900" dirty="0">
              <a:solidFill>
                <a:schemeClr val="tx1"/>
              </a:solidFill>
              <a:latin typeface="Arial" pitchFamily="34" charset="0"/>
              <a:cs typeface="Arial" pitchFamily="34" charset="0"/>
            </a:endParaRPr>
          </a:p>
        </p:txBody>
      </p:sp>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8064" y="1922023"/>
            <a:ext cx="2958132" cy="3218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8453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Autofit/>
          </a:bodyPr>
          <a:lstStyle/>
          <a:p>
            <a:pPr algn="ctr"/>
            <a:r>
              <a:rPr lang="es-CO" sz="4000" dirty="0" smtClean="0">
                <a:solidFill>
                  <a:schemeClr val="accent3">
                    <a:lumMod val="60000"/>
                    <a:lumOff val="40000"/>
                  </a:schemeClr>
                </a:solidFill>
                <a:latin typeface="Algerian" pitchFamily="82" charset="0"/>
              </a:rPr>
              <a:t>TELÉFONO ELECTRÓNICO CONVENCIONAL </a:t>
            </a:r>
            <a:endParaRPr lang="es-CO" sz="3600" dirty="0"/>
          </a:p>
        </p:txBody>
      </p:sp>
      <p:sp>
        <p:nvSpPr>
          <p:cNvPr id="5" name="4 Marcador de contenido"/>
          <p:cNvSpPr>
            <a:spLocks noGrp="1"/>
          </p:cNvSpPr>
          <p:nvPr>
            <p:ph sz="quarter" idx="1"/>
          </p:nvPr>
        </p:nvSpPr>
        <p:spPr/>
        <p:txBody>
          <a:bodyPr/>
          <a:lstStyle/>
          <a:p>
            <a:pPr marL="0" indent="0" algn="just">
              <a:buNone/>
            </a:pPr>
            <a:endParaRPr lang="es-CO" sz="1900" dirty="0" smtClean="0">
              <a:latin typeface="Arial" pitchFamily="34" charset="0"/>
              <a:cs typeface="Arial" pitchFamily="34" charset="0"/>
            </a:endParaRPr>
          </a:p>
          <a:p>
            <a:pPr marL="0" indent="0" algn="just">
              <a:buNone/>
            </a:pPr>
            <a:r>
              <a:rPr lang="es-CO" sz="1900" dirty="0">
                <a:latin typeface="Arial" pitchFamily="34" charset="0"/>
                <a:cs typeface="Arial" pitchFamily="34" charset="0"/>
              </a:rPr>
              <a:t>E</a:t>
            </a:r>
            <a:r>
              <a:rPr lang="es-CO" sz="1900" dirty="0" smtClean="0">
                <a:latin typeface="Arial" pitchFamily="34" charset="0"/>
                <a:cs typeface="Arial" pitchFamily="34" charset="0"/>
              </a:rPr>
              <a:t>s </a:t>
            </a:r>
            <a:r>
              <a:rPr lang="es-CO" sz="1900" dirty="0">
                <a:latin typeface="Arial" pitchFamily="34" charset="0"/>
                <a:cs typeface="Arial" pitchFamily="34" charset="0"/>
              </a:rPr>
              <a:t>el </a:t>
            </a:r>
            <a:r>
              <a:rPr lang="es-CO" sz="1900" dirty="0" smtClean="0">
                <a:latin typeface="Arial" pitchFamily="34" charset="0"/>
                <a:cs typeface="Arial" pitchFamily="34" charset="0"/>
              </a:rPr>
              <a:t>más común </a:t>
            </a:r>
            <a:r>
              <a:rPr lang="es-CO" sz="1900" dirty="0">
                <a:latin typeface="Arial" pitchFamily="34" charset="0"/>
                <a:cs typeface="Arial" pitchFamily="34" charset="0"/>
              </a:rPr>
              <a:t>en los hogares, contiene las funciones </a:t>
            </a:r>
            <a:r>
              <a:rPr lang="es-CO" sz="1900" dirty="0" smtClean="0">
                <a:latin typeface="Arial" pitchFamily="34" charset="0"/>
                <a:cs typeface="Arial" pitchFamily="34" charset="0"/>
              </a:rPr>
              <a:t>básicas </a:t>
            </a:r>
            <a:r>
              <a:rPr lang="es-CO" sz="1900" dirty="0">
                <a:latin typeface="Arial" pitchFamily="34" charset="0"/>
                <a:cs typeface="Arial" pitchFamily="34" charset="0"/>
              </a:rPr>
              <a:t>de un </a:t>
            </a:r>
            <a:r>
              <a:rPr lang="es-CO" sz="1900" dirty="0" smtClean="0">
                <a:latin typeface="Arial" pitchFamily="34" charset="0"/>
                <a:cs typeface="Arial" pitchFamily="34" charset="0"/>
              </a:rPr>
              <a:t>teléfono, usa </a:t>
            </a:r>
            <a:r>
              <a:rPr lang="es-CO" sz="1900" dirty="0">
                <a:latin typeface="Arial" pitchFamily="34" charset="0"/>
                <a:cs typeface="Arial" pitchFamily="34" charset="0"/>
              </a:rPr>
              <a:t>como fuente de </a:t>
            </a:r>
            <a:r>
              <a:rPr lang="es-CO" sz="1900" dirty="0" smtClean="0">
                <a:latin typeface="Arial" pitchFamily="34" charset="0"/>
                <a:cs typeface="Arial" pitchFamily="34" charset="0"/>
              </a:rPr>
              <a:t>alimentación </a:t>
            </a:r>
            <a:r>
              <a:rPr lang="es-CO" sz="1900" dirty="0">
                <a:latin typeface="Arial" pitchFamily="34" charset="0"/>
                <a:cs typeface="Arial" pitchFamily="34" charset="0"/>
              </a:rPr>
              <a:t>la </a:t>
            </a:r>
            <a:r>
              <a:rPr lang="es-CO" sz="1900" dirty="0" smtClean="0">
                <a:latin typeface="Arial" pitchFamily="34" charset="0"/>
                <a:cs typeface="Arial" pitchFamily="34" charset="0"/>
              </a:rPr>
              <a:t>línea telefónica </a:t>
            </a:r>
            <a:r>
              <a:rPr lang="es-CO" sz="1900" dirty="0">
                <a:latin typeface="Arial" pitchFamily="34" charset="0"/>
                <a:cs typeface="Arial" pitchFamily="34" charset="0"/>
              </a:rPr>
              <a:t>y su peso es de aprox. 450grms, el que puede variar </a:t>
            </a:r>
            <a:r>
              <a:rPr lang="es-CO" sz="1900" dirty="0" smtClean="0">
                <a:latin typeface="Arial" pitchFamily="34" charset="0"/>
                <a:cs typeface="Arial" pitchFamily="34" charset="0"/>
              </a:rPr>
              <a:t>según </a:t>
            </a:r>
            <a:r>
              <a:rPr lang="es-CO" sz="1900" dirty="0">
                <a:latin typeface="Arial" pitchFamily="34" charset="0"/>
                <a:cs typeface="Arial" pitchFamily="34" charset="0"/>
              </a:rPr>
              <a:t>el modelo.</a:t>
            </a:r>
          </a:p>
          <a:p>
            <a:pPr marL="0" indent="0">
              <a:buNone/>
            </a:pPr>
            <a:endParaRPr lang="es-CO" dirty="0"/>
          </a:p>
        </p:txBody>
      </p:sp>
      <p:pic>
        <p:nvPicPr>
          <p:cNvPr id="6" name="5 Imagen" descr="Teléfono Convencional PANASONI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3337937"/>
            <a:ext cx="3888432" cy="2880320"/>
          </a:xfrm>
          <a:prstGeom prst="rect">
            <a:avLst/>
          </a:prstGeom>
          <a:noFill/>
          <a:ln>
            <a:noFill/>
          </a:ln>
        </p:spPr>
      </p:pic>
      <p:pic>
        <p:nvPicPr>
          <p:cNvPr id="10242"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8548" y="5572597"/>
            <a:ext cx="10366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65374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TELÉFONO INALAMBRICO</a:t>
            </a:r>
            <a:endParaRPr lang="es-CO" sz="3600" dirty="0"/>
          </a:p>
        </p:txBody>
      </p:sp>
      <p:sp>
        <p:nvSpPr>
          <p:cNvPr id="3" name="2 Marcador de contenido"/>
          <p:cNvSpPr>
            <a:spLocks noGrp="1"/>
          </p:cNvSpPr>
          <p:nvPr>
            <p:ph sz="quarter" idx="1"/>
          </p:nvPr>
        </p:nvSpPr>
        <p:spPr/>
        <p:txBody>
          <a:bodyPr>
            <a:normAutofit/>
          </a:bodyPr>
          <a:lstStyle/>
          <a:p>
            <a:pPr marL="0" indent="0" algn="just">
              <a:buNone/>
            </a:pPr>
            <a:r>
              <a:rPr lang="es-CO" sz="1900" dirty="0">
                <a:latin typeface="Arial" pitchFamily="34" charset="0"/>
                <a:cs typeface="Arial" pitchFamily="34" charset="0"/>
              </a:rPr>
              <a:t>N</a:t>
            </a:r>
            <a:r>
              <a:rPr lang="es-CO" sz="1900" dirty="0" smtClean="0">
                <a:latin typeface="Arial" pitchFamily="34" charset="0"/>
                <a:cs typeface="Arial" pitchFamily="34" charset="0"/>
              </a:rPr>
              <a:t>o </a:t>
            </a:r>
            <a:r>
              <a:rPr lang="es-CO" sz="1900" dirty="0">
                <a:latin typeface="Arial" pitchFamily="34" charset="0"/>
                <a:cs typeface="Arial" pitchFamily="34" charset="0"/>
              </a:rPr>
              <a:t>es tan masivo, esta conectado a la </a:t>
            </a:r>
            <a:r>
              <a:rPr lang="es-CO" sz="1900" dirty="0" smtClean="0">
                <a:latin typeface="Arial" pitchFamily="34" charset="0"/>
                <a:cs typeface="Arial" pitchFamily="34" charset="0"/>
              </a:rPr>
              <a:t>línea telefónica, </a:t>
            </a:r>
            <a:r>
              <a:rPr lang="es-CO" sz="1900" dirty="0">
                <a:latin typeface="Arial" pitchFamily="34" charset="0"/>
                <a:cs typeface="Arial" pitchFamily="34" charset="0"/>
              </a:rPr>
              <a:t>pero su fuente de </a:t>
            </a:r>
            <a:r>
              <a:rPr lang="es-CO" sz="1900" dirty="0" smtClean="0">
                <a:latin typeface="Arial" pitchFamily="34" charset="0"/>
                <a:cs typeface="Arial" pitchFamily="34" charset="0"/>
              </a:rPr>
              <a:t>alimentación </a:t>
            </a:r>
            <a:r>
              <a:rPr lang="es-CO" sz="1900" dirty="0">
                <a:latin typeface="Arial" pitchFamily="34" charset="0"/>
                <a:cs typeface="Arial" pitchFamily="34" charset="0"/>
              </a:rPr>
              <a:t>es de un enchufe de la casa a </a:t>
            </a:r>
            <a:r>
              <a:rPr lang="es-CO" sz="1900" dirty="0" smtClean="0">
                <a:latin typeface="Arial" pitchFamily="34" charset="0"/>
                <a:cs typeface="Arial" pitchFamily="34" charset="0"/>
              </a:rPr>
              <a:t>través </a:t>
            </a:r>
            <a:r>
              <a:rPr lang="es-CO" sz="1900" dirty="0">
                <a:latin typeface="Arial" pitchFamily="34" charset="0"/>
                <a:cs typeface="Arial" pitchFamily="34" charset="0"/>
              </a:rPr>
              <a:t>de un transformador, la ventaja es que la parte que contiene el </a:t>
            </a:r>
            <a:r>
              <a:rPr lang="es-CO" sz="1900" dirty="0" smtClean="0">
                <a:latin typeface="Arial" pitchFamily="34" charset="0"/>
                <a:cs typeface="Arial" pitchFamily="34" charset="0"/>
              </a:rPr>
              <a:t>micro teléfono </a:t>
            </a:r>
            <a:r>
              <a:rPr lang="es-CO" sz="1900" dirty="0">
                <a:latin typeface="Arial" pitchFamily="34" charset="0"/>
                <a:cs typeface="Arial" pitchFamily="34" charset="0"/>
              </a:rPr>
              <a:t>y el teclado, no esta conectada por un cable a la base, ya que se comunica  a </a:t>
            </a:r>
            <a:r>
              <a:rPr lang="es-CO" sz="1900" dirty="0" smtClean="0">
                <a:latin typeface="Arial" pitchFamily="34" charset="0"/>
                <a:cs typeface="Arial" pitchFamily="34" charset="0"/>
              </a:rPr>
              <a:t>través </a:t>
            </a:r>
            <a:r>
              <a:rPr lang="es-CO" sz="1900" dirty="0">
                <a:latin typeface="Arial" pitchFamily="34" charset="0"/>
                <a:cs typeface="Arial" pitchFamily="34" charset="0"/>
              </a:rPr>
              <a:t>de ondas de radio, debe cargar la </a:t>
            </a:r>
            <a:r>
              <a:rPr lang="es-CO" sz="1900" dirty="0" smtClean="0">
                <a:latin typeface="Arial" pitchFamily="34" charset="0"/>
                <a:cs typeface="Arial" pitchFamily="34" charset="0"/>
              </a:rPr>
              <a:t>batería.</a:t>
            </a:r>
            <a:endParaRPr lang="es-CO" sz="19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3203" y="3534871"/>
            <a:ext cx="2885306" cy="2885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5529590"/>
            <a:ext cx="10366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827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400" dirty="0" smtClean="0">
                <a:solidFill>
                  <a:schemeClr val="accent3">
                    <a:lumMod val="60000"/>
                    <a:lumOff val="40000"/>
                  </a:schemeClr>
                </a:solidFill>
                <a:latin typeface="Algerian" pitchFamily="82" charset="0"/>
              </a:rPr>
              <a:t>DEFINICIÓN</a:t>
            </a:r>
            <a:endParaRPr lang="es-CO" sz="4400" dirty="0">
              <a:solidFill>
                <a:schemeClr val="accent3">
                  <a:lumMod val="60000"/>
                  <a:lumOff val="40000"/>
                </a:schemeClr>
              </a:solidFill>
              <a:latin typeface="Algerian" pitchFamily="82" charset="0"/>
            </a:endParaRPr>
          </a:p>
        </p:txBody>
      </p:sp>
      <p:sp>
        <p:nvSpPr>
          <p:cNvPr id="3" name="2 Marcador de contenido"/>
          <p:cNvSpPr>
            <a:spLocks noGrp="1"/>
          </p:cNvSpPr>
          <p:nvPr>
            <p:ph sz="quarter" idx="1"/>
          </p:nvPr>
        </p:nvSpPr>
        <p:spPr/>
        <p:txBody>
          <a:bodyPr>
            <a:normAutofit/>
          </a:bodyPr>
          <a:lstStyle/>
          <a:p>
            <a:pPr algn="just">
              <a:buNone/>
            </a:pPr>
            <a:r>
              <a:rPr lang="es-CO" sz="2000" dirty="0" smtClean="0">
                <a:latin typeface="Arial" pitchFamily="34" charset="0"/>
                <a:cs typeface="Arial" pitchFamily="34" charset="0"/>
              </a:rPr>
              <a:t>    Es </a:t>
            </a:r>
            <a:r>
              <a:rPr lang="es-CO" sz="2000" dirty="0">
                <a:latin typeface="Arial" pitchFamily="34" charset="0"/>
                <a:cs typeface="Arial" pitchFamily="34" charset="0"/>
              </a:rPr>
              <a:t>una </a:t>
            </a:r>
            <a:r>
              <a:rPr lang="es-CO" sz="2000" dirty="0" smtClean="0">
                <a:latin typeface="Arial" pitchFamily="34" charset="0"/>
                <a:cs typeface="Arial" pitchFamily="34" charset="0"/>
              </a:rPr>
              <a:t>máquina</a:t>
            </a:r>
            <a:r>
              <a:rPr lang="es-CO" sz="2000" dirty="0">
                <a:latin typeface="Arial" pitchFamily="34" charset="0"/>
                <a:cs typeface="Arial" pitchFamily="34" charset="0"/>
              </a:rPr>
              <a:t> </a:t>
            </a:r>
            <a:r>
              <a:rPr lang="es-CO" sz="2000" dirty="0" smtClean="0">
                <a:latin typeface="Arial" pitchFamily="34" charset="0"/>
                <a:cs typeface="Arial" pitchFamily="34" charset="0"/>
              </a:rPr>
              <a:t>electrónica</a:t>
            </a:r>
            <a:r>
              <a:rPr lang="es-CO" sz="2000" dirty="0">
                <a:latin typeface="Arial" pitchFamily="34" charset="0"/>
                <a:cs typeface="Arial" pitchFamily="34" charset="0"/>
              </a:rPr>
              <a:t> que recibe y procesa </a:t>
            </a:r>
            <a:r>
              <a:rPr lang="es-CO" sz="2000" dirty="0" smtClean="0">
                <a:latin typeface="Arial" pitchFamily="34" charset="0"/>
                <a:cs typeface="Arial" pitchFamily="34" charset="0"/>
              </a:rPr>
              <a:t>datos</a:t>
            </a:r>
            <a:r>
              <a:rPr lang="es-CO" sz="2000" dirty="0">
                <a:latin typeface="Arial" pitchFamily="34" charset="0"/>
                <a:cs typeface="Arial" pitchFamily="34" charset="0"/>
              </a:rPr>
              <a:t> </a:t>
            </a:r>
            <a:r>
              <a:rPr lang="es-CO" sz="2000" dirty="0" smtClean="0">
                <a:latin typeface="Arial" pitchFamily="34" charset="0"/>
                <a:cs typeface="Arial" pitchFamily="34" charset="0"/>
              </a:rPr>
              <a:t>para convertirlos </a:t>
            </a:r>
            <a:r>
              <a:rPr lang="es-CO" sz="2000" dirty="0">
                <a:latin typeface="Arial" pitchFamily="34" charset="0"/>
                <a:cs typeface="Arial" pitchFamily="34" charset="0"/>
              </a:rPr>
              <a:t>en información útil. Una computadora es una colección de circuitos </a:t>
            </a:r>
            <a:r>
              <a:rPr lang="es-CO" sz="2000" dirty="0" smtClean="0">
                <a:latin typeface="Arial" pitchFamily="34" charset="0"/>
                <a:cs typeface="Arial" pitchFamily="34" charset="0"/>
              </a:rPr>
              <a:t>integrados</a:t>
            </a:r>
            <a:r>
              <a:rPr lang="es-CO" sz="2000" dirty="0">
                <a:latin typeface="Arial" pitchFamily="34" charset="0"/>
                <a:cs typeface="Arial" pitchFamily="34" charset="0"/>
              </a:rPr>
              <a:t> </a:t>
            </a:r>
            <a:r>
              <a:rPr lang="es-CO" sz="2000" dirty="0" smtClean="0">
                <a:latin typeface="Arial" pitchFamily="34" charset="0"/>
                <a:cs typeface="Arial" pitchFamily="34" charset="0"/>
              </a:rPr>
              <a:t>y </a:t>
            </a:r>
            <a:r>
              <a:rPr lang="es-CO" sz="2000" dirty="0">
                <a:latin typeface="Arial" pitchFamily="34" charset="0"/>
                <a:cs typeface="Arial" pitchFamily="34" charset="0"/>
              </a:rPr>
              <a:t>otros componentes relacionados que puede ejecutar con exactitud, rapidez y de acuerdo a lo indicado por un usuario o automáticamente por otro </a:t>
            </a:r>
            <a:r>
              <a:rPr lang="es-CO" sz="2000" dirty="0" smtClean="0">
                <a:latin typeface="Arial" pitchFamily="34" charset="0"/>
                <a:cs typeface="Arial" pitchFamily="34" charset="0"/>
              </a:rPr>
              <a:t>programa. </a:t>
            </a:r>
            <a:endParaRPr lang="es-CO" sz="2000" dirty="0">
              <a:latin typeface="Arial" pitchFamily="34" charset="0"/>
              <a:cs typeface="Arial" pitchFamily="34" charset="0"/>
            </a:endParaRPr>
          </a:p>
        </p:txBody>
      </p:sp>
      <p:sp>
        <p:nvSpPr>
          <p:cNvPr id="4" name="3 Estrella de 7 puntas">
            <a:hlinkClick r:id="rId2" action="ppaction://hlinksldjump"/>
          </p:cNvPr>
          <p:cNvSpPr/>
          <p:nvPr/>
        </p:nvSpPr>
        <p:spPr>
          <a:xfrm>
            <a:off x="7812360" y="5517232"/>
            <a:ext cx="1008112" cy="86409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4 Imagen" descr="http://images03.olx.com.co/ui/5/01/72/1273783803_55769972_1-Fotos-de--INCREIBLE-COMPUTADOR-CORE-DOS-DUO-7400-1273783803.jpg"/>
          <p:cNvPicPr/>
          <p:nvPr/>
        </p:nvPicPr>
        <p:blipFill>
          <a:blip r:embed="rId3" cstate="print"/>
          <a:srcRect/>
          <a:stretch>
            <a:fillRect/>
          </a:stretch>
        </p:blipFill>
        <p:spPr bwMode="auto">
          <a:xfrm>
            <a:off x="2411760" y="3573016"/>
            <a:ext cx="3168352" cy="2520280"/>
          </a:xfrm>
          <a:prstGeom prst="rect">
            <a:avLst/>
          </a:prstGeom>
          <a:noFill/>
          <a:ln w="9525">
            <a:noFill/>
            <a:miter lim="800000"/>
            <a:headEnd/>
            <a:tailEnd/>
          </a:ln>
        </p:spPr>
      </p:pic>
    </p:spTree>
    <p:extLst>
      <p:ext uri="{BB962C8B-B14F-4D97-AF65-F5344CB8AC3E}">
        <p14:creationId xmlns:p14="http://schemas.microsoft.com/office/powerpoint/2010/main" val="39823971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a:solidFill>
                  <a:schemeClr val="accent3">
                    <a:lumMod val="60000"/>
                    <a:lumOff val="40000"/>
                  </a:schemeClr>
                </a:solidFill>
                <a:latin typeface="Algerian" pitchFamily="82" charset="0"/>
              </a:rPr>
              <a:t>TELÉFONO </a:t>
            </a:r>
            <a:r>
              <a:rPr lang="es-CO" sz="4000" dirty="0" smtClean="0">
                <a:solidFill>
                  <a:schemeClr val="accent3">
                    <a:lumMod val="60000"/>
                    <a:lumOff val="40000"/>
                  </a:schemeClr>
                </a:solidFill>
                <a:latin typeface="Algerian" pitchFamily="82" charset="0"/>
              </a:rPr>
              <a:t>MULTILÍNEA</a:t>
            </a:r>
            <a:endParaRPr lang="es-CO" sz="3600" dirty="0"/>
          </a:p>
        </p:txBody>
      </p:sp>
      <p:sp>
        <p:nvSpPr>
          <p:cNvPr id="3" name="2 Marcador de contenido"/>
          <p:cNvSpPr>
            <a:spLocks noGrp="1"/>
          </p:cNvSpPr>
          <p:nvPr>
            <p:ph sz="quarter" idx="1"/>
          </p:nvPr>
        </p:nvSpPr>
        <p:spPr/>
        <p:txBody>
          <a:bodyPr/>
          <a:lstStyle/>
          <a:p>
            <a:pPr marL="0" indent="0" algn="just">
              <a:buNone/>
            </a:pPr>
            <a:r>
              <a:rPr lang="es-CO" sz="1900" dirty="0" smtClean="0">
                <a:latin typeface="Arial" pitchFamily="34" charset="0"/>
                <a:cs typeface="Arial" pitchFamily="34" charset="0"/>
              </a:rPr>
              <a:t>Muy </a:t>
            </a:r>
            <a:r>
              <a:rPr lang="es-CO" sz="1900" dirty="0">
                <a:latin typeface="Arial" pitchFamily="34" charset="0"/>
                <a:cs typeface="Arial" pitchFamily="34" charset="0"/>
              </a:rPr>
              <a:t>usado en las oficinas, ofrece varios servicios, </a:t>
            </a:r>
            <a:r>
              <a:rPr lang="es-CO" sz="1900" dirty="0" smtClean="0">
                <a:latin typeface="Arial" pitchFamily="34" charset="0"/>
                <a:cs typeface="Arial" pitchFamily="34" charset="0"/>
              </a:rPr>
              <a:t>tienen </a:t>
            </a:r>
            <a:r>
              <a:rPr lang="es-CO" sz="1900" dirty="0">
                <a:latin typeface="Arial" pitchFamily="34" charset="0"/>
                <a:cs typeface="Arial" pitchFamily="34" charset="0"/>
              </a:rPr>
              <a:t>varias </a:t>
            </a:r>
            <a:r>
              <a:rPr lang="es-CO" sz="1900" dirty="0" smtClean="0">
                <a:latin typeface="Arial" pitchFamily="34" charset="0"/>
                <a:cs typeface="Arial" pitchFamily="34" charset="0"/>
              </a:rPr>
              <a:t>líneas, tienen </a:t>
            </a:r>
            <a:r>
              <a:rPr lang="es-CO" sz="1900" dirty="0">
                <a:latin typeface="Arial" pitchFamily="34" charset="0"/>
                <a:cs typeface="Arial" pitchFamily="34" charset="0"/>
              </a:rPr>
              <a:t>el </a:t>
            </a:r>
            <a:r>
              <a:rPr lang="es-CO" sz="1900" dirty="0" smtClean="0">
                <a:latin typeface="Arial" pitchFamily="34" charset="0"/>
                <a:cs typeface="Arial" pitchFamily="34" charset="0"/>
              </a:rPr>
              <a:t>sistema. </a:t>
            </a:r>
            <a:r>
              <a:rPr lang="es-CO" sz="1900" dirty="0">
                <a:latin typeface="Arial" pitchFamily="34" charset="0"/>
                <a:cs typeface="Arial" pitchFamily="34" charset="0"/>
              </a:rPr>
              <a:t>de llamadas en espera, cuentan con una pantalla, fuente de </a:t>
            </a:r>
            <a:r>
              <a:rPr lang="es-CO" sz="1900" dirty="0" smtClean="0">
                <a:latin typeface="Arial" pitchFamily="34" charset="0"/>
                <a:cs typeface="Arial" pitchFamily="34" charset="0"/>
              </a:rPr>
              <a:t>alimentación </a:t>
            </a:r>
            <a:r>
              <a:rPr lang="es-CO" sz="1900" dirty="0">
                <a:latin typeface="Arial" pitchFamily="34" charset="0"/>
                <a:cs typeface="Arial" pitchFamily="34" charset="0"/>
              </a:rPr>
              <a:t>la </a:t>
            </a:r>
            <a:r>
              <a:rPr lang="es-CO" sz="1900" dirty="0" smtClean="0">
                <a:latin typeface="Arial" pitchFamily="34" charset="0"/>
                <a:cs typeface="Arial" pitchFamily="34" charset="0"/>
              </a:rPr>
              <a:t>línea telefónica.</a:t>
            </a:r>
            <a:endParaRPr lang="es-CO" sz="1900" dirty="0">
              <a:latin typeface="Arial" pitchFamily="34" charset="0"/>
              <a:cs typeface="Arial" pitchFamily="34" charset="0"/>
            </a:endParaRPr>
          </a:p>
          <a:p>
            <a:pPr marL="0" indent="0">
              <a:buNone/>
            </a:pPr>
            <a:endParaRPr lang="es-CO"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2924944"/>
            <a:ext cx="3181100" cy="3533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5567735"/>
            <a:ext cx="10366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5536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CENTRALES TELÉFONICAS</a:t>
            </a:r>
            <a:endParaRPr lang="es-CO" sz="3600" dirty="0"/>
          </a:p>
        </p:txBody>
      </p:sp>
      <p:sp>
        <p:nvSpPr>
          <p:cNvPr id="3" name="2 Marcador de contenido"/>
          <p:cNvSpPr>
            <a:spLocks noGrp="1"/>
          </p:cNvSpPr>
          <p:nvPr>
            <p:ph sz="quarter" idx="1"/>
          </p:nvPr>
        </p:nvSpPr>
        <p:spPr/>
        <p:txBody>
          <a:bodyPr>
            <a:normAutofit/>
          </a:bodyPr>
          <a:lstStyle/>
          <a:p>
            <a:pPr marL="0" indent="0" algn="just">
              <a:buNone/>
            </a:pPr>
            <a:r>
              <a:rPr lang="es-CO" sz="1900" dirty="0">
                <a:latin typeface="Arial" pitchFamily="34" charset="0"/>
                <a:cs typeface="Arial" pitchFamily="34" charset="0"/>
              </a:rPr>
              <a:t>T</a:t>
            </a:r>
            <a:r>
              <a:rPr lang="es-CO" sz="1900" dirty="0" smtClean="0">
                <a:latin typeface="Arial" pitchFamily="34" charset="0"/>
                <a:cs typeface="Arial" pitchFamily="34" charset="0"/>
              </a:rPr>
              <a:t>eléfono </a:t>
            </a:r>
            <a:r>
              <a:rPr lang="es-CO" sz="1900" dirty="0">
                <a:latin typeface="Arial" pitchFamily="34" charset="0"/>
                <a:cs typeface="Arial" pitchFamily="34" charset="0"/>
              </a:rPr>
              <a:t>muy especial, muy utilizado en las empresas y esta destinado a ser utilizado por una operadora, ya que sus </a:t>
            </a:r>
            <a:r>
              <a:rPr lang="es-CO" sz="1900" dirty="0" smtClean="0">
                <a:latin typeface="Arial" pitchFamily="34" charset="0"/>
                <a:cs typeface="Arial" pitchFamily="34" charset="0"/>
              </a:rPr>
              <a:t>función </a:t>
            </a:r>
            <a:r>
              <a:rPr lang="es-CO" sz="1900" dirty="0">
                <a:latin typeface="Arial" pitchFamily="34" charset="0"/>
                <a:cs typeface="Arial" pitchFamily="34" charset="0"/>
              </a:rPr>
              <a:t>es para atender llamadas y luego </a:t>
            </a:r>
            <a:r>
              <a:rPr lang="es-CO" sz="1900" dirty="0" smtClean="0">
                <a:latin typeface="Arial" pitchFamily="34" charset="0"/>
                <a:cs typeface="Arial" pitchFamily="34" charset="0"/>
              </a:rPr>
              <a:t>transmitirlas </a:t>
            </a:r>
            <a:r>
              <a:rPr lang="es-CO" sz="1900" dirty="0">
                <a:latin typeface="Arial" pitchFamily="34" charset="0"/>
                <a:cs typeface="Arial" pitchFamily="34" charset="0"/>
              </a:rPr>
              <a:t>otro anexo, el </a:t>
            </a:r>
            <a:r>
              <a:rPr lang="es-CO" sz="1900" dirty="0" smtClean="0">
                <a:latin typeface="Arial" pitchFamily="34" charset="0"/>
                <a:cs typeface="Arial" pitchFamily="34" charset="0"/>
              </a:rPr>
              <a:t>micro teléfono </a:t>
            </a:r>
            <a:r>
              <a:rPr lang="es-CO" sz="1900" dirty="0">
                <a:latin typeface="Arial" pitchFamily="34" charset="0"/>
                <a:cs typeface="Arial" pitchFamily="34" charset="0"/>
              </a:rPr>
              <a:t>es remplazado por un cintillo, </a:t>
            </a:r>
            <a:r>
              <a:rPr lang="es-CO" sz="1900" dirty="0" smtClean="0">
                <a:latin typeface="Arial" pitchFamily="34" charset="0"/>
                <a:cs typeface="Arial" pitchFamily="34" charset="0"/>
              </a:rPr>
              <a:t>tienen </a:t>
            </a:r>
            <a:r>
              <a:rPr lang="es-CO" sz="1900" dirty="0">
                <a:latin typeface="Arial" pitchFamily="34" charset="0"/>
                <a:cs typeface="Arial" pitchFamily="34" charset="0"/>
              </a:rPr>
              <a:t>una pantalla, fuente de </a:t>
            </a:r>
            <a:r>
              <a:rPr lang="es-CO" sz="1900" dirty="0" smtClean="0">
                <a:latin typeface="Arial" pitchFamily="34" charset="0"/>
                <a:cs typeface="Arial" pitchFamily="34" charset="0"/>
              </a:rPr>
              <a:t>alimentación </a:t>
            </a:r>
            <a:r>
              <a:rPr lang="es-CO" sz="1900" dirty="0">
                <a:latin typeface="Arial" pitchFamily="34" charset="0"/>
                <a:cs typeface="Arial" pitchFamily="34" charset="0"/>
              </a:rPr>
              <a:t>un enchufe al cual  esta conectado a </a:t>
            </a:r>
            <a:r>
              <a:rPr lang="es-CO" sz="1900" dirty="0" smtClean="0">
                <a:latin typeface="Arial" pitchFamily="34" charset="0"/>
                <a:cs typeface="Arial" pitchFamily="34" charset="0"/>
              </a:rPr>
              <a:t>través </a:t>
            </a:r>
            <a:r>
              <a:rPr lang="es-CO" sz="1900" dirty="0">
                <a:latin typeface="Arial" pitchFamily="34" charset="0"/>
                <a:cs typeface="Arial" pitchFamily="34" charset="0"/>
              </a:rPr>
              <a:t>de un </a:t>
            </a:r>
            <a:r>
              <a:rPr lang="es-CO" sz="1900" dirty="0" smtClean="0">
                <a:latin typeface="Arial" pitchFamily="34" charset="0"/>
                <a:cs typeface="Arial" pitchFamily="34" charset="0"/>
              </a:rPr>
              <a:t>transformador.</a:t>
            </a:r>
            <a:endParaRPr lang="es-CO" sz="1900" dirty="0">
              <a:latin typeface="Arial" pitchFamily="34" charset="0"/>
              <a:cs typeface="Arial" pitchFamily="34" charset="0"/>
            </a:endParaRPr>
          </a:p>
          <a:p>
            <a:pPr marL="0" indent="0" algn="just">
              <a:buNone/>
            </a:pPr>
            <a:endParaRPr lang="es-CO" sz="19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9604" y="3464605"/>
            <a:ext cx="302433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5517232"/>
            <a:ext cx="10366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6393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TELÉFONOS PÚBLICOS</a:t>
            </a:r>
            <a:endParaRPr lang="es-CO" sz="3600" dirty="0"/>
          </a:p>
        </p:txBody>
      </p:sp>
      <p:sp>
        <p:nvSpPr>
          <p:cNvPr id="3" name="2 Marcador de contenido"/>
          <p:cNvSpPr>
            <a:spLocks noGrp="1"/>
          </p:cNvSpPr>
          <p:nvPr>
            <p:ph sz="quarter" idx="1"/>
          </p:nvPr>
        </p:nvSpPr>
        <p:spPr/>
        <p:txBody>
          <a:bodyPr/>
          <a:lstStyle/>
          <a:p>
            <a:pPr marL="0" indent="0" algn="just">
              <a:buNone/>
            </a:pPr>
            <a:r>
              <a:rPr lang="es-CO" sz="1900" dirty="0">
                <a:latin typeface="Arial" pitchFamily="34" charset="0"/>
                <a:cs typeface="Arial" pitchFamily="34" charset="0"/>
              </a:rPr>
              <a:t>E</a:t>
            </a:r>
            <a:r>
              <a:rPr lang="es-CO" sz="1900" dirty="0" smtClean="0">
                <a:latin typeface="Arial" pitchFamily="34" charset="0"/>
                <a:cs typeface="Arial" pitchFamily="34" charset="0"/>
              </a:rPr>
              <a:t>s </a:t>
            </a:r>
            <a:r>
              <a:rPr lang="es-CO" sz="1900" dirty="0">
                <a:latin typeface="Arial" pitchFamily="34" charset="0"/>
                <a:cs typeface="Arial" pitchFamily="34" charset="0"/>
              </a:rPr>
              <a:t>un teléfono que funciona introduciendo monedas, tarjetas </a:t>
            </a:r>
            <a:r>
              <a:rPr lang="es-CO" sz="1900" dirty="0" smtClean="0">
                <a:latin typeface="Arial" pitchFamily="34" charset="0"/>
                <a:cs typeface="Arial" pitchFamily="34" charset="0"/>
              </a:rPr>
              <a:t>telefónicas</a:t>
            </a:r>
            <a:r>
              <a:rPr lang="es-CO" sz="1900" dirty="0">
                <a:latin typeface="Arial" pitchFamily="34" charset="0"/>
                <a:cs typeface="Arial" pitchFamily="34" charset="0"/>
              </a:rPr>
              <a:t> o tarjetas de </a:t>
            </a:r>
            <a:r>
              <a:rPr lang="es-CO" sz="1900" dirty="0" smtClean="0">
                <a:latin typeface="Arial" pitchFamily="34" charset="0"/>
                <a:cs typeface="Arial" pitchFamily="34" charset="0"/>
              </a:rPr>
              <a:t>crédito, Es con la gran diferencia que cuenta. </a:t>
            </a:r>
            <a:r>
              <a:rPr lang="es-CO" sz="1900" dirty="0">
                <a:latin typeface="Arial" pitchFamily="34" charset="0"/>
                <a:cs typeface="Arial" pitchFamily="34" charset="0"/>
              </a:rPr>
              <a:t>Normalmente se encuentran ubicados en lugares públicos como intercambiadores de transporte, plazas o centros </a:t>
            </a:r>
            <a:r>
              <a:rPr lang="es-CO" sz="1900" dirty="0" smtClean="0">
                <a:latin typeface="Arial" pitchFamily="34" charset="0"/>
                <a:cs typeface="Arial" pitchFamily="34" charset="0"/>
              </a:rPr>
              <a:t>comerciales. Estos teléfonos </a:t>
            </a:r>
            <a:r>
              <a:rPr lang="es-CO" sz="1900" dirty="0">
                <a:latin typeface="Arial" pitchFamily="34" charset="0"/>
                <a:cs typeface="Arial" pitchFamily="34" charset="0"/>
              </a:rPr>
              <a:t>pueden ser de mucha utilidad</a:t>
            </a:r>
          </a:p>
          <a:p>
            <a:pPr marL="0" indent="0" algn="just">
              <a:buNone/>
            </a:pPr>
            <a:endParaRPr lang="es-CO" dirty="0">
              <a:latin typeface="Arial" pitchFamily="34" charset="0"/>
              <a:cs typeface="Arial" pitchFamily="34" charset="0"/>
            </a:endParaRPr>
          </a:p>
          <a:p>
            <a:pPr marL="0" indent="0">
              <a:buNone/>
            </a:pPr>
            <a:endParaRPr lang="es-CO"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3717032"/>
            <a:ext cx="3744416" cy="250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5517232"/>
            <a:ext cx="10366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6464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ACTUALIDAD</a:t>
            </a:r>
            <a:endParaRPr lang="es-CO" sz="3600" dirty="0"/>
          </a:p>
        </p:txBody>
      </p:sp>
      <p:sp>
        <p:nvSpPr>
          <p:cNvPr id="9" name="8 Marcador de contenido"/>
          <p:cNvSpPr>
            <a:spLocks noGrp="1"/>
          </p:cNvSpPr>
          <p:nvPr>
            <p:ph sz="quarter" idx="2"/>
          </p:nvPr>
        </p:nvSpPr>
        <p:spPr/>
        <p:txBody>
          <a:bodyPr/>
          <a:lstStyle/>
          <a:p>
            <a:pPr algn="ctr"/>
            <a:r>
              <a:rPr lang="es-CO" sz="1900" dirty="0" smtClean="0">
                <a:latin typeface="Arial" pitchFamily="34" charset="0"/>
                <a:cs typeface="Arial" pitchFamily="34" charset="0"/>
              </a:rPr>
              <a:t>El </a:t>
            </a:r>
            <a:r>
              <a:rPr lang="es-CO" sz="1900" dirty="0">
                <a:latin typeface="Arial" pitchFamily="34" charset="0"/>
                <a:cs typeface="Arial" pitchFamily="34" charset="0"/>
              </a:rPr>
              <a:t>Nokia Lumia </a:t>
            </a:r>
            <a:r>
              <a:rPr lang="es-CO" sz="1900" dirty="0" smtClean="0">
                <a:latin typeface="Arial" pitchFamily="34" charset="0"/>
                <a:cs typeface="Arial" pitchFamily="34" charset="0"/>
              </a:rPr>
              <a:t>800.</a:t>
            </a:r>
            <a:endParaRPr lang="es-CO" dirty="0"/>
          </a:p>
        </p:txBody>
      </p:sp>
      <p:sp>
        <p:nvSpPr>
          <p:cNvPr id="11" name="10 Marcador de contenido"/>
          <p:cNvSpPr>
            <a:spLocks noGrp="1"/>
          </p:cNvSpPr>
          <p:nvPr>
            <p:ph sz="quarter" idx="4"/>
          </p:nvPr>
        </p:nvSpPr>
        <p:spPr/>
        <p:txBody>
          <a:bodyPr/>
          <a:lstStyle/>
          <a:p>
            <a:pPr algn="ctr"/>
            <a:r>
              <a:rPr lang="es-CO" sz="1900" dirty="0">
                <a:latin typeface="Arial" pitchFamily="34" charset="0"/>
                <a:cs typeface="Arial" pitchFamily="34" charset="0"/>
              </a:rPr>
              <a:t>El Nokia Lumia </a:t>
            </a:r>
            <a:r>
              <a:rPr lang="es-CO" sz="1900" dirty="0" smtClean="0">
                <a:latin typeface="Arial" pitchFamily="34" charset="0"/>
                <a:cs typeface="Arial" pitchFamily="34" charset="0"/>
              </a:rPr>
              <a:t>710</a:t>
            </a:r>
            <a:r>
              <a:rPr lang="es-CO" sz="1900" dirty="0">
                <a:latin typeface="Arial" pitchFamily="34" charset="0"/>
                <a:cs typeface="Arial" pitchFamily="34" charset="0"/>
              </a:rPr>
              <a:t>.</a:t>
            </a:r>
            <a:endParaRPr lang="es-CO" sz="1900" dirty="0"/>
          </a:p>
          <a:p>
            <a:pPr marL="0" indent="0">
              <a:buNone/>
            </a:pPr>
            <a:endParaRPr lang="es-CO" dirty="0"/>
          </a:p>
        </p:txBody>
      </p:sp>
      <p:sp>
        <p:nvSpPr>
          <p:cNvPr id="8" name="7 Marcador de texto"/>
          <p:cNvSpPr>
            <a:spLocks noGrp="1"/>
          </p:cNvSpPr>
          <p:nvPr>
            <p:ph type="body" sz="quarter" idx="1"/>
          </p:nvPr>
        </p:nvSpPr>
        <p:spPr>
          <a:xfrm>
            <a:off x="2123728" y="1484784"/>
            <a:ext cx="5040560" cy="658368"/>
          </a:xfrm>
        </p:spPr>
        <p:txBody>
          <a:bodyPr/>
          <a:lstStyle/>
          <a:p>
            <a:pPr algn="ctr"/>
            <a:r>
              <a:rPr lang="es-CO" sz="2400" b="0" dirty="0" smtClean="0">
                <a:solidFill>
                  <a:schemeClr val="tx1"/>
                </a:solidFill>
                <a:latin typeface="Arial" pitchFamily="34" charset="0"/>
                <a:cs typeface="Arial" pitchFamily="34" charset="0"/>
              </a:rPr>
              <a:t>Sistema operativo Windows Phone</a:t>
            </a:r>
            <a:endParaRPr lang="es-CO" sz="2400" b="0" dirty="0">
              <a:solidFill>
                <a:schemeClr val="tx1"/>
              </a:solidFill>
              <a:latin typeface="Arial" pitchFamily="34" charset="0"/>
              <a:cs typeface="Arial"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212976"/>
            <a:ext cx="2880320" cy="2863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3068960"/>
            <a:ext cx="2448272" cy="2863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Flecha derecha">
            <a:hlinkClick r:id="rId4" action="ppaction://hlinksldjump"/>
          </p:cNvPr>
          <p:cNvSpPr/>
          <p:nvPr/>
        </p:nvSpPr>
        <p:spPr>
          <a:xfrm>
            <a:off x="7884368" y="116632"/>
            <a:ext cx="792088" cy="620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3329898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a:solidFill>
                  <a:schemeClr val="accent3">
                    <a:lumMod val="60000"/>
                    <a:lumOff val="40000"/>
                  </a:schemeClr>
                </a:solidFill>
                <a:latin typeface="Algerian" pitchFamily="82" charset="0"/>
              </a:rPr>
              <a:t>ACTUALIDAD</a:t>
            </a:r>
            <a:endParaRPr lang="es-CO" sz="3600" dirty="0"/>
          </a:p>
        </p:txBody>
      </p:sp>
      <p:sp>
        <p:nvSpPr>
          <p:cNvPr id="4" name="3 Marcador de texto"/>
          <p:cNvSpPr>
            <a:spLocks noGrp="1"/>
          </p:cNvSpPr>
          <p:nvPr>
            <p:ph type="body" sz="quarter" idx="1"/>
          </p:nvPr>
        </p:nvSpPr>
        <p:spPr/>
        <p:txBody>
          <a:bodyPr/>
          <a:lstStyle/>
          <a:p>
            <a:pPr algn="ctr"/>
            <a:r>
              <a:rPr lang="es-CO" sz="2400" b="0" dirty="0">
                <a:solidFill>
                  <a:schemeClr val="tx1"/>
                </a:solidFill>
                <a:latin typeface="Arial" pitchFamily="34" charset="0"/>
                <a:cs typeface="Arial" pitchFamily="34" charset="0"/>
              </a:rPr>
              <a:t>El iPhone </a:t>
            </a:r>
            <a:r>
              <a:rPr lang="es-CO" sz="2400" b="0" dirty="0" smtClean="0">
                <a:solidFill>
                  <a:schemeClr val="tx1"/>
                </a:solidFill>
                <a:latin typeface="Arial" pitchFamily="34" charset="0"/>
                <a:cs typeface="Arial" pitchFamily="34" charset="0"/>
              </a:rPr>
              <a:t>4S</a:t>
            </a:r>
            <a:r>
              <a:rPr lang="es-CO" sz="2400" b="0" dirty="0">
                <a:solidFill>
                  <a:schemeClr val="tx1"/>
                </a:solidFill>
                <a:latin typeface="Arial" pitchFamily="34" charset="0"/>
                <a:cs typeface="Arial" pitchFamily="34" charset="0"/>
              </a:rPr>
              <a:t> </a:t>
            </a:r>
          </a:p>
        </p:txBody>
      </p:sp>
      <p:sp>
        <p:nvSpPr>
          <p:cNvPr id="6" name="5 Marcador de texto"/>
          <p:cNvSpPr>
            <a:spLocks noGrp="1"/>
          </p:cNvSpPr>
          <p:nvPr>
            <p:ph type="body" sz="quarter" idx="3"/>
          </p:nvPr>
        </p:nvSpPr>
        <p:spPr/>
        <p:txBody>
          <a:bodyPr/>
          <a:lstStyle/>
          <a:p>
            <a:pPr algn="ctr"/>
            <a:r>
              <a:rPr lang="es-CO" sz="2400" b="0" dirty="0">
                <a:solidFill>
                  <a:schemeClr val="tx1"/>
                </a:solidFill>
                <a:latin typeface="Arial" pitchFamily="34" charset="0"/>
                <a:cs typeface="Arial" pitchFamily="34" charset="0"/>
              </a:rPr>
              <a:t>B</a:t>
            </a:r>
            <a:r>
              <a:rPr lang="es-CO" sz="2400" b="0" dirty="0" smtClean="0">
                <a:solidFill>
                  <a:schemeClr val="tx1"/>
                </a:solidFill>
                <a:latin typeface="Arial" pitchFamily="34" charset="0"/>
                <a:cs typeface="Arial" pitchFamily="34" charset="0"/>
              </a:rPr>
              <a:t>lackBerry </a:t>
            </a:r>
            <a:endParaRPr lang="es-CO" sz="2400" b="0" dirty="0">
              <a:solidFill>
                <a:schemeClr val="tx1"/>
              </a:solidFill>
              <a:latin typeface="Arial" pitchFamily="34" charset="0"/>
              <a:cs typeface="Arial" pitchFamily="34" charset="0"/>
            </a:endParaRPr>
          </a:p>
        </p:txBody>
      </p:sp>
      <p:pic>
        <p:nvPicPr>
          <p:cNvPr id="7170" name="Picture 2"/>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1325797" y="3143911"/>
            <a:ext cx="1920406" cy="232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2996952"/>
            <a:ext cx="288150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60" y="5589240"/>
            <a:ext cx="10366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7586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FUTURO</a:t>
            </a:r>
            <a:endParaRPr lang="es-CO" sz="3600" dirty="0"/>
          </a:p>
        </p:txBody>
      </p:sp>
      <p:sp>
        <p:nvSpPr>
          <p:cNvPr id="8" name="7 Marcador de contenido"/>
          <p:cNvSpPr>
            <a:spLocks noGrp="1"/>
          </p:cNvSpPr>
          <p:nvPr>
            <p:ph sz="quarter" idx="1"/>
          </p:nvPr>
        </p:nvSpPr>
        <p:spPr/>
        <p:txBody>
          <a:bodyPr/>
          <a:lstStyle/>
          <a:p>
            <a:pPr algn="just"/>
            <a:r>
              <a:rPr lang="es-CO" sz="1900" dirty="0" smtClean="0">
                <a:latin typeface="Arial" pitchFamily="34" charset="0"/>
                <a:cs typeface="Arial" pitchFamily="34" charset="0"/>
              </a:rPr>
              <a:t>Un procesador de doble núcleo.</a:t>
            </a:r>
          </a:p>
          <a:p>
            <a:pPr algn="just"/>
            <a:endParaRPr lang="es-CO" sz="1900" dirty="0" smtClean="0">
              <a:latin typeface="Arial" pitchFamily="34" charset="0"/>
              <a:cs typeface="Arial" pitchFamily="34" charset="0"/>
            </a:endParaRPr>
          </a:p>
          <a:p>
            <a:pPr algn="just"/>
            <a:r>
              <a:rPr lang="es-CO" sz="1900" dirty="0" smtClean="0">
                <a:latin typeface="Arial" pitchFamily="34" charset="0"/>
                <a:cs typeface="Arial" pitchFamily="34" charset="0"/>
              </a:rPr>
              <a:t>Mayor capacidad, mayor eficiencia, ahorro de energía y poder procesar varias aplicaciones a la vez con el mismo consumo de batería que un móvil inteligente normal.</a:t>
            </a:r>
          </a:p>
          <a:p>
            <a:pPr algn="just"/>
            <a:endParaRPr lang="es-CO" sz="1900" dirty="0" smtClean="0">
              <a:latin typeface="Arial" pitchFamily="34" charset="0"/>
              <a:cs typeface="Arial" pitchFamily="34" charset="0"/>
            </a:endParaRPr>
          </a:p>
          <a:p>
            <a:pPr algn="just"/>
            <a:r>
              <a:rPr lang="es-CO" sz="1900" dirty="0" smtClean="0">
                <a:latin typeface="Arial" pitchFamily="34" charset="0"/>
                <a:cs typeface="Arial" pitchFamily="34" charset="0"/>
              </a:rPr>
              <a:t>Tendrán servicios diferentes como el 3D, calidad de alta definición de sus videos y fotografías.</a:t>
            </a:r>
          </a:p>
          <a:p>
            <a:pPr fontAlgn="base"/>
            <a:endParaRPr lang="es-CO" sz="1900" dirty="0" smtClean="0">
              <a:latin typeface="Arial" pitchFamily="34" charset="0"/>
              <a:cs typeface="Arial" pitchFamily="34" charset="0"/>
            </a:endParaRPr>
          </a:p>
          <a:p>
            <a:pPr fontAlgn="base"/>
            <a:r>
              <a:rPr lang="es-CO" sz="1900" dirty="0" smtClean="0">
                <a:latin typeface="Arial" pitchFamily="34" charset="0"/>
                <a:cs typeface="Arial" pitchFamily="34" charset="0"/>
              </a:rPr>
              <a:t>La disposición de conectarse a la red móvil o a la red </a:t>
            </a:r>
            <a:r>
              <a:rPr lang="es-CO" sz="1900" dirty="0" err="1" smtClean="0">
                <a:latin typeface="Arial" pitchFamily="34" charset="0"/>
                <a:cs typeface="Arial" pitchFamily="34" charset="0"/>
              </a:rPr>
              <a:t>wifi</a:t>
            </a:r>
            <a:r>
              <a:rPr lang="es-CO" sz="1900" dirty="0" smtClean="0">
                <a:latin typeface="Arial" pitchFamily="34" charset="0"/>
                <a:cs typeface="Arial" pitchFamily="34" charset="0"/>
              </a:rPr>
              <a:t> en cualquier lugar y momento.</a:t>
            </a:r>
          </a:p>
          <a:p>
            <a:pPr algn="just"/>
            <a:endParaRPr lang="es-CO" dirty="0"/>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5589240"/>
            <a:ext cx="10366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6085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EL AUTOMÓVIL</a:t>
            </a:r>
            <a:endParaRPr lang="es-CO" sz="3600" dirty="0"/>
          </a:p>
        </p:txBody>
      </p:sp>
      <p:sp>
        <p:nvSpPr>
          <p:cNvPr id="6" name="5 Rectángulo">
            <a:hlinkClick r:id="rId2" action="ppaction://hlinksldjump"/>
          </p:cNvPr>
          <p:cNvSpPr/>
          <p:nvPr/>
        </p:nvSpPr>
        <p:spPr>
          <a:xfrm>
            <a:off x="467544" y="1988840"/>
            <a:ext cx="4561479"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400" dirty="0" smtClean="0">
                <a:latin typeface="Arial" pitchFamily="34" charset="0"/>
                <a:cs typeface="Arial" pitchFamily="34" charset="0"/>
              </a:rPr>
              <a:t>Definición</a:t>
            </a:r>
            <a:endParaRPr lang="es-CO" sz="2400" dirty="0">
              <a:latin typeface="Arial" pitchFamily="34" charset="0"/>
              <a:cs typeface="Arial" pitchFamily="34" charset="0"/>
            </a:endParaRPr>
          </a:p>
        </p:txBody>
      </p:sp>
      <p:sp>
        <p:nvSpPr>
          <p:cNvPr id="7" name="6 Rectángulo">
            <a:hlinkClick r:id="rId3" action="ppaction://hlinksldjump"/>
          </p:cNvPr>
          <p:cNvSpPr/>
          <p:nvPr/>
        </p:nvSpPr>
        <p:spPr>
          <a:xfrm>
            <a:off x="467544" y="3140968"/>
            <a:ext cx="4561479"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400" dirty="0" smtClean="0">
                <a:latin typeface="Arial" pitchFamily="34" charset="0"/>
                <a:cs typeface="Arial" pitchFamily="34" charset="0"/>
              </a:rPr>
              <a:t>Evolución en el tiempo</a:t>
            </a:r>
          </a:p>
        </p:txBody>
      </p:sp>
      <p:sp>
        <p:nvSpPr>
          <p:cNvPr id="8" name="7 Rectángulo">
            <a:hlinkClick r:id="rId4" action="ppaction://hlinksldjump"/>
          </p:cNvPr>
          <p:cNvSpPr/>
          <p:nvPr/>
        </p:nvSpPr>
        <p:spPr>
          <a:xfrm>
            <a:off x="467544" y="2564904"/>
            <a:ext cx="4561479"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400" dirty="0" smtClean="0">
                <a:latin typeface="Arial" pitchFamily="34" charset="0"/>
                <a:cs typeface="Arial" pitchFamily="34" charset="0"/>
              </a:rPr>
              <a:t>Antecedentes históricos</a:t>
            </a:r>
            <a:endParaRPr lang="es-CO" sz="2400" dirty="0">
              <a:latin typeface="Arial" pitchFamily="34" charset="0"/>
              <a:cs typeface="Arial" pitchFamily="34" charset="0"/>
            </a:endParaRPr>
          </a:p>
        </p:txBody>
      </p:sp>
      <p:sp>
        <p:nvSpPr>
          <p:cNvPr id="9" name="8 Rectángulo">
            <a:hlinkClick r:id="rId5" action="ppaction://hlinksldjump"/>
          </p:cNvPr>
          <p:cNvSpPr/>
          <p:nvPr/>
        </p:nvSpPr>
        <p:spPr>
          <a:xfrm>
            <a:off x="467544" y="3717032"/>
            <a:ext cx="4561479"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2400" dirty="0" smtClean="0">
                <a:latin typeface="Arial" pitchFamily="34" charset="0"/>
                <a:cs typeface="Arial" pitchFamily="34" charset="0"/>
              </a:rPr>
              <a:t>Uso, Utilidad, Aplicaciones</a:t>
            </a:r>
            <a:endParaRPr lang="es-CO" sz="2400" dirty="0">
              <a:latin typeface="Arial" pitchFamily="34" charset="0"/>
              <a:cs typeface="Arial" pitchFamily="34" charset="0"/>
            </a:endParaRPr>
          </a:p>
        </p:txBody>
      </p:sp>
      <p:sp>
        <p:nvSpPr>
          <p:cNvPr id="12" name="20 Rectángulo">
            <a:hlinkClick r:id="rId6" action="ppaction://hlinksldjump"/>
          </p:cNvPr>
          <p:cNvSpPr/>
          <p:nvPr/>
        </p:nvSpPr>
        <p:spPr>
          <a:xfrm>
            <a:off x="467544" y="5445224"/>
            <a:ext cx="4561479"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2400" dirty="0" smtClean="0">
                <a:latin typeface="Arial" pitchFamily="34" charset="0"/>
                <a:cs typeface="Arial" pitchFamily="34" charset="0"/>
              </a:rPr>
              <a:t>Futuro</a:t>
            </a:r>
            <a:endParaRPr lang="es-CO" sz="2400" dirty="0">
              <a:latin typeface="Arial" pitchFamily="34" charset="0"/>
              <a:cs typeface="Arial" pitchFamily="34" charset="0"/>
            </a:endParaRPr>
          </a:p>
        </p:txBody>
      </p:sp>
      <p:sp>
        <p:nvSpPr>
          <p:cNvPr id="13" name="20 Rectángulo">
            <a:hlinkClick r:id="rId7" action="ppaction://hlinksldjump"/>
          </p:cNvPr>
          <p:cNvSpPr/>
          <p:nvPr/>
        </p:nvSpPr>
        <p:spPr>
          <a:xfrm>
            <a:off x="467544" y="4869160"/>
            <a:ext cx="4561479"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2400" dirty="0" smtClean="0">
                <a:latin typeface="Arial" pitchFamily="34" charset="0"/>
                <a:cs typeface="Arial" pitchFamily="34" charset="0"/>
              </a:rPr>
              <a:t>Actualidad</a:t>
            </a:r>
            <a:endParaRPr lang="es-CO" sz="2400" dirty="0">
              <a:latin typeface="Arial" pitchFamily="34" charset="0"/>
              <a:cs typeface="Arial" pitchFamily="34" charset="0"/>
            </a:endParaRPr>
          </a:p>
        </p:txBody>
      </p:sp>
      <p:sp>
        <p:nvSpPr>
          <p:cNvPr id="14" name="20 Rectángulo">
            <a:hlinkClick r:id="rId8" action="ppaction://hlinksldjump"/>
          </p:cNvPr>
          <p:cNvSpPr/>
          <p:nvPr/>
        </p:nvSpPr>
        <p:spPr>
          <a:xfrm>
            <a:off x="467544" y="4293096"/>
            <a:ext cx="4561479"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CO" sz="2400" dirty="0" smtClean="0">
                <a:latin typeface="Arial" pitchFamily="34" charset="0"/>
                <a:cs typeface="Arial" pitchFamily="34" charset="0"/>
              </a:rPr>
              <a:t>Tipos</a:t>
            </a:r>
            <a:endParaRPr lang="es-CO" sz="2400" dirty="0">
              <a:latin typeface="Arial" pitchFamily="34" charset="0"/>
              <a:cs typeface="Arial" pitchFamily="34" charset="0"/>
            </a:endParaRPr>
          </a:p>
        </p:txBody>
      </p:sp>
      <p:pic>
        <p:nvPicPr>
          <p:cNvPr id="15" name="14 Imagen" descr="http://masculino.es/files/2010/07/automovil2-e1278527515200.jpg"/>
          <p:cNvPicPr/>
          <p:nvPr/>
        </p:nvPicPr>
        <p:blipFill>
          <a:blip r:embed="rId9" cstate="print"/>
          <a:srcRect/>
          <a:stretch>
            <a:fillRect/>
          </a:stretch>
        </p:blipFill>
        <p:spPr bwMode="auto">
          <a:xfrm>
            <a:off x="5148064" y="2132856"/>
            <a:ext cx="3456384" cy="2664296"/>
          </a:xfrm>
          <a:prstGeom prst="rect">
            <a:avLst/>
          </a:prstGeom>
          <a:noFill/>
          <a:ln w="9525">
            <a:noFill/>
            <a:miter lim="800000"/>
            <a:headEnd/>
            <a:tailEnd/>
          </a:ln>
        </p:spPr>
      </p:pic>
      <p:sp>
        <p:nvSpPr>
          <p:cNvPr id="16" name="15 Explosión 1">
            <a:hlinkClick r:id="rId10" action="ppaction://hlinksldjump"/>
          </p:cNvPr>
          <p:cNvSpPr/>
          <p:nvPr/>
        </p:nvSpPr>
        <p:spPr>
          <a:xfrm>
            <a:off x="5760132" y="5169768"/>
            <a:ext cx="2232248" cy="151216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latin typeface="Ebrima" pitchFamily="2" charset="0"/>
                <a:ea typeface="Ebrima" pitchFamily="2" charset="0"/>
                <a:cs typeface="Ebrima" pitchFamily="2" charset="0"/>
              </a:rPr>
              <a:t>Temas</a:t>
            </a:r>
            <a:endParaRPr lang="es-CO" dirty="0">
              <a:latin typeface="Ebrima" pitchFamily="2" charset="0"/>
              <a:ea typeface="Ebrima" pitchFamily="2" charset="0"/>
              <a:cs typeface="Ebrima" pitchFamily="2"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DEFINICIÓN</a:t>
            </a:r>
            <a:endParaRPr lang="es-CO" sz="3600" dirty="0"/>
          </a:p>
        </p:txBody>
      </p:sp>
      <p:sp>
        <p:nvSpPr>
          <p:cNvPr id="5" name="4 Rectángulo"/>
          <p:cNvSpPr/>
          <p:nvPr/>
        </p:nvSpPr>
        <p:spPr>
          <a:xfrm>
            <a:off x="611560" y="1556792"/>
            <a:ext cx="7200800" cy="1246495"/>
          </a:xfrm>
          <a:prstGeom prst="rect">
            <a:avLst/>
          </a:prstGeom>
        </p:spPr>
        <p:txBody>
          <a:bodyPr wrap="square">
            <a:spAutoFit/>
          </a:bodyPr>
          <a:lstStyle/>
          <a:p>
            <a:pPr algn="just"/>
            <a:r>
              <a:rPr lang="es-CO" sz="1900" dirty="0" smtClean="0">
                <a:latin typeface="Arial" pitchFamily="34" charset="0"/>
                <a:cs typeface="Arial" pitchFamily="34" charset="0"/>
              </a:rPr>
              <a:t>se refiere principalmente a un vehículo autopropulsado por un motor propio y destinado al transporte terrestre de personas o mercancías sin necesidad de carriles.</a:t>
            </a:r>
          </a:p>
          <a:p>
            <a:endParaRPr lang="es-CO" dirty="0"/>
          </a:p>
        </p:txBody>
      </p:sp>
      <p:pic>
        <p:nvPicPr>
          <p:cNvPr id="6" name="5 Imagen" descr="http://eurolocarno.es/imagenes/2005/4/automoviles.328.jpg"/>
          <p:cNvPicPr/>
          <p:nvPr/>
        </p:nvPicPr>
        <p:blipFill>
          <a:blip r:embed="rId2" cstate="print"/>
          <a:srcRect/>
          <a:stretch>
            <a:fillRect/>
          </a:stretch>
        </p:blipFill>
        <p:spPr bwMode="auto">
          <a:xfrm>
            <a:off x="1475656" y="3212976"/>
            <a:ext cx="6408712" cy="2160240"/>
          </a:xfrm>
          <a:prstGeom prst="rect">
            <a:avLst/>
          </a:prstGeom>
          <a:noFill/>
          <a:ln w="9525">
            <a:noFill/>
            <a:miter lim="800000"/>
            <a:headEnd/>
            <a:tailEnd/>
          </a:ln>
        </p:spPr>
      </p:pic>
      <p:pic>
        <p:nvPicPr>
          <p:cNvPr id="7" name="Picture 4">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5589240"/>
            <a:ext cx="10366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ANTECEDENTES HISTÓRICOS</a:t>
            </a:r>
            <a:endParaRPr lang="es-CO" sz="4000" dirty="0"/>
          </a:p>
        </p:txBody>
      </p:sp>
      <p:sp>
        <p:nvSpPr>
          <p:cNvPr id="3" name="2 Marcador de contenido"/>
          <p:cNvSpPr>
            <a:spLocks noGrp="1"/>
          </p:cNvSpPr>
          <p:nvPr>
            <p:ph sz="quarter" idx="1"/>
          </p:nvPr>
        </p:nvSpPr>
        <p:spPr/>
        <p:txBody>
          <a:bodyPr>
            <a:noAutofit/>
          </a:bodyPr>
          <a:lstStyle/>
          <a:p>
            <a:r>
              <a:rPr lang="es-CO" sz="1900" dirty="0" smtClean="0">
                <a:latin typeface="Arial" pitchFamily="34" charset="0"/>
                <a:cs typeface="Arial" pitchFamily="34" charset="0"/>
              </a:rPr>
              <a:t>Hacia 1910, ya se puso el motor en la parte delantera, que le dio al auto una personalidad propia. </a:t>
            </a:r>
          </a:p>
          <a:p>
            <a:endParaRPr lang="es-CO" sz="1900" dirty="0" smtClean="0">
              <a:latin typeface="Arial" pitchFamily="34" charset="0"/>
              <a:cs typeface="Arial" pitchFamily="34" charset="0"/>
            </a:endParaRPr>
          </a:p>
          <a:p>
            <a:r>
              <a:rPr lang="es-CO" sz="1900" dirty="0" smtClean="0">
                <a:latin typeface="Arial" pitchFamily="34" charset="0"/>
                <a:cs typeface="Arial" pitchFamily="34" charset="0"/>
              </a:rPr>
              <a:t> En las décadas de 1920 y 1930 aparecieron coches de lujo</a:t>
            </a:r>
          </a:p>
          <a:p>
            <a:endParaRPr lang="es-CO" sz="1900" dirty="0" smtClean="0">
              <a:latin typeface="Arial" pitchFamily="34" charset="0"/>
              <a:cs typeface="Arial" pitchFamily="34" charset="0"/>
            </a:endParaRPr>
          </a:p>
          <a:p>
            <a:r>
              <a:rPr lang="es-CO" sz="1900" dirty="0" smtClean="0">
                <a:latin typeface="Arial" pitchFamily="34" charset="0"/>
                <a:cs typeface="Arial" pitchFamily="34" charset="0"/>
              </a:rPr>
              <a:t> Las crisis del petróleo de las décadas de 1970 y 1980</a:t>
            </a:r>
          </a:p>
          <a:p>
            <a:endParaRPr lang="es-CO" sz="1900" dirty="0" smtClean="0">
              <a:latin typeface="Arial" pitchFamily="34" charset="0"/>
              <a:cs typeface="Arial" pitchFamily="34" charset="0"/>
            </a:endParaRPr>
          </a:p>
          <a:p>
            <a:r>
              <a:rPr lang="es-CO" sz="1900" dirty="0" smtClean="0">
                <a:latin typeface="Arial" pitchFamily="34" charset="0"/>
                <a:cs typeface="Arial" pitchFamily="34" charset="0"/>
              </a:rPr>
              <a:t>En 1893 se introdujo el primer coche estadounidense con motor de combustión interna </a:t>
            </a:r>
          </a:p>
          <a:p>
            <a:pPr>
              <a:buNone/>
            </a:pPr>
            <a:endParaRPr lang="es-CO" sz="1900" dirty="0" smtClean="0">
              <a:latin typeface="Arial" pitchFamily="34" charset="0"/>
              <a:cs typeface="Arial" pitchFamily="34" charset="0"/>
            </a:endParaRPr>
          </a:p>
          <a:p>
            <a:r>
              <a:rPr lang="es-CO" sz="1900" dirty="0" smtClean="0">
                <a:latin typeface="Arial" pitchFamily="34" charset="0"/>
                <a:cs typeface="Arial" pitchFamily="34" charset="0"/>
              </a:rPr>
              <a:t>En la década de 1920 los automóviles presentaron innovaciones.</a:t>
            </a:r>
          </a:p>
          <a:p>
            <a:pPr>
              <a:buNone/>
            </a:pPr>
            <a:endParaRPr lang="es-CO" sz="1900" dirty="0" smtClean="0">
              <a:latin typeface="Arial" pitchFamily="34" charset="0"/>
              <a:cs typeface="Arial" pitchFamily="34" charset="0"/>
            </a:endParaRPr>
          </a:p>
        </p:txBody>
      </p:sp>
      <p:sp>
        <p:nvSpPr>
          <p:cNvPr id="5" name="4 Flecha derecha">
            <a:hlinkClick r:id="rId2" action="ppaction://hlinksldjump"/>
          </p:cNvPr>
          <p:cNvSpPr/>
          <p:nvPr/>
        </p:nvSpPr>
        <p:spPr>
          <a:xfrm>
            <a:off x="7884368" y="116632"/>
            <a:ext cx="792088" cy="620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ANTECEDENTES HISTÓRICOS</a:t>
            </a:r>
            <a:endParaRPr lang="es-CO" sz="3600" dirty="0"/>
          </a:p>
        </p:txBody>
      </p:sp>
      <p:sp>
        <p:nvSpPr>
          <p:cNvPr id="3" name="2 Marcador de contenido"/>
          <p:cNvSpPr>
            <a:spLocks noGrp="1"/>
          </p:cNvSpPr>
          <p:nvPr>
            <p:ph sz="quarter" idx="1"/>
          </p:nvPr>
        </p:nvSpPr>
        <p:spPr/>
        <p:txBody>
          <a:bodyPr>
            <a:normAutofit/>
          </a:bodyPr>
          <a:lstStyle/>
          <a:p>
            <a:pPr algn="just"/>
            <a:endParaRPr lang="es-CO" sz="1900" dirty="0" smtClean="0">
              <a:latin typeface="Arial" pitchFamily="34" charset="0"/>
              <a:cs typeface="Arial" pitchFamily="34" charset="0"/>
            </a:endParaRPr>
          </a:p>
          <a:p>
            <a:pPr algn="just"/>
            <a:r>
              <a:rPr lang="es-CO" sz="1900" dirty="0" smtClean="0">
                <a:latin typeface="Arial" pitchFamily="34" charset="0"/>
                <a:cs typeface="Arial" pitchFamily="34" charset="0"/>
              </a:rPr>
              <a:t>En la década de 1930 los automóviles eran más aerodinámicos que sus predecesores.</a:t>
            </a:r>
          </a:p>
          <a:p>
            <a:pPr algn="just"/>
            <a:endParaRPr lang="es-CO" sz="1900" dirty="0" smtClean="0">
              <a:latin typeface="Arial" pitchFamily="34" charset="0"/>
              <a:cs typeface="Arial" pitchFamily="34" charset="0"/>
            </a:endParaRPr>
          </a:p>
          <a:p>
            <a:pPr algn="just"/>
            <a:r>
              <a:rPr lang="es-CO" sz="1900" dirty="0" smtClean="0">
                <a:latin typeface="Arial" pitchFamily="34" charset="0"/>
                <a:cs typeface="Arial" pitchFamily="34" charset="0"/>
              </a:rPr>
              <a:t>En la década de 1930 los automóviles eran más aerodinámicos que sus predecesores.</a:t>
            </a:r>
          </a:p>
          <a:p>
            <a:pPr algn="just"/>
            <a:endParaRPr lang="es-CO" sz="1900" dirty="0" smtClean="0">
              <a:latin typeface="Arial" pitchFamily="34" charset="0"/>
              <a:cs typeface="Arial" pitchFamily="34" charset="0"/>
            </a:endParaRPr>
          </a:p>
          <a:p>
            <a:pPr algn="just"/>
            <a:r>
              <a:rPr lang="es-CO" sz="1900" dirty="0" smtClean="0">
                <a:latin typeface="Arial" pitchFamily="34" charset="0"/>
                <a:cs typeface="Arial" pitchFamily="34" charset="0"/>
              </a:rPr>
              <a:t>En siglo XX, los automóviles se enfrentan a dos desafíos fundamentales.</a:t>
            </a:r>
            <a:endParaRPr lang="es-CO" sz="1900" dirty="0">
              <a:latin typeface="Arial" pitchFamily="34" charset="0"/>
              <a:cs typeface="Arial" pitchFamily="34"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5589240"/>
            <a:ext cx="10366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b">
            <a:normAutofit fontScale="90000"/>
          </a:bodyPr>
          <a:lstStyle/>
          <a:p>
            <a:pPr algn="ctr"/>
            <a:r>
              <a:rPr lang="es-CO" sz="4900" dirty="0" smtClean="0">
                <a:solidFill>
                  <a:schemeClr val="accent3">
                    <a:lumMod val="60000"/>
                    <a:lumOff val="40000"/>
                  </a:schemeClr>
                </a:solidFill>
                <a:latin typeface="Algerian" pitchFamily="82" charset="0"/>
              </a:rPr>
              <a:t/>
            </a:r>
            <a:br>
              <a:rPr lang="es-CO" sz="4900" dirty="0" smtClean="0">
                <a:solidFill>
                  <a:schemeClr val="accent3">
                    <a:lumMod val="60000"/>
                    <a:lumOff val="40000"/>
                  </a:schemeClr>
                </a:solidFill>
                <a:latin typeface="Algerian" pitchFamily="82" charset="0"/>
              </a:rPr>
            </a:br>
            <a:r>
              <a:rPr lang="es-CO" sz="4900" dirty="0">
                <a:solidFill>
                  <a:schemeClr val="accent3">
                    <a:lumMod val="60000"/>
                    <a:lumOff val="40000"/>
                  </a:schemeClr>
                </a:solidFill>
                <a:latin typeface="Algerian" pitchFamily="82" charset="0"/>
              </a:rPr>
              <a:t/>
            </a:r>
            <a:br>
              <a:rPr lang="es-CO" sz="4900" dirty="0">
                <a:solidFill>
                  <a:schemeClr val="accent3">
                    <a:lumMod val="60000"/>
                    <a:lumOff val="40000"/>
                  </a:schemeClr>
                </a:solidFill>
                <a:latin typeface="Algerian" pitchFamily="82" charset="0"/>
              </a:rPr>
            </a:br>
            <a:r>
              <a:rPr lang="es-CO" sz="4900" dirty="0" smtClean="0">
                <a:solidFill>
                  <a:schemeClr val="accent3">
                    <a:lumMod val="60000"/>
                    <a:lumOff val="40000"/>
                  </a:schemeClr>
                </a:solidFill>
                <a:latin typeface="Algerian" pitchFamily="82" charset="0"/>
              </a:rPr>
              <a:t>ANTECEDENTES HISTÓRICOS</a:t>
            </a:r>
            <a:r>
              <a:rPr lang="es-CO" dirty="0" smtClean="0"/>
              <a:t/>
            </a:r>
            <a:br>
              <a:rPr lang="es-CO" dirty="0" smtClean="0"/>
            </a:br>
            <a:endParaRPr lang="es-CO" dirty="0"/>
          </a:p>
        </p:txBody>
      </p:sp>
      <p:sp>
        <p:nvSpPr>
          <p:cNvPr id="3" name="2 Marcador de contenido"/>
          <p:cNvSpPr>
            <a:spLocks noGrp="1"/>
          </p:cNvSpPr>
          <p:nvPr>
            <p:ph sz="quarter" idx="1"/>
          </p:nvPr>
        </p:nvSpPr>
        <p:spPr/>
        <p:txBody>
          <a:bodyPr>
            <a:normAutofit fontScale="77500" lnSpcReduction="20000"/>
          </a:bodyPr>
          <a:lstStyle/>
          <a:p>
            <a:pPr algn="just"/>
            <a:r>
              <a:rPr lang="es-CO" dirty="0">
                <a:latin typeface="Arial" pitchFamily="34" charset="0"/>
                <a:cs typeface="Arial" pitchFamily="34" charset="0"/>
              </a:rPr>
              <a:t>En el siglo XVII el famoso matemático escocés John Napier, distinguido por la invención de los logaritmos, desarrolló un ingenioso dispositivo mecánico que utilizando unos palitos con números impresos permitía realizar operaciones de multiplicación y división</a:t>
            </a:r>
            <a:r>
              <a:rPr lang="es-CO" dirty="0" smtClean="0">
                <a:latin typeface="Arial" pitchFamily="34" charset="0"/>
                <a:cs typeface="Arial" pitchFamily="34" charset="0"/>
              </a:rPr>
              <a:t>.</a:t>
            </a:r>
          </a:p>
          <a:p>
            <a:pPr marL="0" indent="0" algn="just">
              <a:buNone/>
            </a:pPr>
            <a:endParaRPr lang="es-CO" dirty="0" smtClean="0">
              <a:latin typeface="Arial" pitchFamily="34" charset="0"/>
              <a:cs typeface="Arial" pitchFamily="34" charset="0"/>
            </a:endParaRPr>
          </a:p>
          <a:p>
            <a:r>
              <a:rPr lang="es-CO" dirty="0">
                <a:latin typeface="Arial" pitchFamily="34" charset="0"/>
                <a:cs typeface="Arial" pitchFamily="34" charset="0"/>
              </a:rPr>
              <a:t>En 1642, el matemático francés Blaise Pascal construyó la primera calculadora mecánica. Utilizando una serie de piñones, la calculadora de Pascal sumaba y restaba</a:t>
            </a:r>
            <a:r>
              <a:rPr lang="es-CO" dirty="0" smtClean="0">
                <a:latin typeface="Arial" pitchFamily="34" charset="0"/>
                <a:cs typeface="Arial" pitchFamily="34" charset="0"/>
              </a:rPr>
              <a:t>.</a:t>
            </a:r>
          </a:p>
          <a:p>
            <a:pPr marL="0" indent="0">
              <a:buNone/>
            </a:pPr>
            <a:endParaRPr lang="es-CO" dirty="0" smtClean="0">
              <a:latin typeface="Arial" pitchFamily="34" charset="0"/>
              <a:cs typeface="Arial" pitchFamily="34" charset="0"/>
            </a:endParaRPr>
          </a:p>
          <a:p>
            <a:pPr algn="just"/>
            <a:r>
              <a:rPr lang="es-CO" dirty="0">
                <a:latin typeface="Arial" pitchFamily="34" charset="0"/>
                <a:cs typeface="Arial" pitchFamily="34" charset="0"/>
              </a:rPr>
              <a:t>A mediados del siglo XIX, el profesor inglés Charles Babbage diseñó su "Máquina Analítica" e inclusive construyó un pequeño modelo de ella</a:t>
            </a:r>
            <a:r>
              <a:rPr lang="es-CO" dirty="0" smtClean="0">
                <a:latin typeface="Arial" pitchFamily="34" charset="0"/>
                <a:cs typeface="Arial" pitchFamily="34" charset="0"/>
              </a:rPr>
              <a:t>.</a:t>
            </a:r>
          </a:p>
          <a:p>
            <a:pPr marL="0" indent="0" algn="just">
              <a:buNone/>
            </a:pPr>
            <a:endParaRPr lang="es-CO" dirty="0" smtClean="0">
              <a:latin typeface="Arial" pitchFamily="34" charset="0"/>
              <a:cs typeface="Arial" pitchFamily="34" charset="0"/>
            </a:endParaRPr>
          </a:p>
          <a:p>
            <a:pPr algn="just"/>
            <a:r>
              <a:rPr lang="es-CO" dirty="0">
                <a:latin typeface="Arial" pitchFamily="34" charset="0"/>
                <a:cs typeface="Arial" pitchFamily="34" charset="0"/>
              </a:rPr>
              <a:t>En la Universidad de Harvard, en 1944, un </a:t>
            </a:r>
            <a:r>
              <a:rPr lang="es-CO" dirty="0" smtClean="0">
                <a:latin typeface="Arial" pitchFamily="34" charset="0"/>
                <a:cs typeface="Arial" pitchFamily="34" charset="0"/>
              </a:rPr>
              <a:t>equipo </a:t>
            </a:r>
            <a:r>
              <a:rPr lang="es-CO" dirty="0">
                <a:latin typeface="Arial" pitchFamily="34" charset="0"/>
                <a:cs typeface="Arial" pitchFamily="34" charset="0"/>
              </a:rPr>
              <a:t>dirigido por el profesor Howard </a:t>
            </a:r>
            <a:r>
              <a:rPr lang="es-CO" dirty="0" smtClean="0">
                <a:latin typeface="Arial" pitchFamily="34" charset="0"/>
                <a:cs typeface="Arial" pitchFamily="34" charset="0"/>
              </a:rPr>
              <a:t>Aiken, construyó </a:t>
            </a:r>
            <a:r>
              <a:rPr lang="es-CO" dirty="0">
                <a:latin typeface="Arial" pitchFamily="34" charset="0"/>
                <a:cs typeface="Arial" pitchFamily="34" charset="0"/>
              </a:rPr>
              <a:t>la Mark </a:t>
            </a:r>
            <a:r>
              <a:rPr lang="es-CO" dirty="0" smtClean="0">
                <a:latin typeface="Arial" pitchFamily="34" charset="0"/>
                <a:cs typeface="Arial" pitchFamily="34" charset="0"/>
              </a:rPr>
              <a:t>I, </a:t>
            </a:r>
            <a:r>
              <a:rPr lang="es-CO" dirty="0">
                <a:latin typeface="Arial" pitchFamily="34" charset="0"/>
                <a:cs typeface="Arial" pitchFamily="34" charset="0"/>
              </a:rPr>
              <a:t>era un </a:t>
            </a:r>
            <a:r>
              <a:rPr lang="es-CO" dirty="0" smtClean="0">
                <a:latin typeface="Arial" pitchFamily="34" charset="0"/>
                <a:cs typeface="Arial" pitchFamily="34" charset="0"/>
              </a:rPr>
              <a:t>computador electromecánico</a:t>
            </a:r>
            <a:r>
              <a:rPr lang="es-CO" dirty="0">
                <a:latin typeface="Arial" pitchFamily="34" charset="0"/>
                <a:cs typeface="Arial" pitchFamily="34" charset="0"/>
              </a:rPr>
              <a:t> </a:t>
            </a:r>
            <a:r>
              <a:rPr lang="es-CO" dirty="0" smtClean="0">
                <a:latin typeface="Arial" pitchFamily="34" charset="0"/>
                <a:cs typeface="Arial" pitchFamily="34" charset="0"/>
              </a:rPr>
              <a:t>que </a:t>
            </a:r>
            <a:r>
              <a:rPr lang="es-CO" dirty="0">
                <a:latin typeface="Arial" pitchFamily="34" charset="0"/>
                <a:cs typeface="Arial" pitchFamily="34" charset="0"/>
              </a:rPr>
              <a:t>utilizaba relevadores electromagnéticos y contadores mecánicos.</a:t>
            </a:r>
          </a:p>
        </p:txBody>
      </p:sp>
      <p:sp>
        <p:nvSpPr>
          <p:cNvPr id="4" name="3 Flecha derecha">
            <a:hlinkClick r:id="rId2" action="ppaction://hlinksldjump"/>
          </p:cNvPr>
          <p:cNvSpPr/>
          <p:nvPr/>
        </p:nvSpPr>
        <p:spPr>
          <a:xfrm>
            <a:off x="7956376" y="116632"/>
            <a:ext cx="792088" cy="620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2785122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EVOLUCIÓN EN EL TIEMPO</a:t>
            </a:r>
            <a:endParaRPr lang="es-CO" sz="3600" dirty="0"/>
          </a:p>
        </p:txBody>
      </p:sp>
      <p:sp>
        <p:nvSpPr>
          <p:cNvPr id="3" name="2 Marcador de contenido"/>
          <p:cNvSpPr>
            <a:spLocks noGrp="1"/>
          </p:cNvSpPr>
          <p:nvPr>
            <p:ph sz="quarter" idx="1"/>
          </p:nvPr>
        </p:nvSpPr>
        <p:spPr/>
        <p:txBody>
          <a:bodyPr>
            <a:normAutofit lnSpcReduction="10000"/>
          </a:bodyPr>
          <a:lstStyle/>
          <a:p>
            <a:pPr algn="just"/>
            <a:r>
              <a:rPr lang="es-CO" sz="1900" dirty="0" smtClean="0">
                <a:latin typeface="Arial" pitchFamily="34" charset="0"/>
                <a:cs typeface="Arial" pitchFamily="34" charset="0"/>
              </a:rPr>
              <a:t>La carrera por lograr reemplazar al caballo por un carro autopropulsado comenzó a fines del siglo XVII.</a:t>
            </a:r>
          </a:p>
          <a:p>
            <a:pPr algn="just"/>
            <a:endParaRPr lang="es-CO" sz="1900" dirty="0" smtClean="0">
              <a:latin typeface="Arial" pitchFamily="34" charset="0"/>
              <a:cs typeface="Arial" pitchFamily="34" charset="0"/>
            </a:endParaRPr>
          </a:p>
          <a:p>
            <a:pPr algn="just"/>
            <a:r>
              <a:rPr lang="es-CO" sz="1900" dirty="0" smtClean="0">
                <a:latin typeface="Arial" pitchFamily="34" charset="0"/>
                <a:cs typeface="Arial" pitchFamily="34" charset="0"/>
              </a:rPr>
              <a:t> 70 años después, el ingeniero francés Joseph Cugnot diseñó y construyó el primer vehículo autopropulsado. </a:t>
            </a:r>
          </a:p>
          <a:p>
            <a:pPr algn="just"/>
            <a:endParaRPr lang="es-CO" sz="1900" dirty="0" smtClean="0">
              <a:latin typeface="Arial" pitchFamily="34" charset="0"/>
              <a:cs typeface="Arial" pitchFamily="34" charset="0"/>
            </a:endParaRPr>
          </a:p>
          <a:p>
            <a:pPr algn="just"/>
            <a:r>
              <a:rPr lang="es-CO" sz="1900" dirty="0" smtClean="0">
                <a:latin typeface="Arial" pitchFamily="34" charset="0"/>
                <a:cs typeface="Arial" pitchFamily="34" charset="0"/>
              </a:rPr>
              <a:t>En EE.UU, en el año 1789, se otorgó la primera patente por un carruaje de vapor a Oliver Evans, un inventor independiente. </a:t>
            </a:r>
          </a:p>
          <a:p>
            <a:pPr algn="just"/>
            <a:endParaRPr lang="es-CO" sz="1900" dirty="0" smtClean="0">
              <a:latin typeface="Arial" pitchFamily="34" charset="0"/>
              <a:cs typeface="Arial" pitchFamily="34" charset="0"/>
            </a:endParaRPr>
          </a:p>
          <a:p>
            <a:pPr algn="just"/>
            <a:r>
              <a:rPr lang="es-CO" sz="1900" dirty="0" smtClean="0">
                <a:latin typeface="Arial" pitchFamily="34" charset="0"/>
                <a:cs typeface="Arial" pitchFamily="34" charset="0"/>
              </a:rPr>
              <a:t>En Europa, el primer carruaje de vapor fue fabricado en 1801 por el ingeniero inglés Richard </a:t>
            </a:r>
            <a:r>
              <a:rPr lang="es-CO" sz="1900" dirty="0" err="1" smtClean="0">
                <a:latin typeface="Arial" pitchFamily="34" charset="0"/>
                <a:cs typeface="Arial" pitchFamily="34" charset="0"/>
              </a:rPr>
              <a:t>Trevithick</a:t>
            </a:r>
            <a:r>
              <a:rPr lang="es-CO" sz="1900" dirty="0" smtClean="0">
                <a:latin typeface="Arial" pitchFamily="34" charset="0"/>
                <a:cs typeface="Arial" pitchFamily="34" charset="0"/>
              </a:rPr>
              <a:t>, quien en 1803 también diseñó y construyó un carruaje llamado "London </a:t>
            </a:r>
            <a:r>
              <a:rPr lang="es-CO" sz="1900" dirty="0" err="1" smtClean="0">
                <a:latin typeface="Arial" pitchFamily="34" charset="0"/>
                <a:cs typeface="Arial" pitchFamily="34" charset="0"/>
              </a:rPr>
              <a:t>Carriage</a:t>
            </a:r>
            <a:r>
              <a:rPr lang="es-CO" sz="1900" dirty="0" smtClean="0">
                <a:latin typeface="Arial" pitchFamily="34" charset="0"/>
                <a:cs typeface="Arial" pitchFamily="34" charset="0"/>
              </a:rPr>
              <a:t>". </a:t>
            </a:r>
          </a:p>
          <a:p>
            <a:pPr algn="just">
              <a:buNone/>
            </a:pPr>
            <a:r>
              <a:rPr lang="es-CO" sz="1900" dirty="0" smtClean="0">
                <a:latin typeface="Arial" pitchFamily="34" charset="0"/>
                <a:cs typeface="Arial" pitchFamily="34" charset="0"/>
              </a:rPr>
              <a:t> </a:t>
            </a:r>
          </a:p>
          <a:p>
            <a:pPr algn="just"/>
            <a:r>
              <a:rPr lang="es-CO" sz="1900" dirty="0" smtClean="0">
                <a:latin typeface="Arial" pitchFamily="34" charset="0"/>
                <a:cs typeface="Arial" pitchFamily="34" charset="0"/>
              </a:rPr>
              <a:t>Gran Bretaña, vio un período de evolución muy importante entre 1820 y 1840. El desarrollo de máquinas a vapor fue trascendental, puntualmente para las máquinas de transporte. </a:t>
            </a:r>
          </a:p>
        </p:txBody>
      </p:sp>
      <p:sp>
        <p:nvSpPr>
          <p:cNvPr id="4" name="3 Flecha derecha">
            <a:hlinkClick r:id="rId2" action="ppaction://hlinksldjump"/>
          </p:cNvPr>
          <p:cNvSpPr/>
          <p:nvPr/>
        </p:nvSpPr>
        <p:spPr>
          <a:xfrm>
            <a:off x="7884368" y="116632"/>
            <a:ext cx="792088" cy="620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EVOLUCIÓN EN EL TIEMPO</a:t>
            </a:r>
            <a:endParaRPr lang="es-CO" sz="3600" dirty="0"/>
          </a:p>
        </p:txBody>
      </p:sp>
      <p:sp>
        <p:nvSpPr>
          <p:cNvPr id="3" name="2 Marcador de contenido"/>
          <p:cNvSpPr>
            <a:spLocks noGrp="1"/>
          </p:cNvSpPr>
          <p:nvPr>
            <p:ph sz="quarter" idx="1"/>
          </p:nvPr>
        </p:nvSpPr>
        <p:spPr/>
        <p:txBody>
          <a:bodyPr>
            <a:noAutofit/>
          </a:bodyPr>
          <a:lstStyle/>
          <a:p>
            <a:pPr algn="just"/>
            <a:r>
              <a:rPr lang="es-CO" sz="1900" dirty="0" smtClean="0">
                <a:latin typeface="Arial" pitchFamily="34" charset="0"/>
                <a:cs typeface="Arial" pitchFamily="34" charset="0"/>
              </a:rPr>
              <a:t>En el año 1865 Gran Bretaña conoció la nueva legislación, que ponía freno al desarrollo de los vehículos a vapor para caminos y rutas normalmente transitados por carruajes a caballo. </a:t>
            </a:r>
          </a:p>
          <a:p>
            <a:pPr algn="just"/>
            <a:endParaRPr lang="es-CO" sz="1900" dirty="0" smtClean="0">
              <a:latin typeface="Arial" pitchFamily="34" charset="0"/>
              <a:cs typeface="Arial" pitchFamily="34" charset="0"/>
            </a:endParaRPr>
          </a:p>
          <a:p>
            <a:pPr algn="just"/>
            <a:r>
              <a:rPr lang="es-CO" sz="1900" dirty="0" smtClean="0">
                <a:latin typeface="Arial" pitchFamily="34" charset="0"/>
                <a:cs typeface="Arial" pitchFamily="34" charset="0"/>
              </a:rPr>
              <a:t> En 1678 el científico holandés Christian </a:t>
            </a:r>
            <a:r>
              <a:rPr lang="es-CO" sz="1900" dirty="0" err="1" smtClean="0">
                <a:latin typeface="Arial" pitchFamily="34" charset="0"/>
                <a:cs typeface="Arial" pitchFamily="34" charset="0"/>
              </a:rPr>
              <a:t>Huygens</a:t>
            </a:r>
            <a:r>
              <a:rPr lang="es-CO" sz="1900" dirty="0" smtClean="0">
                <a:latin typeface="Arial" pitchFamily="34" charset="0"/>
                <a:cs typeface="Arial" pitchFamily="34" charset="0"/>
              </a:rPr>
              <a:t> generó un diseño de motor de combustión interna que finalmente nunca construyó.</a:t>
            </a:r>
          </a:p>
          <a:p>
            <a:pPr algn="just"/>
            <a:endParaRPr lang="es-CO" sz="1900" dirty="0" smtClean="0">
              <a:latin typeface="Arial" pitchFamily="34" charset="0"/>
              <a:cs typeface="Arial" pitchFamily="34" charset="0"/>
            </a:endParaRPr>
          </a:p>
          <a:p>
            <a:pPr algn="just"/>
            <a:r>
              <a:rPr lang="es-CO" sz="1900" dirty="0" smtClean="0">
                <a:latin typeface="Arial" pitchFamily="34" charset="0"/>
                <a:cs typeface="Arial" pitchFamily="34" charset="0"/>
              </a:rPr>
              <a:t>En 1863 el francés </a:t>
            </a:r>
            <a:r>
              <a:rPr lang="es-CO" sz="1900" dirty="0" err="1" smtClean="0">
                <a:latin typeface="Arial" pitchFamily="34" charset="0"/>
                <a:cs typeface="Arial" pitchFamily="34" charset="0"/>
              </a:rPr>
              <a:t>Étienne</a:t>
            </a:r>
            <a:r>
              <a:rPr lang="es-CO" sz="1900" dirty="0" smtClean="0">
                <a:latin typeface="Arial" pitchFamily="34" charset="0"/>
                <a:cs typeface="Arial" pitchFamily="34" charset="0"/>
              </a:rPr>
              <a:t> </a:t>
            </a:r>
            <a:r>
              <a:rPr lang="es-CO" sz="1900" dirty="0" err="1" smtClean="0">
                <a:latin typeface="Arial" pitchFamily="34" charset="0"/>
                <a:cs typeface="Arial" pitchFamily="34" charset="0"/>
              </a:rPr>
              <a:t>Lenoir</a:t>
            </a:r>
            <a:r>
              <a:rPr lang="es-CO" sz="1900" dirty="0" smtClean="0">
                <a:latin typeface="Arial" pitchFamily="34" charset="0"/>
                <a:cs typeface="Arial" pitchFamily="34" charset="0"/>
              </a:rPr>
              <a:t> presentó en París un vehículo de transporte que utilizaba como combustible el gas.</a:t>
            </a:r>
          </a:p>
          <a:p>
            <a:pPr algn="just">
              <a:buNone/>
            </a:pPr>
            <a:endParaRPr lang="es-CO" sz="1900" dirty="0" smtClean="0">
              <a:latin typeface="Arial" pitchFamily="34" charset="0"/>
              <a:cs typeface="Arial" pitchFamily="34" charset="0"/>
            </a:endParaRPr>
          </a:p>
          <a:p>
            <a:pPr algn="just"/>
            <a:r>
              <a:rPr lang="es-CO" sz="1900" dirty="0" smtClean="0">
                <a:latin typeface="Arial" pitchFamily="34" charset="0"/>
                <a:cs typeface="Arial" pitchFamily="34" charset="0"/>
              </a:rPr>
              <a:t>Los alemanes </a:t>
            </a:r>
            <a:r>
              <a:rPr lang="es-CO" sz="1900" dirty="0" err="1" smtClean="0">
                <a:latin typeface="Arial" pitchFamily="34" charset="0"/>
                <a:cs typeface="Arial" pitchFamily="34" charset="0"/>
              </a:rPr>
              <a:t>Eugen</a:t>
            </a:r>
            <a:r>
              <a:rPr lang="es-CO" sz="1900" dirty="0" smtClean="0">
                <a:latin typeface="Arial" pitchFamily="34" charset="0"/>
                <a:cs typeface="Arial" pitchFamily="34" charset="0"/>
              </a:rPr>
              <a:t> </a:t>
            </a:r>
            <a:r>
              <a:rPr lang="es-CO" sz="1900" dirty="0" err="1" smtClean="0">
                <a:latin typeface="Arial" pitchFamily="34" charset="0"/>
                <a:cs typeface="Arial" pitchFamily="34" charset="0"/>
              </a:rPr>
              <a:t>Langen</a:t>
            </a:r>
            <a:r>
              <a:rPr lang="es-CO" sz="1900" dirty="0" smtClean="0">
                <a:latin typeface="Arial" pitchFamily="34" charset="0"/>
                <a:cs typeface="Arial" pitchFamily="34" charset="0"/>
              </a:rPr>
              <a:t> y </a:t>
            </a:r>
            <a:r>
              <a:rPr lang="es-CO" sz="1900" dirty="0" err="1" smtClean="0">
                <a:latin typeface="Arial" pitchFamily="34" charset="0"/>
                <a:cs typeface="Arial" pitchFamily="34" charset="0"/>
              </a:rPr>
              <a:t>August</a:t>
            </a:r>
            <a:r>
              <a:rPr lang="es-CO" sz="1900" dirty="0" smtClean="0">
                <a:latin typeface="Arial" pitchFamily="34" charset="0"/>
                <a:cs typeface="Arial" pitchFamily="34" charset="0"/>
              </a:rPr>
              <a:t> Otto desarrollaron un motor a gas en 1866 y recién para 1876 </a:t>
            </a:r>
            <a:r>
              <a:rPr lang="es-CO" sz="1900" dirty="0" err="1" smtClean="0">
                <a:latin typeface="Arial" pitchFamily="34" charset="0"/>
                <a:cs typeface="Arial" pitchFamily="34" charset="0"/>
              </a:rPr>
              <a:t>August</a:t>
            </a:r>
            <a:r>
              <a:rPr lang="es-CO" sz="1900" dirty="0" smtClean="0">
                <a:latin typeface="Arial" pitchFamily="34" charset="0"/>
                <a:cs typeface="Arial" pitchFamily="34" charset="0"/>
              </a:rPr>
              <a:t> Otto diseñó y construyó un 4 cilindros que sentó las bases para los posteriores diseños de motores de combustión interna.</a:t>
            </a:r>
          </a:p>
          <a:p>
            <a:pPr algn="just"/>
            <a:endParaRPr lang="es-CO" sz="1900" dirty="0">
              <a:latin typeface="Arial" pitchFamily="34" charset="0"/>
              <a:cs typeface="Arial" pitchFamily="34" charset="0"/>
            </a:endParaRPr>
          </a:p>
        </p:txBody>
      </p:sp>
      <p:sp>
        <p:nvSpPr>
          <p:cNvPr id="4" name="3 Flecha derecha">
            <a:hlinkClick r:id="rId2" action="ppaction://hlinksldjump"/>
          </p:cNvPr>
          <p:cNvSpPr/>
          <p:nvPr/>
        </p:nvSpPr>
        <p:spPr>
          <a:xfrm>
            <a:off x="7884368" y="116632"/>
            <a:ext cx="792088" cy="620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EVOLUCIÓN EN EL TIEMPO</a:t>
            </a:r>
            <a:endParaRPr lang="es-CO" sz="3600" dirty="0"/>
          </a:p>
        </p:txBody>
      </p:sp>
      <p:sp>
        <p:nvSpPr>
          <p:cNvPr id="3" name="2 Marcador de contenido"/>
          <p:cNvSpPr>
            <a:spLocks noGrp="1"/>
          </p:cNvSpPr>
          <p:nvPr>
            <p:ph sz="quarter" idx="1"/>
          </p:nvPr>
        </p:nvSpPr>
        <p:spPr/>
        <p:txBody>
          <a:bodyPr>
            <a:normAutofit/>
          </a:bodyPr>
          <a:lstStyle/>
          <a:p>
            <a:pPr algn="just"/>
            <a:r>
              <a:rPr lang="es-CO" sz="1900" dirty="0" smtClean="0">
                <a:latin typeface="Arial" pitchFamily="34" charset="0"/>
                <a:cs typeface="Arial" pitchFamily="34" charset="0"/>
              </a:rPr>
              <a:t>En ese período Karl </a:t>
            </a:r>
            <a:r>
              <a:rPr lang="es-CO" sz="1900" dirty="0" err="1" smtClean="0">
                <a:latin typeface="Arial" pitchFamily="34" charset="0"/>
                <a:cs typeface="Arial" pitchFamily="34" charset="0"/>
              </a:rPr>
              <a:t>Benz</a:t>
            </a:r>
            <a:r>
              <a:rPr lang="es-CO" sz="1900" dirty="0" smtClean="0">
                <a:latin typeface="Arial" pitchFamily="34" charset="0"/>
                <a:cs typeface="Arial" pitchFamily="34" charset="0"/>
              </a:rPr>
              <a:t> y luego </a:t>
            </a:r>
            <a:r>
              <a:rPr lang="es-CO" sz="1900" dirty="0" err="1" smtClean="0">
                <a:latin typeface="Arial" pitchFamily="34" charset="0"/>
                <a:cs typeface="Arial" pitchFamily="34" charset="0"/>
              </a:rPr>
              <a:t>Gottlieb</a:t>
            </a:r>
            <a:r>
              <a:rPr lang="es-CO" sz="1900" dirty="0" smtClean="0">
                <a:latin typeface="Arial" pitchFamily="34" charset="0"/>
                <a:cs typeface="Arial" pitchFamily="34" charset="0"/>
              </a:rPr>
              <a:t> Daimler vendieron los primeros vehículos a NAFTA con un rendimiento aceptable.</a:t>
            </a:r>
          </a:p>
          <a:p>
            <a:pPr algn="just"/>
            <a:endParaRPr lang="es-CO" sz="1900" b="1" dirty="0" smtClean="0">
              <a:latin typeface="Arial" pitchFamily="34" charset="0"/>
              <a:cs typeface="Arial" pitchFamily="34" charset="0"/>
            </a:endParaRPr>
          </a:p>
          <a:p>
            <a:pPr algn="just"/>
            <a:r>
              <a:rPr lang="es-CO" sz="1900" dirty="0" smtClean="0">
                <a:latin typeface="Arial" pitchFamily="34" charset="0"/>
                <a:cs typeface="Arial" pitchFamily="34" charset="0"/>
              </a:rPr>
              <a:t>En 1889, dos ingenieros franceses, </a:t>
            </a:r>
            <a:r>
              <a:rPr lang="es-CO" sz="1900" dirty="0" err="1" smtClean="0">
                <a:latin typeface="Arial" pitchFamily="34" charset="0"/>
                <a:cs typeface="Arial" pitchFamily="34" charset="0"/>
              </a:rPr>
              <a:t>Émile</a:t>
            </a:r>
            <a:r>
              <a:rPr lang="es-CO" sz="1900" dirty="0" smtClean="0">
                <a:latin typeface="Arial" pitchFamily="34" charset="0"/>
                <a:cs typeface="Arial" pitchFamily="34" charset="0"/>
              </a:rPr>
              <a:t> </a:t>
            </a:r>
            <a:r>
              <a:rPr lang="es-CO" sz="1900" dirty="0" err="1" smtClean="0">
                <a:latin typeface="Arial" pitchFamily="34" charset="0"/>
                <a:cs typeface="Arial" pitchFamily="34" charset="0"/>
              </a:rPr>
              <a:t>Levassor</a:t>
            </a:r>
            <a:r>
              <a:rPr lang="es-CO" sz="1900" dirty="0" smtClean="0">
                <a:latin typeface="Arial" pitchFamily="34" charset="0"/>
                <a:cs typeface="Arial" pitchFamily="34" charset="0"/>
              </a:rPr>
              <a:t> y René </a:t>
            </a:r>
            <a:r>
              <a:rPr lang="es-CO" sz="1900" dirty="0" err="1" smtClean="0">
                <a:latin typeface="Arial" pitchFamily="34" charset="0"/>
                <a:cs typeface="Arial" pitchFamily="34" charset="0"/>
              </a:rPr>
              <a:t>Panhard</a:t>
            </a:r>
            <a:r>
              <a:rPr lang="es-CO" sz="1900" dirty="0" smtClean="0">
                <a:latin typeface="Arial" pitchFamily="34" charset="0"/>
                <a:cs typeface="Arial" pitchFamily="34" charset="0"/>
              </a:rPr>
              <a:t>, descubrieron y conocieron el motor Daimler en la Exposición Universal de París. </a:t>
            </a:r>
          </a:p>
          <a:p>
            <a:pPr algn="just"/>
            <a:endParaRPr lang="es-CO" sz="1900" b="1" dirty="0" smtClean="0">
              <a:latin typeface="Arial" pitchFamily="34" charset="0"/>
              <a:cs typeface="Arial" pitchFamily="34" charset="0"/>
            </a:endParaRPr>
          </a:p>
          <a:p>
            <a:pPr algn="just"/>
            <a:r>
              <a:rPr lang="es-CO" sz="1900" dirty="0" smtClean="0">
                <a:latin typeface="Arial" pitchFamily="34" charset="0"/>
                <a:cs typeface="Arial" pitchFamily="34" charset="0"/>
              </a:rPr>
              <a:t>En la década de 1890 Henry Ford decidió entrar al negocio de los automóviles. </a:t>
            </a:r>
            <a:endParaRPr lang="es-CO" sz="1900" b="1" dirty="0" smtClean="0">
              <a:latin typeface="Arial" pitchFamily="34" charset="0"/>
              <a:cs typeface="Arial" pitchFamily="34" charset="0"/>
            </a:endParaRPr>
          </a:p>
          <a:p>
            <a:pPr algn="just"/>
            <a:endParaRPr lang="es-CO" sz="1900" dirty="0" smtClean="0">
              <a:latin typeface="Arial" pitchFamily="34" charset="0"/>
              <a:cs typeface="Arial" pitchFamily="34" charset="0"/>
            </a:endParaRPr>
          </a:p>
          <a:p>
            <a:pPr algn="just"/>
            <a:r>
              <a:rPr lang="es-CO" sz="1900" dirty="0" smtClean="0">
                <a:latin typeface="Arial" pitchFamily="34" charset="0"/>
                <a:cs typeface="Arial" pitchFamily="34" charset="0"/>
              </a:rPr>
              <a:t>En 1895 Charles </a:t>
            </a:r>
            <a:r>
              <a:rPr lang="es-CO" sz="1900" dirty="0" err="1" smtClean="0">
                <a:latin typeface="Arial" pitchFamily="34" charset="0"/>
                <a:cs typeface="Arial" pitchFamily="34" charset="0"/>
              </a:rPr>
              <a:t>Duryea</a:t>
            </a:r>
            <a:r>
              <a:rPr lang="es-CO" sz="1900" dirty="0" smtClean="0">
                <a:latin typeface="Arial" pitchFamily="34" charset="0"/>
                <a:cs typeface="Arial" pitchFamily="34" charset="0"/>
              </a:rPr>
              <a:t> y su hermano Frank crearon la primera empresa fabricante de autos de Estados Unidos. Sus antecedentes eran la creación de prototipos</a:t>
            </a:r>
            <a:r>
              <a:rPr lang="es-CO" sz="2000" dirty="0" smtClean="0">
                <a:latin typeface="Arial" pitchFamily="34" charset="0"/>
                <a:cs typeface="Arial" pitchFamily="34" charset="0"/>
              </a:rPr>
              <a:t>.</a:t>
            </a:r>
            <a:endParaRPr lang="es-CO" sz="1900" b="1" dirty="0" smtClean="0">
              <a:latin typeface="Arial" pitchFamily="34" charset="0"/>
              <a:cs typeface="Arial" pitchFamily="34"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5589240"/>
            <a:ext cx="10366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UTILIDADES</a:t>
            </a:r>
            <a:endParaRPr lang="es-CO" sz="3600" dirty="0"/>
          </a:p>
        </p:txBody>
      </p:sp>
      <p:sp>
        <p:nvSpPr>
          <p:cNvPr id="3" name="2 Marcador de contenido"/>
          <p:cNvSpPr>
            <a:spLocks noGrp="1"/>
          </p:cNvSpPr>
          <p:nvPr>
            <p:ph sz="quarter" idx="1"/>
          </p:nvPr>
        </p:nvSpPr>
        <p:spPr/>
        <p:txBody>
          <a:bodyPr>
            <a:normAutofit/>
          </a:bodyPr>
          <a:lstStyle/>
          <a:p>
            <a:pPr algn="just"/>
            <a:endParaRPr lang="es-CO" sz="1900" dirty="0" smtClean="0">
              <a:latin typeface="Arial" pitchFamily="34" charset="0"/>
              <a:cs typeface="Arial" pitchFamily="34" charset="0"/>
            </a:endParaRPr>
          </a:p>
          <a:p>
            <a:pPr algn="just"/>
            <a:endParaRPr lang="es-CO" sz="1900" dirty="0" smtClean="0">
              <a:latin typeface="Arial" pitchFamily="34" charset="0"/>
              <a:cs typeface="Arial" pitchFamily="34" charset="0"/>
            </a:endParaRPr>
          </a:p>
          <a:p>
            <a:pPr algn="just"/>
            <a:endParaRPr lang="es-CO" sz="1900" dirty="0" smtClean="0">
              <a:latin typeface="Arial" pitchFamily="34" charset="0"/>
              <a:cs typeface="Arial" pitchFamily="34" charset="0"/>
            </a:endParaRPr>
          </a:p>
          <a:p>
            <a:pPr algn="just"/>
            <a:r>
              <a:rPr lang="es-CO" sz="1900" dirty="0" smtClean="0">
                <a:latin typeface="Arial" pitchFamily="34" charset="0"/>
                <a:cs typeface="Arial" pitchFamily="34" charset="0"/>
              </a:rPr>
              <a:t>La influencia del automóvil en la sociedad ha sido extraordinaria como medio de transporte. De mercancías tiene sobre el ferrocarril la ventaja de su gran flexibilidad y de sus mejores exigencias en cuanto a infraestructuras. Por ello ha sustituido en gran parte a las demás formas de transporte colectivo de superficie en las ciudades. </a:t>
            </a:r>
          </a:p>
          <a:p>
            <a:pPr algn="just"/>
            <a:endParaRPr lang="es-CO" sz="1900" dirty="0" smtClean="0">
              <a:latin typeface="Arial" pitchFamily="34" charset="0"/>
              <a:cs typeface="Arial" pitchFamily="34" charset="0"/>
            </a:endParaRPr>
          </a:p>
          <a:p>
            <a:pPr algn="just">
              <a:buNone/>
            </a:pPr>
            <a:endParaRPr lang="es-CO" sz="1900" dirty="0" smtClean="0">
              <a:latin typeface="Arial" pitchFamily="34" charset="0"/>
              <a:cs typeface="Arial" pitchFamily="34" charset="0"/>
            </a:endParaRPr>
          </a:p>
        </p:txBody>
      </p:sp>
      <p:sp>
        <p:nvSpPr>
          <p:cNvPr id="4" name="3 Flecha derecha">
            <a:hlinkClick r:id="rId2" action="ppaction://hlinksldjump"/>
          </p:cNvPr>
          <p:cNvSpPr/>
          <p:nvPr/>
        </p:nvSpPr>
        <p:spPr>
          <a:xfrm>
            <a:off x="7884368" y="116632"/>
            <a:ext cx="792088" cy="620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APLICACIONES</a:t>
            </a:r>
            <a:endParaRPr lang="es-CO" sz="3600" dirty="0"/>
          </a:p>
        </p:txBody>
      </p:sp>
      <p:sp>
        <p:nvSpPr>
          <p:cNvPr id="3" name="2 Marcador de contenido"/>
          <p:cNvSpPr>
            <a:spLocks noGrp="1"/>
          </p:cNvSpPr>
          <p:nvPr>
            <p:ph sz="quarter" idx="1"/>
          </p:nvPr>
        </p:nvSpPr>
        <p:spPr/>
        <p:txBody>
          <a:bodyPr>
            <a:normAutofit/>
          </a:bodyPr>
          <a:lstStyle/>
          <a:p>
            <a:r>
              <a:rPr lang="es-CO" sz="1900" dirty="0" smtClean="0">
                <a:latin typeface="Arial" pitchFamily="34" charset="0"/>
                <a:cs typeface="Arial" pitchFamily="34" charset="0"/>
              </a:rPr>
              <a:t>Park Droid</a:t>
            </a:r>
          </a:p>
          <a:p>
            <a:pPr>
              <a:buNone/>
            </a:pPr>
            <a:endParaRPr lang="es-CO" sz="1900" dirty="0" smtClean="0">
              <a:latin typeface="Arial" pitchFamily="34" charset="0"/>
              <a:cs typeface="Arial" pitchFamily="34" charset="0"/>
            </a:endParaRPr>
          </a:p>
          <a:p>
            <a:r>
              <a:rPr lang="es-CO" sz="1900" dirty="0" smtClean="0">
                <a:latin typeface="Arial" pitchFamily="34" charset="0"/>
                <a:cs typeface="Arial" pitchFamily="34" charset="0"/>
              </a:rPr>
              <a:t>Speed View Pro</a:t>
            </a:r>
          </a:p>
          <a:p>
            <a:pPr>
              <a:buNone/>
            </a:pPr>
            <a:endParaRPr lang="es-CO" sz="1900" dirty="0" smtClean="0">
              <a:latin typeface="Arial" pitchFamily="34" charset="0"/>
              <a:cs typeface="Arial" pitchFamily="34" charset="0"/>
            </a:endParaRPr>
          </a:p>
          <a:p>
            <a:r>
              <a:rPr lang="es-CO" sz="1900" dirty="0" smtClean="0">
                <a:latin typeface="Arial" pitchFamily="34" charset="0"/>
                <a:cs typeface="Arial" pitchFamily="34" charset="0"/>
              </a:rPr>
              <a:t>Speaker  Car Kit</a:t>
            </a:r>
          </a:p>
          <a:p>
            <a:pPr>
              <a:buNone/>
            </a:pPr>
            <a:endParaRPr lang="es-CO" sz="1900" dirty="0" smtClean="0">
              <a:latin typeface="Arial" pitchFamily="34" charset="0"/>
              <a:cs typeface="Arial" pitchFamily="34" charset="0"/>
            </a:endParaRPr>
          </a:p>
          <a:p>
            <a:r>
              <a:rPr lang="es-CO" sz="1900" dirty="0" smtClean="0">
                <a:latin typeface="Arial" pitchFamily="34" charset="0"/>
                <a:cs typeface="Arial" pitchFamily="34" charset="0"/>
              </a:rPr>
              <a:t>Google Maps</a:t>
            </a:r>
          </a:p>
          <a:p>
            <a:endParaRPr lang="es-CO" sz="1900" dirty="0" smtClean="0">
              <a:latin typeface="Arial" pitchFamily="34" charset="0"/>
              <a:cs typeface="Arial" pitchFamily="34" charset="0"/>
            </a:endParaRPr>
          </a:p>
          <a:p>
            <a:r>
              <a:rPr lang="es-CO" sz="1900" dirty="0" smtClean="0">
                <a:latin typeface="Arial" pitchFamily="34" charset="0"/>
                <a:cs typeface="Arial" pitchFamily="34" charset="0"/>
              </a:rPr>
              <a:t>Flash Light</a:t>
            </a:r>
          </a:p>
          <a:p>
            <a:endParaRPr lang="es-CO" sz="1900" dirty="0" smtClean="0">
              <a:latin typeface="Arial" pitchFamily="34" charset="0"/>
              <a:cs typeface="Arial" pitchFamily="34" charset="0"/>
            </a:endParaRPr>
          </a:p>
          <a:p>
            <a:r>
              <a:rPr lang="es-CO" sz="1900" dirty="0" smtClean="0">
                <a:latin typeface="Arial" pitchFamily="34" charset="0"/>
                <a:cs typeface="Arial" pitchFamily="34" charset="0"/>
              </a:rPr>
              <a:t>Minder - mantenimiento</a:t>
            </a:r>
          </a:p>
          <a:p>
            <a:endParaRPr lang="es-CO" sz="1900" dirty="0" smtClean="0">
              <a:latin typeface="Arial" pitchFamily="34" charset="0"/>
              <a:cs typeface="Arial" pitchFamily="34" charset="0"/>
            </a:endParaRPr>
          </a:p>
          <a:p>
            <a:pPr>
              <a:buNone/>
            </a:pPr>
            <a:endParaRPr lang="es-CO" sz="1900" dirty="0" smtClean="0">
              <a:latin typeface="Arial" pitchFamily="34" charset="0"/>
              <a:cs typeface="Arial" pitchFamily="34" charset="0"/>
            </a:endParaRPr>
          </a:p>
          <a:p>
            <a:pPr>
              <a:buNone/>
            </a:pPr>
            <a:endParaRPr lang="es-CO" sz="1900" dirty="0" smtClean="0">
              <a:latin typeface="Arial" pitchFamily="34" charset="0"/>
              <a:cs typeface="Arial" pitchFamily="34" charset="0"/>
            </a:endParaRPr>
          </a:p>
          <a:p>
            <a:endParaRPr lang="es-CO" sz="1900" dirty="0" smtClean="0">
              <a:latin typeface="Arial" pitchFamily="34" charset="0"/>
              <a:cs typeface="Arial" pitchFamily="34" charset="0"/>
            </a:endParaRPr>
          </a:p>
          <a:p>
            <a:pPr>
              <a:buNone/>
            </a:pPr>
            <a:endParaRPr lang="es-CO" sz="1900" dirty="0" smtClean="0">
              <a:latin typeface="Arial" pitchFamily="34" charset="0"/>
              <a:cs typeface="Arial" pitchFamily="34" charset="0"/>
            </a:endParaRPr>
          </a:p>
          <a:p>
            <a:pPr>
              <a:buNone/>
            </a:pPr>
            <a:endParaRPr lang="es-CO" sz="1900" dirty="0" smtClean="0">
              <a:latin typeface="Arial" pitchFamily="34" charset="0"/>
              <a:cs typeface="Arial" pitchFamily="34"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5589240"/>
            <a:ext cx="10366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TIPOS</a:t>
            </a:r>
            <a:endParaRPr lang="es-CO" sz="4000" dirty="0"/>
          </a:p>
        </p:txBody>
      </p:sp>
      <p:sp>
        <p:nvSpPr>
          <p:cNvPr id="5" name="4 Rectángulo">
            <a:hlinkClick r:id="rId2" action="ppaction://hlinksldjump"/>
          </p:cNvPr>
          <p:cNvSpPr/>
          <p:nvPr/>
        </p:nvSpPr>
        <p:spPr>
          <a:xfrm>
            <a:off x="755576" y="2276872"/>
            <a:ext cx="4248472"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900" dirty="0" smtClean="0">
                <a:latin typeface="Arial" pitchFamily="34" charset="0"/>
                <a:cs typeface="Arial" pitchFamily="34" charset="0"/>
              </a:rPr>
              <a:t>Automóvil de turismo</a:t>
            </a:r>
            <a:endParaRPr lang="es-CO" sz="1900" dirty="0">
              <a:latin typeface="Arial" pitchFamily="34" charset="0"/>
              <a:cs typeface="Arial" pitchFamily="34" charset="0"/>
            </a:endParaRPr>
          </a:p>
        </p:txBody>
      </p:sp>
      <p:sp>
        <p:nvSpPr>
          <p:cNvPr id="7" name="6 Rectángulo">
            <a:hlinkClick r:id="rId3" action="ppaction://hlinksldjump"/>
          </p:cNvPr>
          <p:cNvSpPr/>
          <p:nvPr/>
        </p:nvSpPr>
        <p:spPr>
          <a:xfrm>
            <a:off x="755576" y="2852936"/>
            <a:ext cx="4256856" cy="4236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900" dirty="0" smtClean="0">
                <a:latin typeface="Arial" pitchFamily="34" charset="0"/>
                <a:cs typeface="Arial" pitchFamily="34" charset="0"/>
              </a:rPr>
              <a:t>Automóvil deportivo</a:t>
            </a:r>
            <a:endParaRPr lang="es-CO" sz="1900" dirty="0">
              <a:latin typeface="Arial" pitchFamily="34" charset="0"/>
              <a:cs typeface="Arial" pitchFamily="34" charset="0"/>
            </a:endParaRPr>
          </a:p>
        </p:txBody>
      </p:sp>
      <p:sp>
        <p:nvSpPr>
          <p:cNvPr id="8" name="7 Rectángulo">
            <a:hlinkClick r:id="rId4" action="ppaction://hlinksldjump"/>
          </p:cNvPr>
          <p:cNvSpPr/>
          <p:nvPr/>
        </p:nvSpPr>
        <p:spPr>
          <a:xfrm>
            <a:off x="755576" y="3501008"/>
            <a:ext cx="4248472"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900" dirty="0" smtClean="0">
                <a:latin typeface="Arial" pitchFamily="34" charset="0"/>
                <a:cs typeface="Arial" pitchFamily="34" charset="0"/>
              </a:rPr>
              <a:t>Monovolumen</a:t>
            </a:r>
            <a:endParaRPr lang="es-CO" sz="1900" dirty="0">
              <a:latin typeface="Arial" pitchFamily="34" charset="0"/>
              <a:cs typeface="Arial" pitchFamily="34" charset="0"/>
            </a:endParaRPr>
          </a:p>
        </p:txBody>
      </p:sp>
      <p:sp>
        <p:nvSpPr>
          <p:cNvPr id="9" name="8 Rectángulo">
            <a:hlinkClick r:id="rId5" action="ppaction://hlinksldjump"/>
          </p:cNvPr>
          <p:cNvSpPr/>
          <p:nvPr/>
        </p:nvSpPr>
        <p:spPr>
          <a:xfrm>
            <a:off x="755576" y="4077072"/>
            <a:ext cx="4248472"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900" dirty="0" smtClean="0">
                <a:latin typeface="Arial" pitchFamily="34" charset="0"/>
                <a:cs typeface="Arial" pitchFamily="34" charset="0"/>
              </a:rPr>
              <a:t>Todo terreno</a:t>
            </a:r>
            <a:endParaRPr lang="es-CO" sz="1900" dirty="0">
              <a:latin typeface="Arial" pitchFamily="34" charset="0"/>
              <a:cs typeface="Arial" pitchFamily="34" charset="0"/>
            </a:endParaRPr>
          </a:p>
        </p:txBody>
      </p:sp>
      <p:sp>
        <p:nvSpPr>
          <p:cNvPr id="10" name="9 Rectángulo">
            <a:hlinkClick r:id="rId6" action="ppaction://hlinksldjump"/>
          </p:cNvPr>
          <p:cNvSpPr/>
          <p:nvPr/>
        </p:nvSpPr>
        <p:spPr>
          <a:xfrm>
            <a:off x="755576" y="4653136"/>
            <a:ext cx="4248472"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900" dirty="0" smtClean="0">
                <a:latin typeface="Arial" pitchFamily="34" charset="0"/>
                <a:cs typeface="Arial" pitchFamily="34" charset="0"/>
              </a:rPr>
              <a:t>Furgoneta</a:t>
            </a:r>
            <a:endParaRPr lang="es-CO" sz="1900" dirty="0">
              <a:latin typeface="Arial" pitchFamily="34" charset="0"/>
              <a:cs typeface="Arial" pitchFamily="34" charset="0"/>
            </a:endParaRPr>
          </a:p>
        </p:txBody>
      </p:sp>
      <p:sp>
        <p:nvSpPr>
          <p:cNvPr id="11" name="10 Rectángulo">
            <a:hlinkClick r:id="rId7" action="ppaction://hlinksldjump"/>
          </p:cNvPr>
          <p:cNvSpPr/>
          <p:nvPr/>
        </p:nvSpPr>
        <p:spPr>
          <a:xfrm>
            <a:off x="755576" y="5229200"/>
            <a:ext cx="4248472"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sz="1900" dirty="0" smtClean="0">
                <a:latin typeface="Arial" pitchFamily="34" charset="0"/>
                <a:cs typeface="Arial" pitchFamily="34" charset="0"/>
              </a:rPr>
              <a:t>Camioneta</a:t>
            </a:r>
            <a:endParaRPr lang="es-CO" sz="1900" dirty="0">
              <a:latin typeface="Arial" pitchFamily="34" charset="0"/>
              <a:cs typeface="Arial" pitchFamily="34" charset="0"/>
            </a:endParaRPr>
          </a:p>
        </p:txBody>
      </p:sp>
      <p:pic>
        <p:nvPicPr>
          <p:cNvPr id="14" name="13 Imagen" descr="http://www.miami-info.com/static_images/ferrari360-l_1.jpg"/>
          <p:cNvPicPr/>
          <p:nvPr/>
        </p:nvPicPr>
        <p:blipFill>
          <a:blip r:embed="rId8" cstate="print"/>
          <a:srcRect/>
          <a:stretch>
            <a:fillRect/>
          </a:stretch>
        </p:blipFill>
        <p:spPr bwMode="auto">
          <a:xfrm>
            <a:off x="5292080" y="2348880"/>
            <a:ext cx="2880320"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AUTOMOVIL DE TURISMO</a:t>
            </a:r>
            <a:endParaRPr lang="es-CO" sz="3600" dirty="0"/>
          </a:p>
        </p:txBody>
      </p:sp>
      <p:pic>
        <p:nvPicPr>
          <p:cNvPr id="1028" name="Picture 4" descr="http://www.camionesybuses.com/images/galeria/wallpaper/opel-vivaro.jpg"/>
          <p:cNvPicPr>
            <a:picLocks noChangeAspect="1" noChangeArrowheads="1"/>
          </p:cNvPicPr>
          <p:nvPr/>
        </p:nvPicPr>
        <p:blipFill>
          <a:blip r:embed="rId2" cstate="print"/>
          <a:srcRect/>
          <a:stretch>
            <a:fillRect/>
          </a:stretch>
        </p:blipFill>
        <p:spPr bwMode="auto">
          <a:xfrm>
            <a:off x="1763688" y="1916832"/>
            <a:ext cx="5376597" cy="4032448"/>
          </a:xfrm>
          <a:prstGeom prst="rect">
            <a:avLst/>
          </a:prstGeom>
          <a:noFill/>
        </p:spPr>
      </p:pic>
      <p:pic>
        <p:nvPicPr>
          <p:cNvPr id="7" name="Picture 4">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5589240"/>
            <a:ext cx="10366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AUTOMOVIL DEPORTIVO</a:t>
            </a:r>
            <a:endParaRPr lang="es-CO" sz="3600" dirty="0"/>
          </a:p>
        </p:txBody>
      </p:sp>
      <p:pic>
        <p:nvPicPr>
          <p:cNvPr id="73730" name="Picture 2" descr="Archivo:Sideonhome.jpg"/>
          <p:cNvPicPr>
            <a:picLocks noChangeAspect="1" noChangeArrowheads="1"/>
          </p:cNvPicPr>
          <p:nvPr/>
        </p:nvPicPr>
        <p:blipFill>
          <a:blip r:embed="rId2" cstate="print"/>
          <a:srcRect/>
          <a:stretch>
            <a:fillRect/>
          </a:stretch>
        </p:blipFill>
        <p:spPr bwMode="auto">
          <a:xfrm>
            <a:off x="1115616" y="2132856"/>
            <a:ext cx="6188199" cy="3562903"/>
          </a:xfrm>
          <a:prstGeom prst="rect">
            <a:avLst/>
          </a:prstGeom>
          <a:noFill/>
        </p:spPr>
      </p:pic>
      <p:sp>
        <p:nvSpPr>
          <p:cNvPr id="5" name="4 CuadroTexto"/>
          <p:cNvSpPr txBox="1"/>
          <p:nvPr/>
        </p:nvSpPr>
        <p:spPr>
          <a:xfrm>
            <a:off x="3635896" y="5949280"/>
            <a:ext cx="1552028" cy="369332"/>
          </a:xfrm>
          <a:prstGeom prst="rect">
            <a:avLst/>
          </a:prstGeom>
          <a:noFill/>
        </p:spPr>
        <p:txBody>
          <a:bodyPr wrap="none" rtlCol="0">
            <a:spAutoFit/>
          </a:bodyPr>
          <a:lstStyle/>
          <a:p>
            <a:r>
              <a:rPr lang="es-CO" dirty="0" smtClean="0"/>
              <a:t>Mazda MX-5</a:t>
            </a:r>
          </a:p>
        </p:txBody>
      </p:sp>
      <p:pic>
        <p:nvPicPr>
          <p:cNvPr id="6" name="Picture 4">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5589240"/>
            <a:ext cx="10366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MONOVOLUMEN</a:t>
            </a:r>
            <a:endParaRPr lang="es-CO" sz="3600" dirty="0"/>
          </a:p>
        </p:txBody>
      </p:sp>
      <p:pic>
        <p:nvPicPr>
          <p:cNvPr id="72706" name="Picture 2" descr="Archivo:Ford C-MAX.jpg"/>
          <p:cNvPicPr>
            <a:picLocks noChangeAspect="1" noChangeArrowheads="1"/>
          </p:cNvPicPr>
          <p:nvPr/>
        </p:nvPicPr>
        <p:blipFill>
          <a:blip r:embed="rId2" cstate="print"/>
          <a:srcRect/>
          <a:stretch>
            <a:fillRect/>
          </a:stretch>
        </p:blipFill>
        <p:spPr bwMode="auto">
          <a:xfrm>
            <a:off x="1619672" y="1772816"/>
            <a:ext cx="5434565" cy="3600400"/>
          </a:xfrm>
          <a:prstGeom prst="rect">
            <a:avLst/>
          </a:prstGeom>
          <a:noFill/>
        </p:spPr>
      </p:pic>
      <p:sp>
        <p:nvSpPr>
          <p:cNvPr id="5" name="4 CuadroTexto"/>
          <p:cNvSpPr txBox="1"/>
          <p:nvPr/>
        </p:nvSpPr>
        <p:spPr>
          <a:xfrm>
            <a:off x="3707904" y="5517232"/>
            <a:ext cx="1467068" cy="369332"/>
          </a:xfrm>
          <a:prstGeom prst="rect">
            <a:avLst/>
          </a:prstGeom>
          <a:noFill/>
        </p:spPr>
        <p:txBody>
          <a:bodyPr wrap="none" rtlCol="0">
            <a:spAutoFit/>
          </a:bodyPr>
          <a:lstStyle/>
          <a:p>
            <a:r>
              <a:rPr lang="es-CO" dirty="0" smtClean="0"/>
              <a:t>Ford C-Max</a:t>
            </a:r>
            <a:endParaRPr lang="es-CO" dirty="0"/>
          </a:p>
        </p:txBody>
      </p:sp>
      <p:pic>
        <p:nvPicPr>
          <p:cNvPr id="6" name="Picture 4">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5589240"/>
            <a:ext cx="10366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TODOTERRENO</a:t>
            </a:r>
            <a:endParaRPr lang="es-CO" sz="3600" dirty="0"/>
          </a:p>
        </p:txBody>
      </p:sp>
      <p:pic>
        <p:nvPicPr>
          <p:cNvPr id="74754" name="Picture 2" descr="Archivo:7-3-06 drive crystal mountain 4x4 011.jpg"/>
          <p:cNvPicPr>
            <a:picLocks noChangeAspect="1" noChangeArrowheads="1"/>
          </p:cNvPicPr>
          <p:nvPr/>
        </p:nvPicPr>
        <p:blipFill>
          <a:blip r:embed="rId2" cstate="print"/>
          <a:srcRect/>
          <a:stretch>
            <a:fillRect/>
          </a:stretch>
        </p:blipFill>
        <p:spPr bwMode="auto">
          <a:xfrm>
            <a:off x="1691680" y="1772816"/>
            <a:ext cx="5328592" cy="3888432"/>
          </a:xfrm>
          <a:prstGeom prst="rect">
            <a:avLst/>
          </a:prstGeom>
          <a:noFill/>
        </p:spPr>
      </p:pic>
      <p:sp>
        <p:nvSpPr>
          <p:cNvPr id="5" name="4 CuadroTexto"/>
          <p:cNvSpPr txBox="1"/>
          <p:nvPr/>
        </p:nvSpPr>
        <p:spPr>
          <a:xfrm>
            <a:off x="3563888" y="5949280"/>
            <a:ext cx="1752403" cy="369332"/>
          </a:xfrm>
          <a:prstGeom prst="rect">
            <a:avLst/>
          </a:prstGeom>
          <a:noFill/>
        </p:spPr>
        <p:txBody>
          <a:bodyPr wrap="none" rtlCol="0">
            <a:spAutoFit/>
          </a:bodyPr>
          <a:lstStyle/>
          <a:p>
            <a:r>
              <a:rPr lang="es-CO" dirty="0" smtClean="0"/>
              <a:t>Jeep Wrangler</a:t>
            </a:r>
            <a:endParaRPr lang="es-CO" dirty="0"/>
          </a:p>
        </p:txBody>
      </p:sp>
      <p:pic>
        <p:nvPicPr>
          <p:cNvPr id="6" name="Picture 4">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5589240"/>
            <a:ext cx="10366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O" sz="4900" dirty="0">
                <a:solidFill>
                  <a:schemeClr val="accent3">
                    <a:lumMod val="60000"/>
                    <a:lumOff val="40000"/>
                  </a:schemeClr>
                </a:solidFill>
                <a:latin typeface="Algerian" pitchFamily="82" charset="0"/>
              </a:rPr>
              <a:t>ANTECEDENTES HISTÓRICOS</a:t>
            </a:r>
            <a:r>
              <a:rPr lang="es-CO" dirty="0"/>
              <a:t/>
            </a:r>
            <a:br>
              <a:rPr lang="es-CO" dirty="0"/>
            </a:br>
            <a:endParaRPr lang="es-CO" dirty="0"/>
          </a:p>
        </p:txBody>
      </p:sp>
      <p:sp>
        <p:nvSpPr>
          <p:cNvPr id="3" name="2 Marcador de contenido"/>
          <p:cNvSpPr>
            <a:spLocks noGrp="1"/>
          </p:cNvSpPr>
          <p:nvPr>
            <p:ph sz="quarter" idx="1"/>
          </p:nvPr>
        </p:nvSpPr>
        <p:spPr/>
        <p:txBody>
          <a:bodyPr>
            <a:noAutofit/>
          </a:bodyPr>
          <a:lstStyle/>
          <a:p>
            <a:pPr algn="just"/>
            <a:r>
              <a:rPr lang="es-CO" sz="1800" dirty="0">
                <a:latin typeface="Arial" pitchFamily="34" charset="0"/>
                <a:cs typeface="Arial" pitchFamily="34" charset="0"/>
              </a:rPr>
              <a:t>A mediados de los años 40 el matemático de Princeton John Von Neumann diseñó las bases para un programa almacenable por medio de codificaciones electrónicas. Esta capacidad de almacenar instrucciones es un factor definitivo que separa la calculadora del computador</a:t>
            </a:r>
            <a:r>
              <a:rPr lang="es-CO" sz="1800" dirty="0" smtClean="0">
                <a:latin typeface="Arial" pitchFamily="34" charset="0"/>
                <a:cs typeface="Arial" pitchFamily="34" charset="0"/>
              </a:rPr>
              <a:t>.</a:t>
            </a:r>
          </a:p>
          <a:p>
            <a:pPr algn="just"/>
            <a:endParaRPr lang="es-CO" sz="1800" dirty="0">
              <a:latin typeface="Arial" pitchFamily="34" charset="0"/>
              <a:cs typeface="Arial" pitchFamily="34" charset="0"/>
            </a:endParaRPr>
          </a:p>
          <a:p>
            <a:pPr algn="just"/>
            <a:r>
              <a:rPr lang="es-CO" sz="1800" dirty="0" smtClean="0">
                <a:latin typeface="Arial" pitchFamily="34" charset="0"/>
                <a:cs typeface="Arial" pitchFamily="34" charset="0"/>
              </a:rPr>
              <a:t>En 1947 se construyo la EDVAC </a:t>
            </a:r>
            <a:r>
              <a:rPr lang="en-US" sz="1800" dirty="0">
                <a:latin typeface="Arial" pitchFamily="34" charset="0"/>
                <a:cs typeface="Arial" pitchFamily="34" charset="0"/>
              </a:rPr>
              <a:t> (Electronic Discrete Variable Automatic Computer)</a:t>
            </a:r>
            <a:r>
              <a:rPr lang="es-CO" sz="1800" dirty="0" smtClean="0">
                <a:latin typeface="Arial" pitchFamily="34" charset="0"/>
                <a:cs typeface="Arial" pitchFamily="34" charset="0"/>
              </a:rPr>
              <a:t>, un computador electrónico de secuencia automática. En 1</a:t>
            </a:r>
            <a:r>
              <a:rPr lang="es-CO" sz="1800" dirty="0">
                <a:latin typeface="Arial" pitchFamily="34" charset="0"/>
                <a:cs typeface="Arial" pitchFamily="34" charset="0"/>
              </a:rPr>
              <a:t>949 en la Universidad de Cambridge el EDSAC (</a:t>
            </a:r>
            <a:r>
              <a:rPr lang="es-CO" sz="1800" dirty="0" err="1">
                <a:latin typeface="Arial" pitchFamily="34" charset="0"/>
                <a:cs typeface="Arial" pitchFamily="34" charset="0"/>
              </a:rPr>
              <a:t>Electronic</a:t>
            </a:r>
            <a:r>
              <a:rPr lang="es-CO" sz="1800" dirty="0">
                <a:latin typeface="Arial" pitchFamily="34" charset="0"/>
                <a:cs typeface="Arial" pitchFamily="34" charset="0"/>
              </a:rPr>
              <a:t> </a:t>
            </a:r>
            <a:r>
              <a:rPr lang="es-CO" sz="1800" dirty="0" err="1">
                <a:latin typeface="Arial" pitchFamily="34" charset="0"/>
                <a:cs typeface="Arial" pitchFamily="34" charset="0"/>
              </a:rPr>
              <a:t>Delay</a:t>
            </a:r>
            <a:r>
              <a:rPr lang="es-CO" sz="1800" dirty="0">
                <a:latin typeface="Arial" pitchFamily="34" charset="0"/>
                <a:cs typeface="Arial" pitchFamily="34" charset="0"/>
              </a:rPr>
              <a:t> Storage </a:t>
            </a:r>
            <a:r>
              <a:rPr lang="es-CO" sz="1800" dirty="0" err="1">
                <a:latin typeface="Arial" pitchFamily="34" charset="0"/>
                <a:cs typeface="Arial" pitchFamily="34" charset="0"/>
              </a:rPr>
              <a:t>Automatic</a:t>
            </a:r>
            <a:r>
              <a:rPr lang="es-CO" sz="1800" dirty="0">
                <a:latin typeface="Arial" pitchFamily="34" charset="0"/>
                <a:cs typeface="Arial" pitchFamily="34" charset="0"/>
              </a:rPr>
              <a:t> </a:t>
            </a:r>
            <a:r>
              <a:rPr lang="es-CO" sz="1800" dirty="0" err="1">
                <a:latin typeface="Arial" pitchFamily="34" charset="0"/>
                <a:cs typeface="Arial" pitchFamily="34" charset="0"/>
              </a:rPr>
              <a:t>Computer</a:t>
            </a:r>
            <a:r>
              <a:rPr lang="es-CO" sz="1800" dirty="0">
                <a:latin typeface="Arial" pitchFamily="34" charset="0"/>
                <a:cs typeface="Arial" pitchFamily="34" charset="0"/>
              </a:rPr>
              <a:t>), que fue realmente la primera computadora electrónica con programa </a:t>
            </a:r>
            <a:r>
              <a:rPr lang="es-CO" sz="1800" dirty="0" smtClean="0">
                <a:latin typeface="Arial" pitchFamily="34" charset="0"/>
                <a:cs typeface="Arial" pitchFamily="34" charset="0"/>
              </a:rPr>
              <a:t>almacenado.</a:t>
            </a:r>
            <a:endParaRPr lang="es-CO" sz="1800" dirty="0">
              <a:latin typeface="Arial" pitchFamily="34" charset="0"/>
              <a:cs typeface="Arial" pitchFamily="34" charset="0"/>
            </a:endParaRPr>
          </a:p>
          <a:p>
            <a:pPr algn="just"/>
            <a:endParaRPr lang="es-CO" sz="1800" dirty="0" smtClean="0">
              <a:latin typeface="Arial" pitchFamily="34" charset="0"/>
              <a:cs typeface="Arial" pitchFamily="34" charset="0"/>
            </a:endParaRPr>
          </a:p>
          <a:p>
            <a:pPr algn="just"/>
            <a:r>
              <a:rPr lang="es-CO" sz="1800" dirty="0" smtClean="0">
                <a:latin typeface="Arial" pitchFamily="34" charset="0"/>
                <a:cs typeface="Arial" pitchFamily="34" charset="0"/>
              </a:rPr>
              <a:t>En </a:t>
            </a:r>
            <a:r>
              <a:rPr lang="es-CO" sz="1800" dirty="0">
                <a:latin typeface="Arial" pitchFamily="34" charset="0"/>
                <a:cs typeface="Arial" pitchFamily="34" charset="0"/>
              </a:rPr>
              <a:t>1951 John W. </a:t>
            </a:r>
            <a:r>
              <a:rPr lang="es-CO" sz="1800" dirty="0" err="1">
                <a:latin typeface="Arial" pitchFamily="34" charset="0"/>
                <a:cs typeface="Arial" pitchFamily="34" charset="0"/>
              </a:rPr>
              <a:t>Mauchly</a:t>
            </a:r>
            <a:r>
              <a:rPr lang="es-CO" sz="1800" dirty="0">
                <a:latin typeface="Arial" pitchFamily="34" charset="0"/>
                <a:cs typeface="Arial" pitchFamily="34" charset="0"/>
              </a:rPr>
              <a:t> y J. </a:t>
            </a:r>
            <a:r>
              <a:rPr lang="es-CO" sz="1800" dirty="0" err="1">
                <a:latin typeface="Arial" pitchFamily="34" charset="0"/>
                <a:cs typeface="Arial" pitchFamily="34" charset="0"/>
              </a:rPr>
              <a:t>Presper</a:t>
            </a:r>
            <a:r>
              <a:rPr lang="es-CO" sz="1800" dirty="0">
                <a:latin typeface="Arial" pitchFamily="34" charset="0"/>
                <a:cs typeface="Arial" pitchFamily="34" charset="0"/>
              </a:rPr>
              <a:t> </a:t>
            </a:r>
            <a:r>
              <a:rPr lang="es-CO" sz="1800" dirty="0" err="1">
                <a:latin typeface="Arial" pitchFamily="34" charset="0"/>
                <a:cs typeface="Arial" pitchFamily="34" charset="0"/>
              </a:rPr>
              <a:t>Eckert</a:t>
            </a:r>
            <a:r>
              <a:rPr lang="es-CO" sz="1800" dirty="0">
                <a:latin typeface="Arial" pitchFamily="34" charset="0"/>
                <a:cs typeface="Arial" pitchFamily="34" charset="0"/>
              </a:rPr>
              <a:t> Jr. construyen el UNIVAC </a:t>
            </a:r>
            <a:r>
              <a:rPr lang="es-CO" sz="1800" dirty="0" smtClean="0">
                <a:latin typeface="Arial" pitchFamily="34" charset="0"/>
                <a:cs typeface="Arial" pitchFamily="34" charset="0"/>
              </a:rPr>
              <a:t>I </a:t>
            </a:r>
            <a:r>
              <a:rPr lang="es-CO" sz="1800" dirty="0">
                <a:latin typeface="Arial" pitchFamily="34" charset="0"/>
                <a:cs typeface="Arial" pitchFamily="34" charset="0"/>
              </a:rPr>
              <a:t> (Universal </a:t>
            </a:r>
            <a:r>
              <a:rPr lang="es-CO" sz="1800" dirty="0" err="1">
                <a:latin typeface="Arial" pitchFamily="34" charset="0"/>
                <a:cs typeface="Arial" pitchFamily="34" charset="0"/>
              </a:rPr>
              <a:t>Automatic</a:t>
            </a:r>
            <a:r>
              <a:rPr lang="es-CO" sz="1800" dirty="0">
                <a:latin typeface="Arial" pitchFamily="34" charset="0"/>
                <a:cs typeface="Arial" pitchFamily="34" charset="0"/>
              </a:rPr>
              <a:t> </a:t>
            </a:r>
            <a:r>
              <a:rPr lang="es-CO" sz="1800" dirty="0" err="1">
                <a:latin typeface="Arial" pitchFamily="34" charset="0"/>
                <a:cs typeface="Arial" pitchFamily="34" charset="0"/>
              </a:rPr>
              <a:t>Computer</a:t>
            </a:r>
            <a:r>
              <a:rPr lang="es-CO" sz="1800" dirty="0">
                <a:latin typeface="Arial" pitchFamily="34" charset="0"/>
                <a:cs typeface="Arial" pitchFamily="34" charset="0"/>
              </a:rPr>
              <a:t>)</a:t>
            </a:r>
            <a:r>
              <a:rPr lang="es-CO" sz="1800" dirty="0" smtClean="0">
                <a:latin typeface="Arial" pitchFamily="34" charset="0"/>
                <a:cs typeface="Arial" pitchFamily="34" charset="0"/>
              </a:rPr>
              <a:t>, </a:t>
            </a:r>
            <a:r>
              <a:rPr lang="es-CO" sz="1800" dirty="0">
                <a:latin typeface="Arial" pitchFamily="34" charset="0"/>
                <a:cs typeface="Arial" pitchFamily="34" charset="0"/>
              </a:rPr>
              <a:t>el primer computador para el tratamiento de información comercial y contable. </a:t>
            </a:r>
          </a:p>
        </p:txBody>
      </p:sp>
      <p:sp>
        <p:nvSpPr>
          <p:cNvPr id="4" name="3 Estrella de 7 puntas">
            <a:hlinkClick r:id="rId2" action="ppaction://hlinksldjump"/>
          </p:cNvPr>
          <p:cNvSpPr/>
          <p:nvPr/>
        </p:nvSpPr>
        <p:spPr>
          <a:xfrm>
            <a:off x="7812360" y="5517232"/>
            <a:ext cx="1008112" cy="86409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8239150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FURGONETA</a:t>
            </a:r>
            <a:endParaRPr lang="es-CO" sz="3600" dirty="0"/>
          </a:p>
        </p:txBody>
      </p:sp>
      <p:pic>
        <p:nvPicPr>
          <p:cNvPr id="75778" name="Picture 2" descr="Archivo:94-97RamVan.JPG"/>
          <p:cNvPicPr>
            <a:picLocks noChangeAspect="1" noChangeArrowheads="1"/>
          </p:cNvPicPr>
          <p:nvPr/>
        </p:nvPicPr>
        <p:blipFill>
          <a:blip r:embed="rId2" cstate="print"/>
          <a:srcRect/>
          <a:stretch>
            <a:fillRect/>
          </a:stretch>
        </p:blipFill>
        <p:spPr bwMode="auto">
          <a:xfrm>
            <a:off x="1691680" y="1412776"/>
            <a:ext cx="5832647" cy="3872916"/>
          </a:xfrm>
          <a:prstGeom prst="rect">
            <a:avLst/>
          </a:prstGeom>
          <a:noFill/>
        </p:spPr>
      </p:pic>
      <p:pic>
        <p:nvPicPr>
          <p:cNvPr id="5" name="Picture 4">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5589240"/>
            <a:ext cx="10366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CAMIONETA</a:t>
            </a:r>
            <a:endParaRPr lang="es-CO" sz="3600" dirty="0"/>
          </a:p>
        </p:txBody>
      </p:sp>
      <p:pic>
        <p:nvPicPr>
          <p:cNvPr id="76802" name="Picture 2" descr="Archivo:GMC Canyon rear.jpg"/>
          <p:cNvPicPr>
            <a:picLocks noChangeAspect="1" noChangeArrowheads="1"/>
          </p:cNvPicPr>
          <p:nvPr/>
        </p:nvPicPr>
        <p:blipFill>
          <a:blip r:embed="rId2" cstate="print"/>
          <a:srcRect/>
          <a:stretch>
            <a:fillRect/>
          </a:stretch>
        </p:blipFill>
        <p:spPr bwMode="auto">
          <a:xfrm>
            <a:off x="1763688" y="1628800"/>
            <a:ext cx="5400600" cy="3529678"/>
          </a:xfrm>
          <a:prstGeom prst="rect">
            <a:avLst/>
          </a:prstGeom>
          <a:noFill/>
        </p:spPr>
      </p:pic>
      <p:pic>
        <p:nvPicPr>
          <p:cNvPr id="5" name="Picture 4">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5589240"/>
            <a:ext cx="10366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ACTUALIDAD</a:t>
            </a:r>
            <a:endParaRPr lang="es-CO" sz="3600" dirty="0"/>
          </a:p>
        </p:txBody>
      </p:sp>
      <p:sp>
        <p:nvSpPr>
          <p:cNvPr id="3" name="2 Marcador de contenido"/>
          <p:cNvSpPr>
            <a:spLocks noGrp="1"/>
          </p:cNvSpPr>
          <p:nvPr>
            <p:ph sz="quarter" idx="1"/>
          </p:nvPr>
        </p:nvSpPr>
        <p:spPr/>
        <p:txBody>
          <a:bodyPr>
            <a:normAutofit/>
          </a:bodyPr>
          <a:lstStyle/>
          <a:p>
            <a:pPr>
              <a:buNone/>
            </a:pPr>
            <a:endParaRPr lang="es-CO" sz="1900" dirty="0" smtClean="0">
              <a:latin typeface="Arial" pitchFamily="34" charset="0"/>
              <a:cs typeface="Arial" pitchFamily="34" charset="0"/>
            </a:endParaRPr>
          </a:p>
          <a:p>
            <a:pPr algn="just">
              <a:buNone/>
            </a:pPr>
            <a:r>
              <a:rPr lang="es-CO" sz="1900" dirty="0" smtClean="0">
                <a:latin typeface="Arial" pitchFamily="34" charset="0"/>
                <a:cs typeface="Arial" pitchFamily="34" charset="0"/>
              </a:rPr>
              <a:t>    Actualmente muchas empresas automovilísticas han intentado utilizar combustibles renovables para reducir la dependencia del petróleo. Cambio que se esta observando en algunos países. Y con el fin de crear automóviles ecológicos para un ambiente menos contaminado</a:t>
            </a:r>
          </a:p>
          <a:p>
            <a:pPr algn="just">
              <a:buNone/>
            </a:pPr>
            <a:endParaRPr lang="es-CO" sz="1900" dirty="0" smtClean="0">
              <a:latin typeface="Arial" pitchFamily="34" charset="0"/>
              <a:cs typeface="Arial" pitchFamily="34" charset="0"/>
            </a:endParaRPr>
          </a:p>
          <a:p>
            <a:pPr>
              <a:buNone/>
            </a:pPr>
            <a:endParaRPr lang="es-CO" sz="1900" dirty="0" smtClean="0">
              <a:latin typeface="Arial" pitchFamily="34" charset="0"/>
              <a:cs typeface="Arial" pitchFamily="34" charset="0"/>
            </a:endParaRPr>
          </a:p>
        </p:txBody>
      </p:sp>
      <p:pic>
        <p:nvPicPr>
          <p:cNvPr id="4" name="Picture 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5589240"/>
            <a:ext cx="10366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descr="http://imagenesdecarros.org/fotos/wp-content/uploads/2010/02/Lotus-Evora_2010_800x600_wallpaper_01.jpg"/>
          <p:cNvPicPr/>
          <p:nvPr/>
        </p:nvPicPr>
        <p:blipFill>
          <a:blip r:embed="rId4" cstate="print"/>
          <a:srcRect b="17398"/>
          <a:stretch>
            <a:fillRect/>
          </a:stretch>
        </p:blipFill>
        <p:spPr bwMode="auto">
          <a:xfrm>
            <a:off x="2483768" y="3933056"/>
            <a:ext cx="4176464" cy="2170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FUTURO</a:t>
            </a:r>
            <a:endParaRPr lang="es-CO" sz="3600" dirty="0"/>
          </a:p>
        </p:txBody>
      </p:sp>
      <p:sp>
        <p:nvSpPr>
          <p:cNvPr id="3" name="2 Marcador de contenido"/>
          <p:cNvSpPr>
            <a:spLocks noGrp="1"/>
          </p:cNvSpPr>
          <p:nvPr>
            <p:ph sz="quarter" idx="1"/>
          </p:nvPr>
        </p:nvSpPr>
        <p:spPr/>
        <p:txBody>
          <a:bodyPr>
            <a:normAutofit/>
          </a:bodyPr>
          <a:lstStyle/>
          <a:p>
            <a:pPr algn="just">
              <a:buNone/>
            </a:pPr>
            <a:r>
              <a:rPr lang="es-CO" sz="4000" dirty="0" smtClean="0">
                <a:latin typeface="Arial" pitchFamily="34" charset="0"/>
                <a:cs typeface="Arial" pitchFamily="34" charset="0"/>
              </a:rPr>
              <a:t>  </a:t>
            </a:r>
            <a:r>
              <a:rPr lang="es-CO" sz="1900" dirty="0" smtClean="0">
                <a:latin typeface="Arial" pitchFamily="34" charset="0"/>
                <a:cs typeface="Arial" pitchFamily="34" charset="0"/>
              </a:rPr>
              <a:t>Los autos del futuro ya están entre nosotros. De hecho, sus características de apariencia disparatada y sus contraprestaciones asombrosas continuarán sorprendiéndonos más que nunca. Esta serie te permitirá conocer varios prototipos que revolucionarán el mundo de la industria automotriz</a:t>
            </a:r>
          </a:p>
        </p:txBody>
      </p:sp>
      <p:pic>
        <p:nvPicPr>
          <p:cNvPr id="6" name="5 Imagen" descr="http://www.tudiscovery.com/elfuturodelosautos_entv/asset/41736405676790844_elfuturodelosautos.jpg"/>
          <p:cNvPicPr/>
          <p:nvPr/>
        </p:nvPicPr>
        <p:blipFill>
          <a:blip r:embed="rId2" cstate="print"/>
          <a:srcRect/>
          <a:stretch>
            <a:fillRect/>
          </a:stretch>
        </p:blipFill>
        <p:spPr bwMode="auto">
          <a:xfrm>
            <a:off x="1835696" y="3933056"/>
            <a:ext cx="5184576" cy="2376264"/>
          </a:xfrm>
          <a:prstGeom prst="rect">
            <a:avLst/>
          </a:prstGeom>
          <a:noFill/>
          <a:ln w="9525">
            <a:noFill/>
            <a:miter lim="800000"/>
            <a:headEnd/>
            <a:tailEnd/>
          </a:ln>
        </p:spPr>
      </p:pic>
      <p:pic>
        <p:nvPicPr>
          <p:cNvPr id="7" name="Picture 4">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5589240"/>
            <a:ext cx="10366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000" dirty="0" smtClean="0">
                <a:solidFill>
                  <a:schemeClr val="accent3">
                    <a:lumMod val="60000"/>
                    <a:lumOff val="40000"/>
                  </a:schemeClr>
                </a:solidFill>
                <a:latin typeface="Algerian" pitchFamily="82" charset="0"/>
              </a:rPr>
              <a:t>CUESTIONARIO</a:t>
            </a:r>
            <a:endParaRPr lang="es-CO" sz="3600" dirty="0"/>
          </a:p>
        </p:txBody>
      </p:sp>
      <p:sp>
        <p:nvSpPr>
          <p:cNvPr id="3" name="2 Marcador de contenido"/>
          <p:cNvSpPr>
            <a:spLocks noGrp="1"/>
          </p:cNvSpPr>
          <p:nvPr>
            <p:ph sz="quarter" idx="1"/>
          </p:nvPr>
        </p:nvSpPr>
        <p:spPr/>
        <p:txBody>
          <a:bodyPr>
            <a:normAutofit/>
          </a:bodyPr>
          <a:lstStyle/>
          <a:p>
            <a:pPr marL="457200" indent="-457200"/>
            <a:r>
              <a:rPr lang="es-CO" sz="1900" dirty="0" smtClean="0">
                <a:latin typeface="Arial" pitchFamily="34" charset="0"/>
                <a:cs typeface="Arial" pitchFamily="34" charset="0"/>
              </a:rPr>
              <a:t>¿Qué otras operaciones matemáticas tuvo la maquina que perfecciono el alemán Gottfried Willhelm Leidniz?</a:t>
            </a:r>
          </a:p>
          <a:p>
            <a:pPr marL="457200" indent="-457200"/>
            <a:r>
              <a:rPr lang="es-CO" sz="1900" dirty="0" smtClean="0">
                <a:latin typeface="Arial" pitchFamily="34" charset="0"/>
                <a:cs typeface="Arial" pitchFamily="34" charset="0"/>
              </a:rPr>
              <a:t>¿Qué aplicaciones científicas y técnicas podemos observar en la actualidad en cuanto a la medicina?</a:t>
            </a:r>
          </a:p>
          <a:p>
            <a:pPr marL="457200" indent="-457200"/>
            <a:r>
              <a:rPr lang="es-CO" sz="1900" dirty="0" smtClean="0">
                <a:latin typeface="Arial" pitchFamily="34" charset="0"/>
                <a:cs typeface="Arial" pitchFamily="34" charset="0"/>
              </a:rPr>
              <a:t>El teléfono es un dispositivo de telecomunicaciones que se basa en:</a:t>
            </a:r>
          </a:p>
          <a:p>
            <a:pPr marL="457200" indent="-457200">
              <a:buNone/>
            </a:pPr>
            <a:r>
              <a:rPr lang="es-CO" sz="1900" dirty="0" smtClean="0">
                <a:solidFill>
                  <a:schemeClr val="accent3">
                    <a:lumMod val="60000"/>
                    <a:lumOff val="40000"/>
                  </a:schemeClr>
                </a:solidFill>
                <a:latin typeface="Arial" pitchFamily="34" charset="0"/>
                <a:cs typeface="Arial" pitchFamily="34" charset="0"/>
              </a:rPr>
              <a:t>      a.</a:t>
            </a:r>
            <a:r>
              <a:rPr lang="es-CO" sz="1900" dirty="0" smtClean="0">
                <a:latin typeface="Arial" pitchFamily="34" charset="0"/>
                <a:cs typeface="Arial" pitchFamily="34" charset="0"/>
              </a:rPr>
              <a:t>la resistencia del micrófono</a:t>
            </a:r>
          </a:p>
          <a:p>
            <a:pPr marL="457200" indent="-457200">
              <a:buNone/>
            </a:pPr>
            <a:r>
              <a:rPr lang="es-CO" sz="1900" dirty="0" smtClean="0">
                <a:latin typeface="Arial" pitchFamily="34" charset="0"/>
                <a:cs typeface="Arial" pitchFamily="34" charset="0"/>
              </a:rPr>
              <a:t>     </a:t>
            </a:r>
            <a:r>
              <a:rPr lang="es-CO" sz="1900" dirty="0" smtClean="0">
                <a:solidFill>
                  <a:schemeClr val="accent3">
                    <a:lumMod val="60000"/>
                    <a:lumOff val="40000"/>
                  </a:schemeClr>
                </a:solidFill>
                <a:latin typeface="Arial" pitchFamily="34" charset="0"/>
                <a:cs typeface="Arial" pitchFamily="34" charset="0"/>
              </a:rPr>
              <a:t> b. </a:t>
            </a:r>
            <a:r>
              <a:rPr lang="es-CO" sz="1900" dirty="0" smtClean="0">
                <a:latin typeface="Arial" pitchFamily="34" charset="0"/>
                <a:cs typeface="Arial" pitchFamily="34" charset="0"/>
              </a:rPr>
              <a:t>el paso de un flujo de corriente</a:t>
            </a:r>
          </a:p>
          <a:p>
            <a:pPr marL="457200" indent="-457200">
              <a:buNone/>
            </a:pPr>
            <a:r>
              <a:rPr lang="es-CO" sz="1900" dirty="0" smtClean="0">
                <a:solidFill>
                  <a:schemeClr val="accent3">
                    <a:lumMod val="60000"/>
                    <a:lumOff val="40000"/>
                  </a:schemeClr>
                </a:solidFill>
                <a:latin typeface="Arial" pitchFamily="34" charset="0"/>
                <a:cs typeface="Arial" pitchFamily="34" charset="0"/>
              </a:rPr>
              <a:t>      c. </a:t>
            </a:r>
            <a:r>
              <a:rPr lang="es-CO" sz="1900" dirty="0" smtClean="0">
                <a:latin typeface="Arial" pitchFamily="34" charset="0"/>
                <a:cs typeface="Arial" pitchFamily="34" charset="0"/>
              </a:rPr>
              <a:t>la introducción de circuitos integrados</a:t>
            </a:r>
          </a:p>
          <a:p>
            <a:pPr marL="457200" indent="-457200">
              <a:buNone/>
            </a:pPr>
            <a:r>
              <a:rPr lang="es-CO" sz="1900" dirty="0" smtClean="0">
                <a:latin typeface="Arial" pitchFamily="34" charset="0"/>
                <a:cs typeface="Arial" pitchFamily="34" charset="0"/>
              </a:rPr>
              <a:t>      </a:t>
            </a:r>
            <a:r>
              <a:rPr lang="es-CO" sz="1900" dirty="0" smtClean="0">
                <a:solidFill>
                  <a:schemeClr val="accent3">
                    <a:lumMod val="60000"/>
                    <a:lumOff val="40000"/>
                  </a:schemeClr>
                </a:solidFill>
                <a:latin typeface="Arial" pitchFamily="34" charset="0"/>
                <a:cs typeface="Arial" pitchFamily="34" charset="0"/>
              </a:rPr>
              <a:t>d. </a:t>
            </a:r>
            <a:r>
              <a:rPr lang="es-CO" sz="1900" dirty="0" smtClean="0">
                <a:latin typeface="Arial" pitchFamily="34" charset="0"/>
                <a:cs typeface="Arial" pitchFamily="34" charset="0"/>
              </a:rPr>
              <a:t>todas las anteriores</a:t>
            </a:r>
          </a:p>
          <a:p>
            <a:pPr marL="457200" indent="-457200"/>
            <a:r>
              <a:rPr lang="es-CO" sz="1900" dirty="0" smtClean="0">
                <a:latin typeface="Arial" pitchFamily="34" charset="0"/>
                <a:cs typeface="Arial" pitchFamily="34" charset="0"/>
              </a:rPr>
              <a:t>¿Qué traduce NAFTA?</a:t>
            </a:r>
          </a:p>
          <a:p>
            <a:pPr marL="457200" indent="-457200"/>
            <a:r>
              <a:rPr lang="es-CO" sz="1900" dirty="0" smtClean="0">
                <a:latin typeface="Arial" pitchFamily="34" charset="0"/>
                <a:cs typeface="Arial" pitchFamily="34" charset="0"/>
              </a:rPr>
              <a:t>¿Qué ingenieros introdujeron el primer coche estadounidense con motor de combustión interna?</a:t>
            </a:r>
          </a:p>
          <a:p>
            <a:pPr marL="457200" indent="-457200">
              <a:buNone/>
            </a:pPr>
            <a:r>
              <a:rPr lang="es-CO" sz="1900" dirty="0" smtClean="0">
                <a:latin typeface="Arial" pitchFamily="34" charset="0"/>
                <a:cs typeface="Arial" pitchFamily="34" charset="0"/>
              </a:rPr>
              <a:t>     </a:t>
            </a:r>
            <a:r>
              <a:rPr lang="es-CO" sz="1900" dirty="0" smtClean="0">
                <a:solidFill>
                  <a:schemeClr val="accent3">
                    <a:lumMod val="60000"/>
                    <a:lumOff val="40000"/>
                  </a:schemeClr>
                </a:solidFill>
                <a:latin typeface="Arial" pitchFamily="34" charset="0"/>
                <a:cs typeface="Arial" pitchFamily="34" charset="0"/>
              </a:rPr>
              <a:t> </a:t>
            </a:r>
            <a:endParaRPr lang="es-CO" sz="1900" dirty="0" smtClean="0">
              <a:latin typeface="Arial" pitchFamily="34" charset="0"/>
              <a:cs typeface="Arial" pitchFamily="34" charset="0"/>
            </a:endParaRPr>
          </a:p>
        </p:txBody>
      </p:sp>
      <p:sp>
        <p:nvSpPr>
          <p:cNvPr id="4" name="3 Explosión 1">
            <a:hlinkClick r:id="rId2" action="ppaction://hlinksldjump"/>
          </p:cNvPr>
          <p:cNvSpPr/>
          <p:nvPr/>
        </p:nvSpPr>
        <p:spPr>
          <a:xfrm>
            <a:off x="7596336" y="5517232"/>
            <a:ext cx="1547664" cy="105273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latin typeface="Ebrima" pitchFamily="2" charset="0"/>
                <a:ea typeface="Ebrima" pitchFamily="2" charset="0"/>
                <a:cs typeface="Ebrima" pitchFamily="2" charset="0"/>
              </a:rPr>
              <a:t>Temas</a:t>
            </a:r>
            <a:endParaRPr lang="es-CO" dirty="0">
              <a:latin typeface="Ebrima" pitchFamily="2" charset="0"/>
              <a:ea typeface="Ebrima" pitchFamily="2" charset="0"/>
              <a:cs typeface="Ebrima"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400" dirty="0" smtClean="0">
                <a:solidFill>
                  <a:schemeClr val="accent3">
                    <a:lumMod val="60000"/>
                    <a:lumOff val="40000"/>
                  </a:schemeClr>
                </a:solidFill>
                <a:latin typeface="Algerian" pitchFamily="82" charset="0"/>
              </a:rPr>
              <a:t>EVOLUCIÓN EN EL TIEMPO</a:t>
            </a:r>
            <a:endParaRPr lang="es-CO" sz="4000" dirty="0"/>
          </a:p>
        </p:txBody>
      </p:sp>
      <p:sp>
        <p:nvSpPr>
          <p:cNvPr id="3" name="2 Marcador de contenido"/>
          <p:cNvSpPr>
            <a:spLocks noGrp="1"/>
          </p:cNvSpPr>
          <p:nvPr>
            <p:ph sz="quarter" idx="1"/>
          </p:nvPr>
        </p:nvSpPr>
        <p:spPr/>
        <p:txBody>
          <a:bodyPr>
            <a:normAutofit/>
          </a:bodyPr>
          <a:lstStyle/>
          <a:p>
            <a:pPr algn="ctr"/>
            <a:r>
              <a:rPr lang="es-CO" sz="1900" b="1" dirty="0">
                <a:latin typeface="Arial" pitchFamily="34" charset="0"/>
                <a:cs typeface="Arial" pitchFamily="34" charset="0"/>
              </a:rPr>
              <a:t>Primera </a:t>
            </a:r>
            <a:r>
              <a:rPr lang="es-CO" sz="1900" b="1" dirty="0" smtClean="0">
                <a:latin typeface="Arial" pitchFamily="34" charset="0"/>
                <a:cs typeface="Arial" pitchFamily="34" charset="0"/>
              </a:rPr>
              <a:t>generación </a:t>
            </a:r>
            <a:r>
              <a:rPr lang="es-CO" sz="1900" b="1" dirty="0">
                <a:latin typeface="Arial" pitchFamily="34" charset="0"/>
                <a:cs typeface="Arial" pitchFamily="34" charset="0"/>
              </a:rPr>
              <a:t>de computadores 1950 </a:t>
            </a:r>
            <a:r>
              <a:rPr lang="es-CO" sz="1900" b="1" dirty="0" smtClean="0">
                <a:latin typeface="Arial" pitchFamily="34" charset="0"/>
                <a:cs typeface="Arial" pitchFamily="34" charset="0"/>
              </a:rPr>
              <a:t>– 1958</a:t>
            </a:r>
          </a:p>
          <a:p>
            <a:pPr marL="0" indent="0" algn="just">
              <a:buNone/>
            </a:pPr>
            <a:r>
              <a:rPr lang="es-CO" sz="1900" dirty="0">
                <a:latin typeface="Arial" pitchFamily="34" charset="0"/>
                <a:cs typeface="Arial" pitchFamily="34" charset="0"/>
              </a:rPr>
              <a:t>En esta generación nace la industria de los computadores. El trabajo del ENIAC, del EDVAC, del EDSAC y demás computadores desarrollados en la década de los 40 había sido básicamente experimental. </a:t>
            </a:r>
            <a:r>
              <a:rPr lang="es-CO" sz="1900" dirty="0" smtClean="0">
                <a:latin typeface="Arial" pitchFamily="34" charset="0"/>
                <a:cs typeface="Arial" pitchFamily="34" charset="0"/>
              </a:rPr>
              <a:t>La </a:t>
            </a:r>
            <a:r>
              <a:rPr lang="es-CO" sz="1900" dirty="0">
                <a:latin typeface="Arial" pitchFamily="34" charset="0"/>
                <a:cs typeface="Arial" pitchFamily="34" charset="0"/>
              </a:rPr>
              <a:t>primera generación es la de los </a:t>
            </a:r>
            <a:r>
              <a:rPr lang="es-CO" sz="1900" b="1" dirty="0" smtClean="0">
                <a:latin typeface="Arial" pitchFamily="34" charset="0"/>
                <a:cs typeface="Arial" pitchFamily="34" charset="0"/>
              </a:rPr>
              <a:t>tubos al vacío,</a:t>
            </a:r>
            <a:r>
              <a:rPr lang="es-CO" sz="1900" dirty="0" smtClean="0">
                <a:latin typeface="Arial" pitchFamily="34" charset="0"/>
                <a:cs typeface="Arial" pitchFamily="34" charset="0"/>
              </a:rPr>
              <a:t> </a:t>
            </a:r>
            <a:r>
              <a:rPr lang="es-CO" sz="1900" dirty="0">
                <a:latin typeface="Arial" pitchFamily="34" charset="0"/>
                <a:cs typeface="Arial" pitchFamily="34" charset="0"/>
              </a:rPr>
              <a:t>es un elemento que presenta gran consumo de energía, poca duración y disipación de mucho calor. </a:t>
            </a:r>
            <a:endParaRPr lang="es-CO" sz="1900" dirty="0" smtClean="0">
              <a:latin typeface="Arial" pitchFamily="34" charset="0"/>
              <a:cs typeface="Arial" pitchFamily="34" charset="0"/>
            </a:endParaRPr>
          </a:p>
          <a:p>
            <a:pPr marL="0" indent="0" algn="just">
              <a:buNone/>
            </a:pPr>
            <a:r>
              <a:rPr lang="es-CO" sz="1900" dirty="0" smtClean="0">
                <a:latin typeface="Arial" pitchFamily="34" charset="0"/>
                <a:cs typeface="Arial" pitchFamily="34" charset="0"/>
              </a:rPr>
              <a:t>UNIVAC </a:t>
            </a:r>
            <a:r>
              <a:rPr lang="es-CO" sz="1900" dirty="0">
                <a:latin typeface="Arial" pitchFamily="34" charset="0"/>
                <a:cs typeface="Arial" pitchFamily="34" charset="0"/>
              </a:rPr>
              <a:t>I fue adquirido por el </a:t>
            </a:r>
            <a:r>
              <a:rPr lang="es-CO" sz="1900" dirty="0" err="1">
                <a:latin typeface="Arial" pitchFamily="34" charset="0"/>
                <a:cs typeface="Arial" pitchFamily="34" charset="0"/>
              </a:rPr>
              <a:t>Census</a:t>
            </a:r>
            <a:r>
              <a:rPr lang="es-CO" sz="1900" dirty="0">
                <a:latin typeface="Arial" pitchFamily="34" charset="0"/>
                <a:cs typeface="Arial" pitchFamily="34" charset="0"/>
              </a:rPr>
              <a:t> Bureau de los Estados Unidos para realizar el censo de 1951. IBM perdió este contrato porque sus máquinas de tarjetas perforadas fueron desplazadas por el computador. Fue desde ese momento que la IBM empezó a ser una fuerza activa en la industria de los computadores.</a:t>
            </a:r>
          </a:p>
          <a:p>
            <a:pPr marL="0" indent="0" algn="just">
              <a:buNone/>
            </a:pPr>
            <a:r>
              <a:rPr lang="es-CO" sz="1900" dirty="0">
                <a:latin typeface="Arial" pitchFamily="34" charset="0"/>
                <a:cs typeface="Arial" pitchFamily="34" charset="0"/>
              </a:rPr>
              <a:t>En 1953 IBM lanzó su computador IBM 650, una máquina mediana para aplicaciones comerciales. Inicialmente pensó fabricar 50, pero el éxito de la máquina los llevó a vender más de mil unidades.</a:t>
            </a:r>
          </a:p>
          <a:p>
            <a:pPr marL="0" indent="0">
              <a:buNone/>
            </a:pPr>
            <a:endParaRPr lang="es-CO" sz="1900" dirty="0">
              <a:latin typeface="Arial" pitchFamily="34" charset="0"/>
              <a:cs typeface="Arial" pitchFamily="34" charset="0"/>
            </a:endParaRPr>
          </a:p>
        </p:txBody>
      </p:sp>
      <p:sp>
        <p:nvSpPr>
          <p:cNvPr id="4" name="3 Flecha derecha">
            <a:hlinkClick r:id="rId2" action="ppaction://hlinksldjump"/>
          </p:cNvPr>
          <p:cNvSpPr/>
          <p:nvPr/>
        </p:nvSpPr>
        <p:spPr>
          <a:xfrm>
            <a:off x="7884368" y="188640"/>
            <a:ext cx="792088" cy="620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744385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400" dirty="0">
                <a:solidFill>
                  <a:schemeClr val="accent3">
                    <a:lumMod val="60000"/>
                    <a:lumOff val="40000"/>
                  </a:schemeClr>
                </a:solidFill>
                <a:latin typeface="Algerian" pitchFamily="82" charset="0"/>
              </a:rPr>
              <a:t>EVOLUCIÓN EN EL TIEMPO</a:t>
            </a:r>
            <a:endParaRPr lang="es-CO" sz="4400" dirty="0"/>
          </a:p>
        </p:txBody>
      </p:sp>
      <p:sp>
        <p:nvSpPr>
          <p:cNvPr id="3" name="2 Marcador de contenido"/>
          <p:cNvSpPr>
            <a:spLocks noGrp="1"/>
          </p:cNvSpPr>
          <p:nvPr>
            <p:ph sz="quarter" idx="1"/>
          </p:nvPr>
        </p:nvSpPr>
        <p:spPr/>
        <p:txBody>
          <a:bodyPr>
            <a:normAutofit fontScale="92500" lnSpcReduction="10000"/>
          </a:bodyPr>
          <a:lstStyle/>
          <a:p>
            <a:pPr algn="ctr"/>
            <a:r>
              <a:rPr lang="es-CO" sz="2200" b="1" dirty="0">
                <a:latin typeface="Arial" pitchFamily="34" charset="0"/>
                <a:cs typeface="Arial" pitchFamily="34" charset="0"/>
              </a:rPr>
              <a:t>Segunda </a:t>
            </a:r>
            <a:r>
              <a:rPr lang="es-CO" sz="2200" b="1" dirty="0" smtClean="0">
                <a:latin typeface="Arial" pitchFamily="34" charset="0"/>
                <a:cs typeface="Arial" pitchFamily="34" charset="0"/>
              </a:rPr>
              <a:t>generación </a:t>
            </a:r>
            <a:r>
              <a:rPr lang="es-CO" sz="2200" b="1" dirty="0">
                <a:latin typeface="Arial" pitchFamily="34" charset="0"/>
                <a:cs typeface="Arial" pitchFamily="34" charset="0"/>
              </a:rPr>
              <a:t>1959 - 1964</a:t>
            </a:r>
            <a:r>
              <a:rPr lang="es-CO" sz="2200" dirty="0" smtClean="0">
                <a:latin typeface="Arial" pitchFamily="34" charset="0"/>
                <a:cs typeface="Arial" pitchFamily="34" charset="0"/>
              </a:rPr>
              <a:t> </a:t>
            </a:r>
          </a:p>
          <a:p>
            <a:pPr marL="0" indent="0" algn="just">
              <a:buNone/>
            </a:pPr>
            <a:r>
              <a:rPr lang="es-CO" sz="2000" dirty="0">
                <a:latin typeface="Arial" pitchFamily="34" charset="0"/>
                <a:cs typeface="Arial" pitchFamily="34" charset="0"/>
              </a:rPr>
              <a:t>En 1947 tres científicos: W. </a:t>
            </a:r>
            <a:r>
              <a:rPr lang="es-CO" sz="2000" dirty="0" err="1">
                <a:latin typeface="Arial" pitchFamily="34" charset="0"/>
                <a:cs typeface="Arial" pitchFamily="34" charset="0"/>
              </a:rPr>
              <a:t>Shockley</a:t>
            </a:r>
            <a:r>
              <a:rPr lang="es-CO" sz="2000" dirty="0">
                <a:latin typeface="Arial" pitchFamily="34" charset="0"/>
                <a:cs typeface="Arial" pitchFamily="34" charset="0"/>
              </a:rPr>
              <a:t>, J. </a:t>
            </a:r>
            <a:r>
              <a:rPr lang="es-CO" sz="2000" dirty="0" err="1">
                <a:latin typeface="Arial" pitchFamily="34" charset="0"/>
                <a:cs typeface="Arial" pitchFamily="34" charset="0"/>
              </a:rPr>
              <a:t>Bardeen</a:t>
            </a:r>
            <a:r>
              <a:rPr lang="es-CO" sz="2000" dirty="0">
                <a:latin typeface="Arial" pitchFamily="34" charset="0"/>
                <a:cs typeface="Arial" pitchFamily="34" charset="0"/>
              </a:rPr>
              <a:t> y H.W. </a:t>
            </a:r>
            <a:r>
              <a:rPr lang="es-CO" sz="2000" dirty="0" err="1">
                <a:latin typeface="Arial" pitchFamily="34" charset="0"/>
                <a:cs typeface="Arial" pitchFamily="34" charset="0"/>
              </a:rPr>
              <a:t>Brattain</a:t>
            </a:r>
            <a:r>
              <a:rPr lang="es-CO" sz="2000" dirty="0">
                <a:latin typeface="Arial" pitchFamily="34" charset="0"/>
                <a:cs typeface="Arial" pitchFamily="34" charset="0"/>
              </a:rPr>
              <a:t>, trabajando en los laboratorios Bell, recibieron el premio Nobel por inventar </a:t>
            </a:r>
            <a:r>
              <a:rPr lang="es-CO" sz="2000" b="1" dirty="0">
                <a:latin typeface="Arial" pitchFamily="34" charset="0"/>
                <a:cs typeface="Arial" pitchFamily="34" charset="0"/>
              </a:rPr>
              <a:t>el transistor</a:t>
            </a:r>
            <a:r>
              <a:rPr lang="es-CO" sz="2000" dirty="0">
                <a:latin typeface="Arial" pitchFamily="34" charset="0"/>
                <a:cs typeface="Arial" pitchFamily="34" charset="0"/>
              </a:rPr>
              <a:t>. Este invento nos lleva a la segunda generación de computadores. El transistor es mucho más pequeño que el tubo al vacío, consume menos energía y genera poco calor.</a:t>
            </a:r>
          </a:p>
          <a:p>
            <a:pPr marL="0" indent="0" algn="just">
              <a:buNone/>
            </a:pPr>
            <a:r>
              <a:rPr lang="es-CO" sz="2000" dirty="0">
                <a:latin typeface="Arial" pitchFamily="34" charset="0"/>
                <a:cs typeface="Arial" pitchFamily="34" charset="0"/>
              </a:rPr>
              <a:t>La utilización del transistor en la industria de la computación conduce a grandes cambios y una notable reducción de tamaño y peso.</a:t>
            </a:r>
          </a:p>
          <a:p>
            <a:pPr marL="0" indent="0" algn="just">
              <a:buNone/>
            </a:pPr>
            <a:r>
              <a:rPr lang="es-CO" sz="2000" dirty="0">
                <a:latin typeface="Arial" pitchFamily="34" charset="0"/>
                <a:cs typeface="Arial" pitchFamily="34" charset="0"/>
              </a:rPr>
              <a:t>En esta generación aumenta la capacidad de memoria, se agilizan los medios de entrada y salida, aumentan la velocidad y programación de alto nivel como el Cobol y el Fortran.</a:t>
            </a:r>
          </a:p>
          <a:p>
            <a:pPr marL="0" indent="0" algn="just">
              <a:buNone/>
            </a:pPr>
            <a:r>
              <a:rPr lang="es-CO" sz="2000" dirty="0">
                <a:latin typeface="Arial" pitchFamily="34" charset="0"/>
                <a:cs typeface="Arial" pitchFamily="34" charset="0"/>
              </a:rPr>
              <a:t>Entre los principales fabricantes se encontraban IBM, </a:t>
            </a:r>
            <a:r>
              <a:rPr lang="es-CO" sz="2000" dirty="0" err="1">
                <a:latin typeface="Arial" pitchFamily="34" charset="0"/>
                <a:cs typeface="Arial" pitchFamily="34" charset="0"/>
              </a:rPr>
              <a:t>Sperry</a:t>
            </a:r>
            <a:r>
              <a:rPr lang="es-CO" sz="2000" dirty="0">
                <a:latin typeface="Arial" pitchFamily="34" charset="0"/>
                <a:cs typeface="Arial" pitchFamily="34" charset="0"/>
              </a:rPr>
              <a:t> - Rand, </a:t>
            </a:r>
            <a:r>
              <a:rPr lang="es-CO" sz="2000" dirty="0" err="1">
                <a:latin typeface="Arial" pitchFamily="34" charset="0"/>
                <a:cs typeface="Arial" pitchFamily="34" charset="0"/>
              </a:rPr>
              <a:t>Burroughs</a:t>
            </a:r>
            <a:r>
              <a:rPr lang="es-CO" sz="2000" dirty="0">
                <a:latin typeface="Arial" pitchFamily="34" charset="0"/>
                <a:cs typeface="Arial" pitchFamily="34" charset="0"/>
              </a:rPr>
              <a:t>, General Electric, Control Data y </a:t>
            </a:r>
            <a:r>
              <a:rPr lang="es-CO" sz="2000" dirty="0" err="1">
                <a:latin typeface="Arial" pitchFamily="34" charset="0"/>
                <a:cs typeface="Arial" pitchFamily="34" charset="0"/>
              </a:rPr>
              <a:t>Honeywell</a:t>
            </a:r>
            <a:r>
              <a:rPr lang="es-CO" sz="2000" dirty="0">
                <a:latin typeface="Arial" pitchFamily="34" charset="0"/>
                <a:cs typeface="Arial" pitchFamily="34" charset="0"/>
              </a:rPr>
              <a:t>. Se estima que en esta generación el número de computadores en los Estados Unidos pasó de 2.500 a 18.000.</a:t>
            </a:r>
          </a:p>
          <a:p>
            <a:pPr marL="0" indent="0">
              <a:buNone/>
            </a:pPr>
            <a:endParaRPr lang="es-CO" sz="2000" dirty="0" smtClean="0">
              <a:latin typeface="Arial" pitchFamily="34" charset="0"/>
              <a:cs typeface="Arial" pitchFamily="34" charset="0"/>
            </a:endParaRPr>
          </a:p>
        </p:txBody>
      </p:sp>
      <p:sp>
        <p:nvSpPr>
          <p:cNvPr id="4" name="3 Flecha derecha">
            <a:hlinkClick r:id="rId2" action="ppaction://hlinksldjump"/>
          </p:cNvPr>
          <p:cNvSpPr/>
          <p:nvPr/>
        </p:nvSpPr>
        <p:spPr>
          <a:xfrm>
            <a:off x="7956376" y="188640"/>
            <a:ext cx="792088" cy="620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30719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algn="ctr"/>
            <a:r>
              <a:rPr lang="es-CO" sz="4400" dirty="0">
                <a:solidFill>
                  <a:schemeClr val="accent3">
                    <a:lumMod val="60000"/>
                    <a:lumOff val="40000"/>
                  </a:schemeClr>
                </a:solidFill>
                <a:latin typeface="Algerian" pitchFamily="82" charset="0"/>
              </a:rPr>
              <a:t>EVOLUCIÓN EN EL TIEMPO</a:t>
            </a:r>
            <a:endParaRPr lang="es-CO" sz="4000" dirty="0"/>
          </a:p>
        </p:txBody>
      </p:sp>
      <p:sp>
        <p:nvSpPr>
          <p:cNvPr id="3" name="2 Marcador de contenido"/>
          <p:cNvSpPr>
            <a:spLocks noGrp="1"/>
          </p:cNvSpPr>
          <p:nvPr>
            <p:ph sz="quarter" idx="1"/>
          </p:nvPr>
        </p:nvSpPr>
        <p:spPr/>
        <p:txBody>
          <a:bodyPr>
            <a:normAutofit fontScale="92500" lnSpcReduction="10000"/>
          </a:bodyPr>
          <a:lstStyle/>
          <a:p>
            <a:pPr algn="ctr"/>
            <a:r>
              <a:rPr lang="es-CO" b="1" dirty="0">
                <a:latin typeface="Arial" pitchFamily="34" charset="0"/>
                <a:cs typeface="Arial" pitchFamily="34" charset="0"/>
              </a:rPr>
              <a:t>Tercera generación 1965 - 1971</a:t>
            </a:r>
            <a:endParaRPr lang="es-CO" dirty="0">
              <a:latin typeface="Arial" pitchFamily="34" charset="0"/>
              <a:cs typeface="Arial" pitchFamily="34" charset="0"/>
            </a:endParaRPr>
          </a:p>
          <a:p>
            <a:pPr marL="0" indent="0" algn="just">
              <a:buNone/>
            </a:pPr>
            <a:r>
              <a:rPr lang="es-CO" sz="2100" dirty="0">
                <a:latin typeface="Arial" pitchFamily="34" charset="0"/>
                <a:cs typeface="Arial" pitchFamily="34" charset="0"/>
              </a:rPr>
              <a:t>El cambio de generación se presenta con la fabricación de </a:t>
            </a:r>
            <a:r>
              <a:rPr lang="es-CO" sz="2100" b="1" dirty="0" smtClean="0">
                <a:latin typeface="Arial" pitchFamily="34" charset="0"/>
                <a:cs typeface="Arial" pitchFamily="34" charset="0"/>
              </a:rPr>
              <a:t>el </a:t>
            </a:r>
            <a:r>
              <a:rPr lang="es-CO" sz="2100" b="1" dirty="0">
                <a:latin typeface="Arial" pitchFamily="34" charset="0"/>
                <a:cs typeface="Arial" pitchFamily="34" charset="0"/>
              </a:rPr>
              <a:t>circuito integrado</a:t>
            </a:r>
            <a:r>
              <a:rPr lang="es-CO" sz="2100" dirty="0">
                <a:latin typeface="Arial" pitchFamily="34" charset="0"/>
                <a:cs typeface="Arial" pitchFamily="34" charset="0"/>
              </a:rPr>
              <a:t>. Incorporado inicialmente por IBM, que lo bautizó SLT (Solid </a:t>
            </a:r>
            <a:r>
              <a:rPr lang="es-CO" sz="2100" dirty="0" err="1">
                <a:latin typeface="Arial" pitchFamily="34" charset="0"/>
                <a:cs typeface="Arial" pitchFamily="34" charset="0"/>
              </a:rPr>
              <a:t>Logic</a:t>
            </a:r>
            <a:r>
              <a:rPr lang="es-CO" sz="2100" dirty="0">
                <a:latin typeface="Arial" pitchFamily="34" charset="0"/>
                <a:cs typeface="Arial" pitchFamily="34" charset="0"/>
              </a:rPr>
              <a:t> </a:t>
            </a:r>
            <a:r>
              <a:rPr lang="es-CO" sz="2100" dirty="0" err="1">
                <a:latin typeface="Arial" pitchFamily="34" charset="0"/>
                <a:cs typeface="Arial" pitchFamily="34" charset="0"/>
              </a:rPr>
              <a:t>Technology</a:t>
            </a:r>
            <a:r>
              <a:rPr lang="es-CO" sz="2100" dirty="0">
                <a:latin typeface="Arial" pitchFamily="34" charset="0"/>
                <a:cs typeface="Arial" pitchFamily="34" charset="0"/>
              </a:rPr>
              <a:t>). </a:t>
            </a:r>
            <a:endParaRPr lang="es-CO" sz="2100" dirty="0" smtClean="0">
              <a:latin typeface="Arial" pitchFamily="34" charset="0"/>
              <a:cs typeface="Arial" pitchFamily="34" charset="0"/>
            </a:endParaRPr>
          </a:p>
          <a:p>
            <a:pPr marL="0" indent="0" algn="just">
              <a:buNone/>
            </a:pPr>
            <a:r>
              <a:rPr lang="es-CO" sz="2100" dirty="0" smtClean="0">
                <a:latin typeface="Arial" pitchFamily="34" charset="0"/>
                <a:cs typeface="Arial" pitchFamily="34" charset="0"/>
              </a:rPr>
              <a:t>Abril </a:t>
            </a:r>
            <a:r>
              <a:rPr lang="es-CO" sz="2100" dirty="0">
                <a:latin typeface="Arial" pitchFamily="34" charset="0"/>
                <a:cs typeface="Arial" pitchFamily="34" charset="0"/>
              </a:rPr>
              <a:t>7 de 1964 es una de las fechas importantes en la historia de la computación. IBM presentó el sistema IBM </a:t>
            </a:r>
            <a:r>
              <a:rPr lang="es-CO" sz="2100" dirty="0" err="1">
                <a:latin typeface="Arial" pitchFamily="34" charset="0"/>
                <a:cs typeface="Arial" pitchFamily="34" charset="0"/>
              </a:rPr>
              <a:t>System</a:t>
            </a:r>
            <a:r>
              <a:rPr lang="es-CO" sz="2100" dirty="0">
                <a:latin typeface="Arial" pitchFamily="34" charset="0"/>
                <a:cs typeface="Arial" pitchFamily="34" charset="0"/>
              </a:rPr>
              <a:t>/360, el cual consistía en una familia de 6 computadores, compatibles entre sí, con 40 diferentes unidades periféricas de entrada, salida y almacenaje. </a:t>
            </a:r>
            <a:r>
              <a:rPr lang="es-CO" sz="2100" dirty="0" smtClean="0">
                <a:latin typeface="Arial" pitchFamily="34" charset="0"/>
                <a:cs typeface="Arial" pitchFamily="34" charset="0"/>
              </a:rPr>
              <a:t>Su </a:t>
            </a:r>
            <a:r>
              <a:rPr lang="es-CO" sz="2100" dirty="0">
                <a:latin typeface="Arial" pitchFamily="34" charset="0"/>
                <a:cs typeface="Arial" pitchFamily="34" charset="0"/>
              </a:rPr>
              <a:t>tecnología de circuitos integrados era mucho más confiable que la anterior, mejoró además la velocidad de procesamiento y permitió la fabricación masiva de estos componentes a bajos costos.</a:t>
            </a:r>
          </a:p>
          <a:p>
            <a:pPr marL="0" indent="0" algn="just">
              <a:buNone/>
            </a:pPr>
            <a:r>
              <a:rPr lang="es-CO" sz="2100" dirty="0">
                <a:latin typeface="Arial" pitchFamily="34" charset="0"/>
                <a:cs typeface="Arial" pitchFamily="34" charset="0"/>
              </a:rPr>
              <a:t>Otro factor de importancia que surge en esta tercera generación es el sistema de procesamiento </a:t>
            </a:r>
            <a:r>
              <a:rPr lang="es-CO" sz="2100" dirty="0" smtClean="0">
                <a:latin typeface="Arial" pitchFamily="34" charset="0"/>
                <a:cs typeface="Arial" pitchFamily="34" charset="0"/>
              </a:rPr>
              <a:t>multiusuario.</a:t>
            </a:r>
          </a:p>
          <a:p>
            <a:pPr marL="0" indent="0" algn="just">
              <a:buNone/>
            </a:pPr>
            <a:r>
              <a:rPr lang="es-CO" sz="2100" dirty="0" smtClean="0">
                <a:latin typeface="Arial" pitchFamily="34" charset="0"/>
                <a:cs typeface="Arial" pitchFamily="34" charset="0"/>
              </a:rPr>
              <a:t>Como </a:t>
            </a:r>
            <a:r>
              <a:rPr lang="es-CO" sz="2100" dirty="0">
                <a:latin typeface="Arial" pitchFamily="34" charset="0"/>
                <a:cs typeface="Arial" pitchFamily="34" charset="0"/>
              </a:rPr>
              <a:t>consecuencia de estos desarrollos nace la industria del software y surgen los minicomputadores y los terminales </a:t>
            </a:r>
            <a:r>
              <a:rPr lang="es-CO" sz="2100" dirty="0" smtClean="0">
                <a:latin typeface="Arial" pitchFamily="34" charset="0"/>
                <a:cs typeface="Arial" pitchFamily="34" charset="0"/>
              </a:rPr>
              <a:t>remotos. </a:t>
            </a:r>
            <a:endParaRPr lang="es-CO" sz="2100" dirty="0">
              <a:latin typeface="Arial" pitchFamily="34" charset="0"/>
              <a:cs typeface="Arial" pitchFamily="34" charset="0"/>
            </a:endParaRPr>
          </a:p>
        </p:txBody>
      </p:sp>
      <p:sp>
        <p:nvSpPr>
          <p:cNvPr id="4" name="3 Flecha derecha">
            <a:hlinkClick r:id="rId2" action="ppaction://hlinksldjump"/>
          </p:cNvPr>
          <p:cNvSpPr/>
          <p:nvPr/>
        </p:nvSpPr>
        <p:spPr>
          <a:xfrm>
            <a:off x="7956376" y="188640"/>
            <a:ext cx="792088" cy="620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5700565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2726</TotalTime>
  <Words>2253</Words>
  <Application>Microsoft Office PowerPoint</Application>
  <PresentationFormat>Presentación en pantalla (4:3)</PresentationFormat>
  <Paragraphs>419</Paragraphs>
  <Slides>64</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64</vt:i4>
      </vt:variant>
    </vt:vector>
  </HeadingPairs>
  <TitlesOfParts>
    <vt:vector size="72" baseType="lpstr">
      <vt:lpstr>Algerian</vt:lpstr>
      <vt:lpstr>Arial</vt:lpstr>
      <vt:lpstr>Calibri</vt:lpstr>
      <vt:lpstr>Century Schoolbook</vt:lpstr>
      <vt:lpstr>Ebrima</vt:lpstr>
      <vt:lpstr>Wingdings</vt:lpstr>
      <vt:lpstr>Wingdings 2</vt:lpstr>
      <vt:lpstr>Mirador</vt:lpstr>
      <vt:lpstr>EXPOSICIÓN N° 4 EL COMPUTADOR Y SUS PERIFERICOS EL TELEFONO/CELULAR EL AUTOMOVIL   MARÍA JOSÉ MÉNDEZ TAPIERO YICED SÁNCHEZ GUZMÁN MELIDA ASTRID YATE MONTEALEGRE    GUSTAVO ADOLFO LUNA ORTIZ Ing. sistemas   INSTITUCIÓN EDUCATIVA JOHN F. KENNEDY TECNOLOGÍA E INFORMÁTICA 101 SECUNDARIA ORTEGA – TOLIMA 2011       </vt:lpstr>
      <vt:lpstr>TEMAS DE EXPOSICIÓN</vt:lpstr>
      <vt:lpstr>EL COMPUTADOR Y SUS PERIFERICOS</vt:lpstr>
      <vt:lpstr>DEFINICIÓN</vt:lpstr>
      <vt:lpstr>  ANTECEDENTES HISTÓRICOS </vt:lpstr>
      <vt:lpstr>ANTECEDENTES HISTÓRICOS </vt:lpstr>
      <vt:lpstr>EVOLUCIÓN EN EL TIEMPO</vt:lpstr>
      <vt:lpstr>EVOLUCIÓN EN EL TIEMPO</vt:lpstr>
      <vt:lpstr>EVOLUCIÓN EN EL TIEMPO</vt:lpstr>
      <vt:lpstr>EVOLUCIÓN EN EL TIEMPO</vt:lpstr>
      <vt:lpstr>USOS</vt:lpstr>
      <vt:lpstr>UTILIDADES</vt:lpstr>
      <vt:lpstr>APLICACIONES</vt:lpstr>
      <vt:lpstr>TIPOS</vt:lpstr>
      <vt:lpstr>COMPUTADOR ANÁLOGICO </vt:lpstr>
      <vt:lpstr>COMPUTADOR HIBRIDO </vt:lpstr>
      <vt:lpstr>MINICOMPUTADORA </vt:lpstr>
      <vt:lpstr>COMPUTADORA DE ESCRITORIO</vt:lpstr>
      <vt:lpstr>MULTISEAT </vt:lpstr>
      <vt:lpstr>COMPUTADORA PORTÁTIL</vt:lpstr>
      <vt:lpstr>TABLET PC</vt:lpstr>
      <vt:lpstr>ACTUALIDAD</vt:lpstr>
      <vt:lpstr>FUTURO</vt:lpstr>
      <vt:lpstr>PERIFÉRICOS</vt:lpstr>
      <vt:lpstr>PERIFÉRICOS </vt:lpstr>
      <vt:lpstr>PERIFÉRICOS </vt:lpstr>
      <vt:lpstr>PERIFÉRICOS</vt:lpstr>
      <vt:lpstr>EL TELÉFONO/CELULAR</vt:lpstr>
      <vt:lpstr>DEFINICIÓN</vt:lpstr>
      <vt:lpstr>ANTECEDENTES HISTÓRICOS</vt:lpstr>
      <vt:lpstr>ANTECEDENTES HISTÓRICOS</vt:lpstr>
      <vt:lpstr>EVOLUCIÓN EN EL TIEMPO</vt:lpstr>
      <vt:lpstr>EVOLUCIÓN EN EL TIEMPO</vt:lpstr>
      <vt:lpstr>EVOLUCIÓN EN EL TIEMPO</vt:lpstr>
      <vt:lpstr>USOS</vt:lpstr>
      <vt:lpstr>APLICACIONES</vt:lpstr>
      <vt:lpstr>TIPOS</vt:lpstr>
      <vt:lpstr>TELÉFONO ELECTRÓNICO CONVENCIONAL </vt:lpstr>
      <vt:lpstr>TELÉFONO INALAMBRICO</vt:lpstr>
      <vt:lpstr>TELÉFONO MULTILÍNEA</vt:lpstr>
      <vt:lpstr>CENTRALES TELÉFONICAS</vt:lpstr>
      <vt:lpstr>TELÉFONOS PÚBLICOS</vt:lpstr>
      <vt:lpstr>ACTUALIDAD</vt:lpstr>
      <vt:lpstr>ACTUALIDAD</vt:lpstr>
      <vt:lpstr>FUTURO</vt:lpstr>
      <vt:lpstr>EL AUTOMÓVIL</vt:lpstr>
      <vt:lpstr>DEFINICIÓN</vt:lpstr>
      <vt:lpstr>ANTECEDENTES HISTÓRICOS</vt:lpstr>
      <vt:lpstr>ANTECEDENTES HISTÓRICOS</vt:lpstr>
      <vt:lpstr>EVOLUCIÓN EN EL TIEMPO</vt:lpstr>
      <vt:lpstr>EVOLUCIÓN EN EL TIEMPO</vt:lpstr>
      <vt:lpstr>EVOLUCIÓN EN EL TIEMPO</vt:lpstr>
      <vt:lpstr>UTILIDADES</vt:lpstr>
      <vt:lpstr>APLICACIONES</vt:lpstr>
      <vt:lpstr>TIPOS</vt:lpstr>
      <vt:lpstr>AUTOMOVIL DE TURISMO</vt:lpstr>
      <vt:lpstr>AUTOMOVIL DEPORTIVO</vt:lpstr>
      <vt:lpstr>MONOVOLUMEN</vt:lpstr>
      <vt:lpstr>TODOTERRENO</vt:lpstr>
      <vt:lpstr>FURGONETA</vt:lpstr>
      <vt:lpstr>CAMIONETA</vt:lpstr>
      <vt:lpstr>ACTUALIDAD</vt:lpstr>
      <vt:lpstr>FUTURO</vt:lpstr>
      <vt:lpstr>CUESTIONARIO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DELIO</dc:creator>
  <cp:lastModifiedBy>Yarinett Espino</cp:lastModifiedBy>
  <cp:revision>213</cp:revision>
  <dcterms:created xsi:type="dcterms:W3CDTF">2011-10-23T18:55:08Z</dcterms:created>
  <dcterms:modified xsi:type="dcterms:W3CDTF">2018-04-28T03:05:04Z</dcterms:modified>
</cp:coreProperties>
</file>