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p:restoredTop sz="94663"/>
  </p:normalViewPr>
  <p:slideViewPr>
    <p:cSldViewPr snapToGrid="0" snapToObjects="1">
      <p:cViewPr varScale="1">
        <p:scale>
          <a:sx n="117" d="100"/>
          <a:sy n="117" d="100"/>
        </p:scale>
        <p:origin x="35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CEDA2CF-181B-8D45-BD34-493FE6F5BE3B}" type="datetimeFigureOut">
              <a:rPr lang="en-US" smtClean="0"/>
              <a:t>9/27/20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4493151-42DA-5044-B191-C448EF11FE87}"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83455829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EDA2CF-181B-8D45-BD34-493FE6F5BE3B}" type="datetimeFigureOut">
              <a:rPr lang="en-US" smtClean="0"/>
              <a:t>9/27/20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93151-42DA-5044-B191-C448EF11FE87}" type="slidenum">
              <a:rPr lang="en-US" smtClean="0"/>
              <a:t>‹#›</a:t>
            </a:fld>
            <a:endParaRPr lang="en-US"/>
          </a:p>
        </p:txBody>
      </p:sp>
    </p:spTree>
    <p:extLst>
      <p:ext uri="{BB962C8B-B14F-4D97-AF65-F5344CB8AC3E}">
        <p14:creationId xmlns:p14="http://schemas.microsoft.com/office/powerpoint/2010/main" val="2992529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EDA2CF-181B-8D45-BD34-493FE6F5BE3B}" type="datetimeFigureOut">
              <a:rPr lang="en-US" smtClean="0"/>
              <a:t>9/27/20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93151-42DA-5044-B191-C448EF11FE87}" type="slidenum">
              <a:rPr lang="en-US" smtClean="0"/>
              <a:t>‹#›</a:t>
            </a:fld>
            <a:endParaRPr lang="en-US"/>
          </a:p>
        </p:txBody>
      </p:sp>
    </p:spTree>
    <p:extLst>
      <p:ext uri="{BB962C8B-B14F-4D97-AF65-F5344CB8AC3E}">
        <p14:creationId xmlns:p14="http://schemas.microsoft.com/office/powerpoint/2010/main" val="4013868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EDA2CF-181B-8D45-BD34-493FE6F5BE3B}" type="datetimeFigureOut">
              <a:rPr lang="en-US" smtClean="0"/>
              <a:t>9/27/20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93151-42DA-5044-B191-C448EF11FE87}" type="slidenum">
              <a:rPr lang="en-US" smtClean="0"/>
              <a:t>‹#›</a:t>
            </a:fld>
            <a:endParaRPr lang="en-US"/>
          </a:p>
        </p:txBody>
      </p:sp>
    </p:spTree>
    <p:extLst>
      <p:ext uri="{BB962C8B-B14F-4D97-AF65-F5344CB8AC3E}">
        <p14:creationId xmlns:p14="http://schemas.microsoft.com/office/powerpoint/2010/main" val="2311164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CEDA2CF-181B-8D45-BD34-493FE6F5BE3B}" type="datetimeFigureOut">
              <a:rPr lang="en-US" smtClean="0"/>
              <a:t>9/27/20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4493151-42DA-5044-B191-C448EF11FE87}"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454344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DA2CF-181B-8D45-BD34-493FE6F5BE3B}" type="datetimeFigureOut">
              <a:rPr lang="en-US" smtClean="0"/>
              <a:t>9/27/20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93151-42DA-5044-B191-C448EF11FE87}" type="slidenum">
              <a:rPr lang="en-US" smtClean="0"/>
              <a:t>‹#›</a:t>
            </a:fld>
            <a:endParaRPr lang="en-US"/>
          </a:p>
        </p:txBody>
      </p:sp>
    </p:spTree>
    <p:extLst>
      <p:ext uri="{BB962C8B-B14F-4D97-AF65-F5344CB8AC3E}">
        <p14:creationId xmlns:p14="http://schemas.microsoft.com/office/powerpoint/2010/main" val="3461732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EDA2CF-181B-8D45-BD34-493FE6F5BE3B}" type="datetimeFigureOut">
              <a:rPr lang="en-US" smtClean="0"/>
              <a:t>9/27/20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493151-42DA-5044-B191-C448EF11FE87}" type="slidenum">
              <a:rPr lang="en-US" smtClean="0"/>
              <a:t>‹#›</a:t>
            </a:fld>
            <a:endParaRPr lang="en-US"/>
          </a:p>
        </p:txBody>
      </p:sp>
    </p:spTree>
    <p:extLst>
      <p:ext uri="{BB962C8B-B14F-4D97-AF65-F5344CB8AC3E}">
        <p14:creationId xmlns:p14="http://schemas.microsoft.com/office/powerpoint/2010/main" val="1077723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EDA2CF-181B-8D45-BD34-493FE6F5BE3B}" type="datetimeFigureOut">
              <a:rPr lang="en-US" smtClean="0"/>
              <a:t>9/27/20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493151-42DA-5044-B191-C448EF11FE87}" type="slidenum">
              <a:rPr lang="en-US" smtClean="0"/>
              <a:t>‹#›</a:t>
            </a:fld>
            <a:endParaRPr lang="en-US"/>
          </a:p>
        </p:txBody>
      </p:sp>
    </p:spTree>
    <p:extLst>
      <p:ext uri="{BB962C8B-B14F-4D97-AF65-F5344CB8AC3E}">
        <p14:creationId xmlns:p14="http://schemas.microsoft.com/office/powerpoint/2010/main" val="2846087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EDA2CF-181B-8D45-BD34-493FE6F5BE3B}" type="datetimeFigureOut">
              <a:rPr lang="en-US" smtClean="0"/>
              <a:t>9/27/20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493151-42DA-5044-B191-C448EF11FE87}" type="slidenum">
              <a:rPr lang="en-US" smtClean="0"/>
              <a:t>‹#›</a:t>
            </a:fld>
            <a:endParaRPr lang="en-US"/>
          </a:p>
        </p:txBody>
      </p:sp>
    </p:spTree>
    <p:extLst>
      <p:ext uri="{BB962C8B-B14F-4D97-AF65-F5344CB8AC3E}">
        <p14:creationId xmlns:p14="http://schemas.microsoft.com/office/powerpoint/2010/main" val="3392538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CEDA2CF-181B-8D45-BD34-493FE6F5BE3B}" type="datetimeFigureOut">
              <a:rPr lang="en-US" smtClean="0"/>
              <a:t>9/27/20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4493151-42DA-5044-B191-C448EF11FE87}"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22240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CEDA2CF-181B-8D45-BD34-493FE6F5BE3B}" type="datetimeFigureOut">
              <a:rPr lang="en-US" smtClean="0"/>
              <a:t>9/27/20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4493151-42DA-5044-B191-C448EF11FE87}"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42526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CEDA2CF-181B-8D45-BD34-493FE6F5BE3B}" type="datetimeFigureOut">
              <a:rPr lang="en-US" smtClean="0"/>
              <a:t>9/27/20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4493151-42DA-5044-B191-C448EF11FE87}"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706298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0468F-CB46-D142-8966-43E05082A0F7}"/>
              </a:ext>
            </a:extLst>
          </p:cNvPr>
          <p:cNvSpPr>
            <a:spLocks noGrp="1"/>
          </p:cNvSpPr>
          <p:nvPr>
            <p:ph type="ctrTitle"/>
          </p:nvPr>
        </p:nvSpPr>
        <p:spPr/>
        <p:txBody>
          <a:bodyPr/>
          <a:lstStyle/>
          <a:p>
            <a:r>
              <a:rPr lang="en-US" dirty="0"/>
              <a:t>Complications of Dehorning</a:t>
            </a:r>
          </a:p>
        </p:txBody>
      </p:sp>
    </p:spTree>
    <p:extLst>
      <p:ext uri="{BB962C8B-B14F-4D97-AF65-F5344CB8AC3E}">
        <p14:creationId xmlns:p14="http://schemas.microsoft.com/office/powerpoint/2010/main" val="1579705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AD747-E28B-5346-8FC2-1FB1F1EF2DA7}"/>
              </a:ext>
            </a:extLst>
          </p:cNvPr>
          <p:cNvSpPr>
            <a:spLocks noGrp="1"/>
          </p:cNvSpPr>
          <p:nvPr>
            <p:ph type="title"/>
          </p:nvPr>
        </p:nvSpPr>
        <p:spPr>
          <a:xfrm>
            <a:off x="4954181" y="685800"/>
            <a:ext cx="6562905" cy="1485900"/>
          </a:xfrm>
        </p:spPr>
        <p:txBody>
          <a:bodyPr>
            <a:normAutofit/>
          </a:bodyPr>
          <a:lstStyle/>
          <a:p>
            <a:r>
              <a:rPr lang="en-US" dirty="0"/>
              <a:t>Caustic burn</a:t>
            </a:r>
          </a:p>
        </p:txBody>
      </p:sp>
      <p:sp>
        <p:nvSpPr>
          <p:cNvPr id="9" name="Rectangle 8">
            <a:extLst>
              <a:ext uri="{FF2B5EF4-FFF2-40B4-BE49-F238E27FC236}">
                <a16:creationId xmlns:a16="http://schemas.microsoft.com/office/drawing/2014/main" id="{6B205BC3-0B06-4EA6-9066-1A0BEC22C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Picture 3">
            <a:extLst>
              <a:ext uri="{FF2B5EF4-FFF2-40B4-BE49-F238E27FC236}">
                <a16:creationId xmlns:a16="http://schemas.microsoft.com/office/drawing/2014/main" id="{0F5F4F24-CD94-3A4F-87A9-9EA384BF62D1}"/>
              </a:ext>
            </a:extLst>
          </p:cNvPr>
          <p:cNvPicPr>
            <a:picLocks noChangeAspect="1"/>
          </p:cNvPicPr>
          <p:nvPr/>
        </p:nvPicPr>
        <p:blipFill>
          <a:blip r:embed="rId2"/>
          <a:stretch>
            <a:fillRect/>
          </a:stretch>
        </p:blipFill>
        <p:spPr>
          <a:xfrm>
            <a:off x="1428760" y="645106"/>
            <a:ext cx="2803356" cy="5247747"/>
          </a:xfrm>
          <a:prstGeom prst="rect">
            <a:avLst/>
          </a:prstGeom>
        </p:spPr>
      </p:pic>
      <p:sp>
        <p:nvSpPr>
          <p:cNvPr id="3" name="Content Placeholder 2">
            <a:extLst>
              <a:ext uri="{FF2B5EF4-FFF2-40B4-BE49-F238E27FC236}">
                <a16:creationId xmlns:a16="http://schemas.microsoft.com/office/drawing/2014/main" id="{6F3C1BD0-77B6-864B-B930-25955C4EF9D9}"/>
              </a:ext>
            </a:extLst>
          </p:cNvPr>
          <p:cNvSpPr>
            <a:spLocks noGrp="1"/>
          </p:cNvSpPr>
          <p:nvPr>
            <p:ph idx="1"/>
          </p:nvPr>
        </p:nvSpPr>
        <p:spPr>
          <a:xfrm>
            <a:off x="4954181" y="2286000"/>
            <a:ext cx="6562905" cy="3581400"/>
          </a:xfrm>
        </p:spPr>
        <p:txBody>
          <a:bodyPr>
            <a:normAutofit/>
          </a:bodyPr>
          <a:lstStyle/>
          <a:p>
            <a:r>
              <a:rPr lang="en-US" sz="1300"/>
              <a:t>This may occur when attempting to perform chemical disbudding.</a:t>
            </a:r>
          </a:p>
          <a:p>
            <a:r>
              <a:rPr lang="en-US" sz="1300"/>
              <a:t>Chemical dehorning involves the use of caustic paste to destroy horn producing tissues. </a:t>
            </a:r>
          </a:p>
          <a:p>
            <a:r>
              <a:rPr lang="en-US" sz="1300"/>
              <a:t>Caustic paste may:</a:t>
            </a:r>
          </a:p>
          <a:p>
            <a:pPr lvl="1"/>
            <a:r>
              <a:rPr lang="en-US" sz="1300"/>
              <a:t>Be painful</a:t>
            </a:r>
          </a:p>
          <a:p>
            <a:pPr lvl="1"/>
            <a:r>
              <a:rPr lang="en-US" sz="1300"/>
              <a:t>Irritate skin</a:t>
            </a:r>
          </a:p>
          <a:p>
            <a:pPr lvl="1"/>
            <a:r>
              <a:rPr lang="en-US" sz="1300"/>
              <a:t>May run towards eyes if gets wet. This may cause severe optic irritation and burns.</a:t>
            </a:r>
          </a:p>
          <a:p>
            <a:endParaRPr lang="en-US" sz="1300"/>
          </a:p>
          <a:p>
            <a:r>
              <a:rPr lang="en-US" sz="1300"/>
              <a:t>To prevent caustic burns to surrounding tissue, application of petroleum jelly is done. This prevent the paste from running down contours of the animal’s face. The animal should also be kept in dry areas where rain is not an issue as wetting of the paste may cause caustic burns to surrounding tissue.</a:t>
            </a:r>
          </a:p>
          <a:p>
            <a:endParaRPr lang="en-US" sz="1300"/>
          </a:p>
          <a:p>
            <a:endParaRPr lang="en-US" sz="1300"/>
          </a:p>
          <a:p>
            <a:pPr marL="530352" lvl="1" indent="0">
              <a:buNone/>
            </a:pPr>
            <a:endParaRPr lang="en-US" sz="1300"/>
          </a:p>
        </p:txBody>
      </p:sp>
    </p:spTree>
    <p:extLst>
      <p:ext uri="{BB962C8B-B14F-4D97-AF65-F5344CB8AC3E}">
        <p14:creationId xmlns:p14="http://schemas.microsoft.com/office/powerpoint/2010/main" val="4070649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32675-7C84-544B-84B4-55B133BA4F67}"/>
              </a:ext>
            </a:extLst>
          </p:cNvPr>
          <p:cNvSpPr>
            <a:spLocks noGrp="1"/>
          </p:cNvSpPr>
          <p:nvPr>
            <p:ph type="title"/>
          </p:nvPr>
        </p:nvSpPr>
        <p:spPr>
          <a:xfrm>
            <a:off x="1390650" y="685800"/>
            <a:ext cx="9886950" cy="1485900"/>
          </a:xfrm>
        </p:spPr>
        <p:txBody>
          <a:bodyPr>
            <a:normAutofit/>
          </a:bodyPr>
          <a:lstStyle/>
          <a:p>
            <a:r>
              <a:rPr lang="en-US" dirty="0"/>
              <a:t>Thermal burn</a:t>
            </a:r>
          </a:p>
        </p:txBody>
      </p:sp>
      <p:sp>
        <p:nvSpPr>
          <p:cNvPr id="3" name="Content Placeholder 2">
            <a:extLst>
              <a:ext uri="{FF2B5EF4-FFF2-40B4-BE49-F238E27FC236}">
                <a16:creationId xmlns:a16="http://schemas.microsoft.com/office/drawing/2014/main" id="{840EDFE1-F678-A64F-89F8-349B86CB5F74}"/>
              </a:ext>
            </a:extLst>
          </p:cNvPr>
          <p:cNvSpPr>
            <a:spLocks noGrp="1"/>
          </p:cNvSpPr>
          <p:nvPr>
            <p:ph idx="1"/>
          </p:nvPr>
        </p:nvSpPr>
        <p:spPr>
          <a:xfrm>
            <a:off x="1390649" y="2286000"/>
            <a:ext cx="6176776" cy="3581400"/>
          </a:xfrm>
        </p:spPr>
        <p:txBody>
          <a:bodyPr>
            <a:normAutofit/>
          </a:bodyPr>
          <a:lstStyle/>
          <a:p>
            <a:r>
              <a:rPr lang="en-US" dirty="0"/>
              <a:t>This may occur when attempting disbudding with hot iron techniques</a:t>
            </a:r>
          </a:p>
          <a:p>
            <a:r>
              <a:rPr lang="en-US" dirty="0"/>
              <a:t>Thermal burns are painful to the animal.</a:t>
            </a:r>
          </a:p>
          <a:p>
            <a:r>
              <a:rPr lang="en-US" dirty="0"/>
              <a:t>Thermal burns can become infected if untreated.</a:t>
            </a:r>
          </a:p>
        </p:txBody>
      </p:sp>
      <p:pic>
        <p:nvPicPr>
          <p:cNvPr id="4" name="Picture 3">
            <a:extLst>
              <a:ext uri="{FF2B5EF4-FFF2-40B4-BE49-F238E27FC236}">
                <a16:creationId xmlns:a16="http://schemas.microsoft.com/office/drawing/2014/main" id="{14C260BD-6578-3349-8025-A45F36D12F4E}"/>
              </a:ext>
            </a:extLst>
          </p:cNvPr>
          <p:cNvPicPr>
            <a:picLocks noChangeAspect="1"/>
          </p:cNvPicPr>
          <p:nvPr/>
        </p:nvPicPr>
        <p:blipFill rotWithShape="1">
          <a:blip r:embed="rId2"/>
          <a:srcRect r="1" b="5548"/>
          <a:stretch/>
        </p:blipFill>
        <p:spPr>
          <a:xfrm>
            <a:off x="8061437" y="2401556"/>
            <a:ext cx="3211495" cy="3466681"/>
          </a:xfrm>
          <a:prstGeom prst="rect">
            <a:avLst/>
          </a:prstGeom>
        </p:spPr>
      </p:pic>
    </p:spTree>
    <p:extLst>
      <p:ext uri="{BB962C8B-B14F-4D97-AF65-F5344CB8AC3E}">
        <p14:creationId xmlns:p14="http://schemas.microsoft.com/office/powerpoint/2010/main" val="2821815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6CA89-D20F-FB4F-9107-89192B6B32CC}"/>
              </a:ext>
            </a:extLst>
          </p:cNvPr>
          <p:cNvSpPr>
            <a:spLocks noGrp="1"/>
          </p:cNvSpPr>
          <p:nvPr>
            <p:ph type="title"/>
          </p:nvPr>
        </p:nvSpPr>
        <p:spPr>
          <a:xfrm>
            <a:off x="1088580" y="685800"/>
            <a:ext cx="4495788" cy="1485900"/>
          </a:xfrm>
        </p:spPr>
        <p:txBody>
          <a:bodyPr>
            <a:normAutofit/>
          </a:bodyPr>
          <a:lstStyle/>
          <a:p>
            <a:r>
              <a:rPr lang="en-US" dirty="0"/>
              <a:t>Blood loss</a:t>
            </a:r>
          </a:p>
        </p:txBody>
      </p:sp>
      <p:sp>
        <p:nvSpPr>
          <p:cNvPr id="3" name="Content Placeholder 2">
            <a:extLst>
              <a:ext uri="{FF2B5EF4-FFF2-40B4-BE49-F238E27FC236}">
                <a16:creationId xmlns:a16="http://schemas.microsoft.com/office/drawing/2014/main" id="{EA00B25D-1842-F149-B954-57BE5454941E}"/>
              </a:ext>
            </a:extLst>
          </p:cNvPr>
          <p:cNvSpPr>
            <a:spLocks noGrp="1"/>
          </p:cNvSpPr>
          <p:nvPr>
            <p:ph idx="1"/>
          </p:nvPr>
        </p:nvSpPr>
        <p:spPr>
          <a:xfrm>
            <a:off x="1088579" y="2286000"/>
            <a:ext cx="4495788" cy="3886200"/>
          </a:xfrm>
        </p:spPr>
        <p:txBody>
          <a:bodyPr>
            <a:normAutofit/>
          </a:bodyPr>
          <a:lstStyle/>
          <a:p>
            <a:r>
              <a:rPr lang="en-US" dirty="0"/>
              <a:t>This may occur when attempting to perform cup/tube dehorning or even Scoop/Barnes dehorning</a:t>
            </a:r>
          </a:p>
          <a:p>
            <a:r>
              <a:rPr lang="en-US" dirty="0"/>
              <a:t>Blood loss should be controlled to minimize secondary complications such as shock and infection.</a:t>
            </a:r>
          </a:p>
          <a:p>
            <a:r>
              <a:rPr lang="en-US" dirty="0"/>
              <a:t>Topical coagulants or application of hemostats may be used.</a:t>
            </a:r>
          </a:p>
          <a:p>
            <a:pPr marL="0" indent="0">
              <a:buNone/>
            </a:pPr>
            <a:endParaRPr lang="en-US" dirty="0"/>
          </a:p>
        </p:txBody>
      </p:sp>
      <p:pic>
        <p:nvPicPr>
          <p:cNvPr id="6" name="Picture 5">
            <a:extLst>
              <a:ext uri="{FF2B5EF4-FFF2-40B4-BE49-F238E27FC236}">
                <a16:creationId xmlns:a16="http://schemas.microsoft.com/office/drawing/2014/main" id="{4C9E609A-F6CC-A749-A4F0-2FE4657CA338}"/>
              </a:ext>
            </a:extLst>
          </p:cNvPr>
          <p:cNvPicPr>
            <a:picLocks noChangeAspect="1"/>
          </p:cNvPicPr>
          <p:nvPr/>
        </p:nvPicPr>
        <p:blipFill rotWithShape="1">
          <a:blip r:embed="rId2"/>
          <a:srcRect l="6240" r="10015" b="-4"/>
          <a:stretch/>
        </p:blipFill>
        <p:spPr>
          <a:xfrm>
            <a:off x="5694969" y="609600"/>
            <a:ext cx="3044952" cy="2645294"/>
          </a:xfrm>
          <a:prstGeom prst="rect">
            <a:avLst/>
          </a:prstGeom>
        </p:spPr>
      </p:pic>
      <p:pic>
        <p:nvPicPr>
          <p:cNvPr id="4" name="Picture 3">
            <a:extLst>
              <a:ext uri="{FF2B5EF4-FFF2-40B4-BE49-F238E27FC236}">
                <a16:creationId xmlns:a16="http://schemas.microsoft.com/office/drawing/2014/main" id="{6B03B94C-ACC9-8D48-98F4-870AA920AA85}"/>
              </a:ext>
            </a:extLst>
          </p:cNvPr>
          <p:cNvPicPr>
            <a:picLocks noChangeAspect="1"/>
          </p:cNvPicPr>
          <p:nvPr/>
        </p:nvPicPr>
        <p:blipFill rotWithShape="1">
          <a:blip r:embed="rId3"/>
          <a:srcRect l="20888" r="19924" b="1"/>
          <a:stretch/>
        </p:blipFill>
        <p:spPr>
          <a:xfrm>
            <a:off x="8994647" y="3398369"/>
            <a:ext cx="3044952" cy="2654714"/>
          </a:xfrm>
          <a:prstGeom prst="rect">
            <a:avLst/>
          </a:prstGeom>
        </p:spPr>
      </p:pic>
      <p:pic>
        <p:nvPicPr>
          <p:cNvPr id="5" name="Picture 4">
            <a:extLst>
              <a:ext uri="{FF2B5EF4-FFF2-40B4-BE49-F238E27FC236}">
                <a16:creationId xmlns:a16="http://schemas.microsoft.com/office/drawing/2014/main" id="{311320C2-BC1F-E646-82AE-3971896C219D}"/>
              </a:ext>
            </a:extLst>
          </p:cNvPr>
          <p:cNvPicPr>
            <a:picLocks noChangeAspect="1"/>
          </p:cNvPicPr>
          <p:nvPr/>
        </p:nvPicPr>
        <p:blipFill rotWithShape="1">
          <a:blip r:embed="rId4"/>
          <a:srcRect t="1229" r="-1" b="6418"/>
          <a:stretch/>
        </p:blipFill>
        <p:spPr>
          <a:xfrm>
            <a:off x="5776176" y="4059084"/>
            <a:ext cx="2882539" cy="1993999"/>
          </a:xfrm>
          <a:prstGeom prst="rect">
            <a:avLst/>
          </a:prstGeom>
        </p:spPr>
      </p:pic>
    </p:spTree>
    <p:extLst>
      <p:ext uri="{BB962C8B-B14F-4D97-AF65-F5344CB8AC3E}">
        <p14:creationId xmlns:p14="http://schemas.microsoft.com/office/powerpoint/2010/main" val="3132161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5976F-0552-ED4F-B8F5-ACE8B4AC72DD}"/>
              </a:ext>
            </a:extLst>
          </p:cNvPr>
          <p:cNvSpPr>
            <a:spLocks noGrp="1"/>
          </p:cNvSpPr>
          <p:nvPr>
            <p:ph type="title"/>
          </p:nvPr>
        </p:nvSpPr>
        <p:spPr>
          <a:xfrm>
            <a:off x="1371600" y="685800"/>
            <a:ext cx="3282695" cy="1485900"/>
          </a:xfrm>
        </p:spPr>
        <p:txBody>
          <a:bodyPr>
            <a:normAutofit/>
          </a:bodyPr>
          <a:lstStyle/>
          <a:p>
            <a:r>
              <a:rPr lang="en-US" dirty="0"/>
              <a:t>Infection</a:t>
            </a:r>
          </a:p>
        </p:txBody>
      </p:sp>
      <p:sp>
        <p:nvSpPr>
          <p:cNvPr id="3" name="Content Placeholder 2">
            <a:extLst>
              <a:ext uri="{FF2B5EF4-FFF2-40B4-BE49-F238E27FC236}">
                <a16:creationId xmlns:a16="http://schemas.microsoft.com/office/drawing/2014/main" id="{C64C708F-D570-B641-A5DF-EF2DB7C86807}"/>
              </a:ext>
            </a:extLst>
          </p:cNvPr>
          <p:cNvSpPr>
            <a:spLocks noGrp="1"/>
          </p:cNvSpPr>
          <p:nvPr>
            <p:ph idx="1"/>
          </p:nvPr>
        </p:nvSpPr>
        <p:spPr>
          <a:xfrm>
            <a:off x="1371600" y="2286000"/>
            <a:ext cx="3282694" cy="3581400"/>
          </a:xfrm>
        </p:spPr>
        <p:txBody>
          <a:bodyPr>
            <a:normAutofit/>
          </a:bodyPr>
          <a:lstStyle/>
          <a:p>
            <a:r>
              <a:rPr lang="en-US" sz="800"/>
              <a:t>Sinusitis is a major complication that occurs when frontal sinuses are exposed after horn removal.</a:t>
            </a:r>
          </a:p>
          <a:p>
            <a:r>
              <a:rPr lang="en-US" sz="800"/>
              <a:t>Infection may occur when:</a:t>
            </a:r>
          </a:p>
          <a:p>
            <a:pPr lvl="1"/>
            <a:r>
              <a:rPr lang="en-US" sz="800"/>
              <a:t> Post operation care is not adequate</a:t>
            </a:r>
          </a:p>
          <a:p>
            <a:pPr lvl="1"/>
            <a:r>
              <a:rPr lang="en-US" sz="800"/>
              <a:t>Wounds experience delay in healing</a:t>
            </a:r>
          </a:p>
          <a:p>
            <a:pPr lvl="1"/>
            <a:r>
              <a:rPr lang="en-US" sz="800"/>
              <a:t>Horns are attached to the skull, exposing frontal sinuses after horn removal.</a:t>
            </a:r>
          </a:p>
          <a:p>
            <a:r>
              <a:rPr lang="en-US" sz="800"/>
              <a:t>Sinusitis requires flushing of the sinuses with antiseptic solution and use of systemic antibiotics.</a:t>
            </a:r>
          </a:p>
          <a:p>
            <a:pPr marL="530352" lvl="1" indent="0">
              <a:buNone/>
            </a:pPr>
            <a:endParaRPr lang="en-US" sz="800"/>
          </a:p>
          <a:p>
            <a:pPr marL="530352" lvl="1" indent="0">
              <a:buNone/>
            </a:pPr>
            <a:r>
              <a:rPr lang="en-US" sz="800"/>
              <a:t>Infection poses great threat to the animal’s health as this can spread causing further illness and disease.</a:t>
            </a:r>
          </a:p>
          <a:p>
            <a:pPr marL="530352" lvl="1" indent="0">
              <a:buNone/>
            </a:pPr>
            <a:r>
              <a:rPr lang="en-US" sz="800"/>
              <a:t>Infection must be identified as early as possible and treated.</a:t>
            </a:r>
          </a:p>
          <a:p>
            <a:pPr marL="530352" lvl="1" indent="0">
              <a:buNone/>
            </a:pPr>
            <a:endParaRPr lang="en-US" sz="800"/>
          </a:p>
          <a:p>
            <a:pPr marL="530352" lvl="1" indent="0">
              <a:buNone/>
            </a:pPr>
            <a:r>
              <a:rPr lang="en-US" sz="800"/>
              <a:t>Infection is a major complication when guillotine, wire and hand saw dehorning is done.</a:t>
            </a:r>
          </a:p>
          <a:p>
            <a:pPr lvl="1"/>
            <a:endParaRPr lang="en-US" sz="800"/>
          </a:p>
          <a:p>
            <a:pPr lvl="1"/>
            <a:endParaRPr lang="en-US" sz="800"/>
          </a:p>
          <a:p>
            <a:endParaRPr lang="en-US" sz="800"/>
          </a:p>
        </p:txBody>
      </p:sp>
      <p:pic>
        <p:nvPicPr>
          <p:cNvPr id="4" name="Picture 3">
            <a:extLst>
              <a:ext uri="{FF2B5EF4-FFF2-40B4-BE49-F238E27FC236}">
                <a16:creationId xmlns:a16="http://schemas.microsoft.com/office/drawing/2014/main" id="{39BA4548-E7E1-574D-93DD-528303472EF0}"/>
              </a:ext>
            </a:extLst>
          </p:cNvPr>
          <p:cNvPicPr>
            <a:picLocks noChangeAspect="1"/>
          </p:cNvPicPr>
          <p:nvPr/>
        </p:nvPicPr>
        <p:blipFill>
          <a:blip r:embed="rId2"/>
          <a:stretch>
            <a:fillRect/>
          </a:stretch>
        </p:blipFill>
        <p:spPr>
          <a:xfrm>
            <a:off x="6322094" y="645106"/>
            <a:ext cx="3935810" cy="5247747"/>
          </a:xfrm>
          <a:prstGeom prst="rect">
            <a:avLst/>
          </a:prstGeom>
        </p:spPr>
      </p:pic>
    </p:spTree>
    <p:extLst>
      <p:ext uri="{BB962C8B-B14F-4D97-AF65-F5344CB8AC3E}">
        <p14:creationId xmlns:p14="http://schemas.microsoft.com/office/powerpoint/2010/main" val="644489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C5749-33BA-D744-975B-7060B0DE9F4E}"/>
              </a:ext>
            </a:extLst>
          </p:cNvPr>
          <p:cNvSpPr>
            <a:spLocks noGrp="1"/>
          </p:cNvSpPr>
          <p:nvPr>
            <p:ph type="title"/>
          </p:nvPr>
        </p:nvSpPr>
        <p:spPr>
          <a:xfrm>
            <a:off x="1371600" y="685800"/>
            <a:ext cx="3282695" cy="1485900"/>
          </a:xfrm>
        </p:spPr>
        <p:txBody>
          <a:bodyPr>
            <a:normAutofit/>
          </a:bodyPr>
          <a:lstStyle/>
          <a:p>
            <a:r>
              <a:rPr lang="en-US" dirty="0"/>
              <a:t>Fly Strike</a:t>
            </a:r>
          </a:p>
        </p:txBody>
      </p:sp>
      <p:sp>
        <p:nvSpPr>
          <p:cNvPr id="3" name="Content Placeholder 2">
            <a:extLst>
              <a:ext uri="{FF2B5EF4-FFF2-40B4-BE49-F238E27FC236}">
                <a16:creationId xmlns:a16="http://schemas.microsoft.com/office/drawing/2014/main" id="{BF5D88C1-2D82-2D45-97C9-8894A5983A94}"/>
              </a:ext>
            </a:extLst>
          </p:cNvPr>
          <p:cNvSpPr>
            <a:spLocks noGrp="1"/>
          </p:cNvSpPr>
          <p:nvPr>
            <p:ph idx="1"/>
          </p:nvPr>
        </p:nvSpPr>
        <p:spPr>
          <a:xfrm>
            <a:off x="1371600" y="2286000"/>
            <a:ext cx="3282694" cy="3581400"/>
          </a:xfrm>
        </p:spPr>
        <p:txBody>
          <a:bodyPr>
            <a:normAutofit/>
          </a:bodyPr>
          <a:lstStyle/>
          <a:p>
            <a:r>
              <a:rPr lang="en-US" dirty="0"/>
              <a:t>Parasites such as flies may lay eggs on newly dehorned animals. This gives rise to secondary infection.</a:t>
            </a:r>
          </a:p>
          <a:p>
            <a:r>
              <a:rPr lang="en-US" dirty="0"/>
              <a:t>To prevent this, the farmer may use animal-safe fly repellants.</a:t>
            </a:r>
          </a:p>
        </p:txBody>
      </p:sp>
      <p:pic>
        <p:nvPicPr>
          <p:cNvPr id="4" name="Picture 3">
            <a:extLst>
              <a:ext uri="{FF2B5EF4-FFF2-40B4-BE49-F238E27FC236}">
                <a16:creationId xmlns:a16="http://schemas.microsoft.com/office/drawing/2014/main" id="{A1B8D30C-0CF3-D043-8D19-420C1F195282}"/>
              </a:ext>
            </a:extLst>
          </p:cNvPr>
          <p:cNvPicPr>
            <a:picLocks noChangeAspect="1"/>
          </p:cNvPicPr>
          <p:nvPr/>
        </p:nvPicPr>
        <p:blipFill>
          <a:blip r:embed="rId2"/>
          <a:stretch>
            <a:fillRect/>
          </a:stretch>
        </p:blipFill>
        <p:spPr>
          <a:xfrm>
            <a:off x="5666126" y="645106"/>
            <a:ext cx="5247747" cy="5247747"/>
          </a:xfrm>
          <a:prstGeom prst="rect">
            <a:avLst/>
          </a:prstGeom>
        </p:spPr>
      </p:pic>
    </p:spTree>
    <p:extLst>
      <p:ext uri="{BB962C8B-B14F-4D97-AF65-F5344CB8AC3E}">
        <p14:creationId xmlns:p14="http://schemas.microsoft.com/office/powerpoint/2010/main" val="3918491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611FE-474E-C94D-8E4B-51CC3FAFA14A}"/>
              </a:ext>
            </a:extLst>
          </p:cNvPr>
          <p:cNvSpPr>
            <a:spLocks noGrp="1"/>
          </p:cNvSpPr>
          <p:nvPr>
            <p:ph type="title"/>
          </p:nvPr>
        </p:nvSpPr>
        <p:spPr/>
        <p:txBody>
          <a:bodyPr/>
          <a:lstStyle/>
          <a:p>
            <a:r>
              <a:rPr lang="en-US" dirty="0"/>
              <a:t>Hypersensitivity to analgesics and anesthetics </a:t>
            </a:r>
          </a:p>
        </p:txBody>
      </p:sp>
      <p:sp>
        <p:nvSpPr>
          <p:cNvPr id="3" name="Content Placeholder 2">
            <a:extLst>
              <a:ext uri="{FF2B5EF4-FFF2-40B4-BE49-F238E27FC236}">
                <a16:creationId xmlns:a16="http://schemas.microsoft.com/office/drawing/2014/main" id="{BD6C6463-C30F-704C-A4DB-FA397836FDD9}"/>
              </a:ext>
            </a:extLst>
          </p:cNvPr>
          <p:cNvSpPr>
            <a:spLocks noGrp="1"/>
          </p:cNvSpPr>
          <p:nvPr>
            <p:ph idx="1"/>
          </p:nvPr>
        </p:nvSpPr>
        <p:spPr/>
        <p:txBody>
          <a:bodyPr/>
          <a:lstStyle/>
          <a:p>
            <a:r>
              <a:rPr lang="en-US" dirty="0"/>
              <a:t>Individual animals may experience hypersensitivity reactions to analgesics and anesthetics.</a:t>
            </a:r>
          </a:p>
          <a:p>
            <a:r>
              <a:rPr lang="en-US" dirty="0"/>
              <a:t>If this occurs, immediately stop use of the drug and consider alternative drugs.</a:t>
            </a:r>
          </a:p>
        </p:txBody>
      </p:sp>
    </p:spTree>
    <p:extLst>
      <p:ext uri="{BB962C8B-B14F-4D97-AF65-F5344CB8AC3E}">
        <p14:creationId xmlns:p14="http://schemas.microsoft.com/office/powerpoint/2010/main" val="2074655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FD5FC-A018-1A4C-8AFF-7A48B5B7A35E}"/>
              </a:ext>
            </a:extLst>
          </p:cNvPr>
          <p:cNvSpPr>
            <a:spLocks noGrp="1"/>
          </p:cNvSpPr>
          <p:nvPr>
            <p:ph type="title"/>
          </p:nvPr>
        </p:nvSpPr>
        <p:spPr>
          <a:xfrm>
            <a:off x="1023562" y="685800"/>
            <a:ext cx="10493524" cy="1485900"/>
          </a:xfrm>
        </p:spPr>
        <p:txBody>
          <a:bodyPr>
            <a:normAutofit/>
          </a:bodyPr>
          <a:lstStyle/>
          <a:p>
            <a:r>
              <a:rPr lang="en-US" dirty="0"/>
              <a:t>Scurs</a:t>
            </a:r>
          </a:p>
        </p:txBody>
      </p:sp>
      <p:sp>
        <p:nvSpPr>
          <p:cNvPr id="11" name="Rectangle 8">
            <a:extLst>
              <a:ext uri="{FF2B5EF4-FFF2-40B4-BE49-F238E27FC236}">
                <a16:creationId xmlns:a16="http://schemas.microsoft.com/office/drawing/2014/main" id="{B9F89C22-0475-4427-B7C8-0269AD40E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936B061E-8C45-A043-B8B0-3B650A7EB56B}"/>
              </a:ext>
            </a:extLst>
          </p:cNvPr>
          <p:cNvSpPr>
            <a:spLocks noGrp="1"/>
          </p:cNvSpPr>
          <p:nvPr>
            <p:ph idx="1"/>
          </p:nvPr>
        </p:nvSpPr>
        <p:spPr>
          <a:xfrm>
            <a:off x="1023562" y="2286000"/>
            <a:ext cx="5072437" cy="3581400"/>
          </a:xfrm>
        </p:spPr>
        <p:txBody>
          <a:bodyPr>
            <a:normAutofit/>
          </a:bodyPr>
          <a:lstStyle/>
          <a:p>
            <a:r>
              <a:rPr lang="en-US" sz="1800"/>
              <a:t>This is partial or complete regrowth of the horn after attempted dehorning.</a:t>
            </a:r>
          </a:p>
          <a:p>
            <a:r>
              <a:rPr lang="en-US" sz="1800"/>
              <a:t>This is due to incorrect removal of corium.</a:t>
            </a:r>
          </a:p>
          <a:p>
            <a:r>
              <a:rPr lang="en-US" sz="1800"/>
              <a:t>If this occur, proper dehorning technique may be repeated. </a:t>
            </a:r>
          </a:p>
          <a:p>
            <a:r>
              <a:rPr lang="en-US" sz="1800"/>
              <a:t>This adds cost to the farmer and additional stress to the animal.</a:t>
            </a:r>
          </a:p>
        </p:txBody>
      </p:sp>
      <p:pic>
        <p:nvPicPr>
          <p:cNvPr id="4" name="Picture 3">
            <a:extLst>
              <a:ext uri="{FF2B5EF4-FFF2-40B4-BE49-F238E27FC236}">
                <a16:creationId xmlns:a16="http://schemas.microsoft.com/office/drawing/2014/main" id="{ABAA3346-03A2-D742-9964-8F1E844799C8}"/>
              </a:ext>
            </a:extLst>
          </p:cNvPr>
          <p:cNvPicPr>
            <a:picLocks noChangeAspect="1"/>
          </p:cNvPicPr>
          <p:nvPr/>
        </p:nvPicPr>
        <p:blipFill>
          <a:blip r:embed="rId2"/>
          <a:stretch>
            <a:fillRect/>
          </a:stretch>
        </p:blipFill>
        <p:spPr>
          <a:xfrm>
            <a:off x="6411641" y="3177037"/>
            <a:ext cx="5105445" cy="1889014"/>
          </a:xfrm>
          <a:prstGeom prst="rect">
            <a:avLst/>
          </a:prstGeom>
        </p:spPr>
      </p:pic>
    </p:spTree>
    <p:extLst>
      <p:ext uri="{BB962C8B-B14F-4D97-AF65-F5344CB8AC3E}">
        <p14:creationId xmlns:p14="http://schemas.microsoft.com/office/powerpoint/2010/main" val="2862588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ED7B2-C4E3-D64A-ACA2-306862C9741A}"/>
              </a:ext>
            </a:extLst>
          </p:cNvPr>
          <p:cNvSpPr>
            <a:spLocks noGrp="1"/>
          </p:cNvSpPr>
          <p:nvPr>
            <p:ph type="title"/>
          </p:nvPr>
        </p:nvSpPr>
        <p:spPr/>
        <p:txBody>
          <a:bodyPr/>
          <a:lstStyle/>
          <a:p>
            <a:r>
              <a:rPr lang="en-US" dirty="0"/>
              <a:t>Skull fracture</a:t>
            </a:r>
          </a:p>
        </p:txBody>
      </p:sp>
      <p:sp>
        <p:nvSpPr>
          <p:cNvPr id="3" name="Content Placeholder 2">
            <a:extLst>
              <a:ext uri="{FF2B5EF4-FFF2-40B4-BE49-F238E27FC236}">
                <a16:creationId xmlns:a16="http://schemas.microsoft.com/office/drawing/2014/main" id="{A3587430-681C-BA49-AAC8-4610E209AF7E}"/>
              </a:ext>
            </a:extLst>
          </p:cNvPr>
          <p:cNvSpPr>
            <a:spLocks noGrp="1"/>
          </p:cNvSpPr>
          <p:nvPr>
            <p:ph idx="1"/>
          </p:nvPr>
        </p:nvSpPr>
        <p:spPr/>
        <p:txBody>
          <a:bodyPr/>
          <a:lstStyle/>
          <a:p>
            <a:r>
              <a:rPr lang="en-US" dirty="0"/>
              <a:t>This may occur if proper restrained is not done.</a:t>
            </a:r>
          </a:p>
          <a:p>
            <a:r>
              <a:rPr lang="en-US" dirty="0"/>
              <a:t>Trauma to the skull may result in fractures. This may be painful to the animal. Fractures may be unforeseen and therefore left untreated, causing the animal to be in distress due to discomfort and pain.</a:t>
            </a:r>
          </a:p>
        </p:txBody>
      </p:sp>
    </p:spTree>
    <p:extLst>
      <p:ext uri="{BB962C8B-B14F-4D97-AF65-F5344CB8AC3E}">
        <p14:creationId xmlns:p14="http://schemas.microsoft.com/office/powerpoint/2010/main" val="266698405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2</TotalTime>
  <Words>452</Words>
  <Application>Microsoft Macintosh PowerPoint</Application>
  <PresentationFormat>Widescreen</PresentationFormat>
  <Paragraphs>46</Paragraphs>
  <Slides>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Franklin Gothic Book</vt:lpstr>
      <vt:lpstr>Crop</vt:lpstr>
      <vt:lpstr>Complications of Dehorning</vt:lpstr>
      <vt:lpstr>Caustic burn</vt:lpstr>
      <vt:lpstr>Thermal burn</vt:lpstr>
      <vt:lpstr>Blood loss</vt:lpstr>
      <vt:lpstr>Infection</vt:lpstr>
      <vt:lpstr>Fly Strike</vt:lpstr>
      <vt:lpstr>Hypersensitivity to analgesics and anesthetics </vt:lpstr>
      <vt:lpstr>Scurs</vt:lpstr>
      <vt:lpstr>Skull fracture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Complications of Dehorning</dc:title>
  <dc:creator>chernell.john</dc:creator>
  <cp:lastModifiedBy>chernell.john</cp:lastModifiedBy>
  <cp:revision>1</cp:revision>
  <dcterms:created xsi:type="dcterms:W3CDTF">2020-09-28T02:41:09Z</dcterms:created>
  <dcterms:modified xsi:type="dcterms:W3CDTF">2020-09-28T02:43:17Z</dcterms:modified>
</cp:coreProperties>
</file>