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7"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10/4/2020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s://thehorse.com/14385/the-basic-physical-examination/" TargetMode="External"/><Relationship Id="rId2" Type="http://schemas.openxmlformats.org/officeDocument/2006/relationships/hyperlink" Target="https://equimed.com/health-centers/lameness/articles/diagnosing-horse-lameness-the-veterinary-process" TargetMode="External"/><Relationship Id="rId1" Type="http://schemas.openxmlformats.org/officeDocument/2006/relationships/slideLayout" Target="../slideLayouts/slideLayout2.xml"/><Relationship Id="rId4" Type="http://schemas.openxmlformats.org/officeDocument/2006/relationships/hyperlink" Target="https://www.irongateequine.com/education/the-fast-free-physical-examinat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86E30-EEC5-4900-A16A-154320218E78}"/>
              </a:ext>
            </a:extLst>
          </p:cNvPr>
          <p:cNvSpPr>
            <a:spLocks noGrp="1"/>
          </p:cNvSpPr>
          <p:nvPr>
            <p:ph type="ctrTitle"/>
          </p:nvPr>
        </p:nvSpPr>
        <p:spPr>
          <a:xfrm>
            <a:off x="643464" y="639097"/>
            <a:ext cx="4789678" cy="3746634"/>
          </a:xfrm>
        </p:spPr>
        <p:txBody>
          <a:bodyPr>
            <a:normAutofit/>
          </a:bodyPr>
          <a:lstStyle/>
          <a:p>
            <a:r>
              <a:rPr lang="en-US"/>
              <a:t>Equine Examination</a:t>
            </a:r>
          </a:p>
        </p:txBody>
      </p:sp>
      <p:sp>
        <p:nvSpPr>
          <p:cNvPr id="3" name="Subtitle 2">
            <a:extLst>
              <a:ext uri="{FF2B5EF4-FFF2-40B4-BE49-F238E27FC236}">
                <a16:creationId xmlns:a16="http://schemas.microsoft.com/office/drawing/2014/main" id="{9D609B21-57B1-40C7-B3FF-BE592775BA5B}"/>
              </a:ext>
            </a:extLst>
          </p:cNvPr>
          <p:cNvSpPr>
            <a:spLocks noGrp="1"/>
          </p:cNvSpPr>
          <p:nvPr>
            <p:ph type="subTitle" idx="1"/>
          </p:nvPr>
        </p:nvSpPr>
        <p:spPr>
          <a:xfrm>
            <a:off x="643464" y="4385732"/>
            <a:ext cx="4813437" cy="1838087"/>
          </a:xfrm>
        </p:spPr>
        <p:txBody>
          <a:bodyPr>
            <a:normAutofit/>
          </a:bodyPr>
          <a:lstStyle/>
          <a:p>
            <a:r>
              <a:rPr lang="en-US"/>
              <a:t>DISTANCE AND PHYSICAL EXAMINATION</a:t>
            </a:r>
          </a:p>
        </p:txBody>
      </p:sp>
      <p:pic>
        <p:nvPicPr>
          <p:cNvPr id="18" name="Graphic 17" descr="Horseshoe">
            <a:extLst>
              <a:ext uri="{FF2B5EF4-FFF2-40B4-BE49-F238E27FC236}">
                <a16:creationId xmlns:a16="http://schemas.microsoft.com/office/drawing/2014/main" id="{6CA515BF-5A86-49DE-A4E0-F8DB478554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76606" y="690853"/>
            <a:ext cx="5471927" cy="547192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8385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0F85D6-4C17-4679-BA48-7F61703895F3}"/>
              </a:ext>
            </a:extLst>
          </p:cNvPr>
          <p:cNvSpPr>
            <a:spLocks noGrp="1"/>
          </p:cNvSpPr>
          <p:nvPr>
            <p:ph idx="1"/>
          </p:nvPr>
        </p:nvSpPr>
        <p:spPr>
          <a:xfrm>
            <a:off x="4988658" y="1150076"/>
            <a:ext cx="6898539" cy="4998476"/>
          </a:xfrm>
        </p:spPr>
        <p:txBody>
          <a:bodyPr>
            <a:normAutofit/>
          </a:bodyPr>
          <a:lstStyle/>
          <a:p>
            <a:pPr marL="0" lvl="0" indent="0">
              <a:buNone/>
            </a:pPr>
            <a:r>
              <a:rPr lang="en-TT" b="1" dirty="0">
                <a:highlight>
                  <a:srgbClr val="0000FF"/>
                </a:highlight>
              </a:rPr>
              <a:t>5) Forelimbs</a:t>
            </a:r>
            <a:r>
              <a:rPr lang="en-TT" dirty="0">
                <a:highlight>
                  <a:srgbClr val="0000FF"/>
                </a:highlight>
              </a:rPr>
              <a:t>:</a:t>
            </a:r>
          </a:p>
          <a:p>
            <a:pPr lvl="1">
              <a:buFont typeface="Wingdings" panose="05000000000000000000" pitchFamily="2" charset="2"/>
              <a:buChar char="Ø"/>
            </a:pPr>
            <a:r>
              <a:rPr lang="en-TT" sz="1800" dirty="0"/>
              <a:t>Evaluate temperature of the distal extremities by running the hand down the forelimb</a:t>
            </a:r>
          </a:p>
          <a:p>
            <a:pPr lvl="1">
              <a:buFont typeface="Wingdings" panose="05000000000000000000" pitchFamily="2" charset="2"/>
              <a:buChar char="Ø"/>
            </a:pPr>
            <a:r>
              <a:rPr lang="en-TT" sz="1800" dirty="0"/>
              <a:t> If cardiovascular shock is a concern, then the temperature of the hoof is also palpated </a:t>
            </a:r>
          </a:p>
          <a:p>
            <a:pPr lvl="1">
              <a:buFont typeface="Wingdings" panose="05000000000000000000" pitchFamily="2" charset="2"/>
              <a:buChar char="Ø"/>
            </a:pPr>
            <a:r>
              <a:rPr lang="en-TT" sz="1800" dirty="0"/>
              <a:t>If laminitis is a concern, then the digital pulses are evaluated. </a:t>
            </a:r>
            <a:endParaRPr lang="en-US" sz="1800" dirty="0"/>
          </a:p>
          <a:p>
            <a:pPr marL="0" lvl="0" indent="0">
              <a:buNone/>
            </a:pPr>
            <a:r>
              <a:rPr lang="en-TT" b="1" dirty="0">
                <a:highlight>
                  <a:srgbClr val="0000FF"/>
                </a:highlight>
              </a:rPr>
              <a:t>6) Inguinal area:</a:t>
            </a:r>
          </a:p>
          <a:p>
            <a:pPr lvl="1">
              <a:buFont typeface="Wingdings" panose="05000000000000000000" pitchFamily="2" charset="2"/>
              <a:buChar char="Ø"/>
            </a:pPr>
            <a:r>
              <a:rPr lang="en-TT" sz="1800" dirty="0"/>
              <a:t>The inguinal area is then carefully palpated to evaluate testicles in stallions, scrotal remnants in geldings, and the mammary gland in mares.  </a:t>
            </a:r>
            <a:endParaRPr lang="en-US" sz="1800" dirty="0"/>
          </a:p>
          <a:p>
            <a:pPr marL="0" lvl="0" indent="0">
              <a:buNone/>
            </a:pPr>
            <a:r>
              <a:rPr lang="en-TT" b="1" dirty="0">
                <a:highlight>
                  <a:srgbClr val="0000FF"/>
                </a:highlight>
              </a:rPr>
              <a:t>7) Hindlimbs:</a:t>
            </a:r>
          </a:p>
          <a:p>
            <a:pPr lvl="1">
              <a:buFont typeface="Wingdings" panose="05000000000000000000" pitchFamily="2" charset="2"/>
              <a:buChar char="Ø"/>
            </a:pPr>
            <a:r>
              <a:rPr lang="en-TT" sz="1800" dirty="0"/>
              <a:t>Visual inspected for joint effusion or distal limb </a:t>
            </a:r>
            <a:r>
              <a:rPr lang="en-TT" sz="1800" dirty="0" err="1"/>
              <a:t>edema</a:t>
            </a:r>
            <a:endParaRPr lang="en-US" sz="1800" dirty="0"/>
          </a:p>
          <a:p>
            <a:endParaRPr lang="en-US" dirty="0"/>
          </a:p>
        </p:txBody>
      </p:sp>
    </p:spTree>
    <p:extLst>
      <p:ext uri="{BB962C8B-B14F-4D97-AF65-F5344CB8AC3E}">
        <p14:creationId xmlns:p14="http://schemas.microsoft.com/office/powerpoint/2010/main" val="201269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94177-8B14-451A-92E4-DBFA41463DAB}"/>
              </a:ext>
            </a:extLst>
          </p:cNvPr>
          <p:cNvSpPr>
            <a:spLocks noGrp="1"/>
          </p:cNvSpPr>
          <p:nvPr>
            <p:ph type="title"/>
          </p:nvPr>
        </p:nvSpPr>
        <p:spPr>
          <a:xfrm>
            <a:off x="685799" y="1150076"/>
            <a:ext cx="3659389" cy="4557849"/>
          </a:xfrm>
        </p:spPr>
        <p:txBody>
          <a:bodyPr>
            <a:normAutofit/>
          </a:bodyPr>
          <a:lstStyle/>
          <a:p>
            <a:pPr algn="r"/>
            <a:r>
              <a:rPr lang="en-US" dirty="0"/>
              <a:t>Tail</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67C8F7-8CE2-4AF6-8AE1-07494DACB61C}"/>
              </a:ext>
            </a:extLst>
          </p:cNvPr>
          <p:cNvSpPr>
            <a:spLocks noGrp="1"/>
          </p:cNvSpPr>
          <p:nvPr>
            <p:ph idx="1"/>
          </p:nvPr>
        </p:nvSpPr>
        <p:spPr>
          <a:xfrm>
            <a:off x="4988658" y="1150076"/>
            <a:ext cx="6517543" cy="4557849"/>
          </a:xfrm>
        </p:spPr>
        <p:txBody>
          <a:bodyPr>
            <a:normAutofit/>
          </a:bodyPr>
          <a:lstStyle/>
          <a:p>
            <a:pPr marL="0" indent="0">
              <a:buNone/>
            </a:pPr>
            <a:r>
              <a:rPr lang="en-TT" b="1" dirty="0">
                <a:highlight>
                  <a:srgbClr val="0000FF"/>
                </a:highlight>
              </a:rPr>
              <a:t>1) Tail:</a:t>
            </a:r>
          </a:p>
          <a:p>
            <a:pPr lvl="1">
              <a:buFont typeface="Wingdings" panose="05000000000000000000" pitchFamily="2" charset="2"/>
              <a:buChar char="Ø"/>
            </a:pPr>
            <a:r>
              <a:rPr lang="en-TT" sz="1800" dirty="0"/>
              <a:t>Carefully raise the tail from the side and take the rectal temperature</a:t>
            </a:r>
          </a:p>
          <a:p>
            <a:pPr lvl="1">
              <a:buFont typeface="Wingdings" panose="05000000000000000000" pitchFamily="2" charset="2"/>
              <a:buChar char="Ø"/>
            </a:pPr>
            <a:r>
              <a:rPr lang="en-TT" sz="1800" dirty="0"/>
              <a:t>Note the tail tone, anal reflexes, faecal staining and vaginal discharge.</a:t>
            </a:r>
            <a:endParaRPr lang="en-US" sz="1800" dirty="0"/>
          </a:p>
        </p:txBody>
      </p:sp>
    </p:spTree>
    <p:extLst>
      <p:ext uri="{BB962C8B-B14F-4D97-AF65-F5344CB8AC3E}">
        <p14:creationId xmlns:p14="http://schemas.microsoft.com/office/powerpoint/2010/main" val="402541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AE09-AF25-4355-AAF9-79849CF5C871}"/>
              </a:ext>
            </a:extLst>
          </p:cNvPr>
          <p:cNvSpPr>
            <a:spLocks noGrp="1"/>
          </p:cNvSpPr>
          <p:nvPr>
            <p:ph type="title"/>
          </p:nvPr>
        </p:nvSpPr>
        <p:spPr>
          <a:xfrm>
            <a:off x="1837696" y="549010"/>
            <a:ext cx="2439195" cy="1035579"/>
          </a:xfrm>
        </p:spPr>
        <p:txBody>
          <a:bodyPr>
            <a:normAutofit/>
          </a:bodyPr>
          <a:lstStyle/>
          <a:p>
            <a:r>
              <a:rPr lang="en-US" dirty="0"/>
              <a:t>RIGHT SIDE</a:t>
            </a:r>
          </a:p>
        </p:txBody>
      </p:sp>
      <p:sp>
        <p:nvSpPr>
          <p:cNvPr id="3" name="Content Placeholder 2">
            <a:extLst>
              <a:ext uri="{FF2B5EF4-FFF2-40B4-BE49-F238E27FC236}">
                <a16:creationId xmlns:a16="http://schemas.microsoft.com/office/drawing/2014/main" id="{ABC82028-4063-40BB-9D91-AFA66A6769DB}"/>
              </a:ext>
            </a:extLst>
          </p:cNvPr>
          <p:cNvSpPr>
            <a:spLocks noGrp="1"/>
          </p:cNvSpPr>
          <p:nvPr>
            <p:ph idx="1"/>
          </p:nvPr>
        </p:nvSpPr>
        <p:spPr>
          <a:xfrm>
            <a:off x="220718" y="1119352"/>
            <a:ext cx="5690504" cy="5738647"/>
          </a:xfrm>
        </p:spPr>
        <p:txBody>
          <a:bodyPr>
            <a:normAutofit/>
          </a:bodyPr>
          <a:lstStyle/>
          <a:p>
            <a:pPr lvl="1">
              <a:buFont typeface="Wingdings" panose="05000000000000000000" pitchFamily="2" charset="2"/>
              <a:buChar char="Ø"/>
            </a:pPr>
            <a:r>
              <a:rPr lang="en-TT" sz="1800" dirty="0"/>
              <a:t>The process for examining the right side of the horse is similar to the left.</a:t>
            </a:r>
          </a:p>
          <a:p>
            <a:pPr lvl="1">
              <a:buFont typeface="Wingdings" panose="05000000000000000000" pitchFamily="2" charset="2"/>
              <a:buChar char="Ø"/>
            </a:pPr>
            <a:r>
              <a:rPr lang="en-TT" sz="1800" dirty="0"/>
              <a:t>Auscultate the GIT, lungs and heart </a:t>
            </a:r>
          </a:p>
        </p:txBody>
      </p:sp>
      <p:sp>
        <p:nvSpPr>
          <p:cNvPr id="269" name="Rounded Rectangle 10">
            <a:extLst>
              <a:ext uri="{FF2B5EF4-FFF2-40B4-BE49-F238E27FC236}">
                <a16:creationId xmlns:a16="http://schemas.microsoft.com/office/drawing/2014/main" id="{091EC05A-89DB-4492-8034-80B7A313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575" y="626261"/>
            <a:ext cx="5433751" cy="3284719"/>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1" name="Picture 260">
            <a:extLst>
              <a:ext uri="{FF2B5EF4-FFF2-40B4-BE49-F238E27FC236}">
                <a16:creationId xmlns:a16="http://schemas.microsoft.com/office/drawing/2014/main" id="{E74DC590-1807-4C5F-BB92-03580582D49C}"/>
              </a:ext>
            </a:extLst>
          </p:cNvPr>
          <p:cNvPicPr/>
          <p:nvPr/>
        </p:nvPicPr>
        <p:blipFill rotWithShape="1">
          <a:blip r:embed="rId3">
            <a:extLst>
              <a:ext uri="{28A0092B-C50C-407E-A947-70E740481C1C}">
                <a14:useLocalDpi xmlns:a14="http://schemas.microsoft.com/office/drawing/2010/main" val="0"/>
              </a:ext>
            </a:extLst>
          </a:blip>
          <a:srcRect l="50403"/>
          <a:stretch/>
        </p:blipFill>
        <p:spPr bwMode="auto">
          <a:xfrm>
            <a:off x="6817540" y="728133"/>
            <a:ext cx="3987030" cy="3066366"/>
          </a:xfrm>
          <a:prstGeom prst="roundRect">
            <a:avLst>
              <a:gd name="adj" fmla="val 5453"/>
            </a:avLst>
          </a:prstGeom>
          <a:noFill/>
          <a:ln w="50800" cap="sq" cmpd="dbl">
            <a:noFill/>
            <a:miter lim="800000"/>
          </a:ln>
          <a:effectLst/>
          <a:extLst>
            <a:ext uri="{53640926-AAD7-44D8-BBD7-CCE9431645EC}">
              <a14:shadowObscured xmlns:a14="http://schemas.microsoft.com/office/drawing/2010/main"/>
            </a:ext>
          </a:extLst>
        </p:spPr>
      </p:pic>
      <p:sp>
        <p:nvSpPr>
          <p:cNvPr id="270" name="Rounded Rectangle 12">
            <a:extLst>
              <a:ext uri="{FF2B5EF4-FFF2-40B4-BE49-F238E27FC236}">
                <a16:creationId xmlns:a16="http://schemas.microsoft.com/office/drawing/2014/main" id="{F26FC45A-52BC-4102-84DD-911303AD3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576" y="4088780"/>
            <a:ext cx="2627580" cy="2138591"/>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CD8B2D-D470-45E5-9E91-CA4BBD4C0CE0}"/>
              </a:ext>
            </a:extLst>
          </p:cNvPr>
          <p:cNvPicPr/>
          <p:nvPr/>
        </p:nvPicPr>
        <p:blipFill rotWithShape="1">
          <a:blip r:embed="rId4">
            <a:extLst>
              <a:ext uri="{28A0092B-C50C-407E-A947-70E740481C1C}">
                <a14:useLocalDpi xmlns:a14="http://schemas.microsoft.com/office/drawing/2010/main" val="0"/>
              </a:ext>
            </a:extLst>
          </a:blip>
          <a:srcRect r="1" b="7377"/>
          <a:stretch/>
        </p:blipFill>
        <p:spPr bwMode="auto">
          <a:xfrm>
            <a:off x="6208876" y="4325906"/>
            <a:ext cx="2398979" cy="1666521"/>
          </a:xfrm>
          <a:prstGeom prst="roundRect">
            <a:avLst>
              <a:gd name="adj" fmla="val 5453"/>
            </a:avLst>
          </a:prstGeom>
          <a:noFill/>
          <a:ln w="50800" cap="sq" cmpd="dbl">
            <a:noFill/>
            <a:miter lim="800000"/>
          </a:ln>
          <a:effectLst/>
          <a:extLst>
            <a:ext uri="{53640926-AAD7-44D8-BBD7-CCE9431645EC}">
              <a14:shadowObscured xmlns:a14="http://schemas.microsoft.com/office/drawing/2010/main"/>
            </a:ext>
          </a:extLst>
        </p:spPr>
      </p:pic>
      <p:sp>
        <p:nvSpPr>
          <p:cNvPr id="271" name="Rounded Rectangle 14">
            <a:extLst>
              <a:ext uri="{FF2B5EF4-FFF2-40B4-BE49-F238E27FC236}">
                <a16:creationId xmlns:a16="http://schemas.microsoft.com/office/drawing/2014/main" id="{0263BACB-325F-4E89-9AE5-E5E4B14AEB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5509" y="4088780"/>
            <a:ext cx="2627580" cy="2138591"/>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7" name="Picture 266">
            <a:extLst>
              <a:ext uri="{FF2B5EF4-FFF2-40B4-BE49-F238E27FC236}">
                <a16:creationId xmlns:a16="http://schemas.microsoft.com/office/drawing/2014/main" id="{F33B74BB-2996-492B-8491-64926D534EE8}"/>
              </a:ext>
            </a:extLst>
          </p:cNvPr>
          <p:cNvPicPr/>
          <p:nvPr/>
        </p:nvPicPr>
        <p:blipFill rotWithShape="1">
          <a:blip r:embed="rId5">
            <a:extLst>
              <a:ext uri="{28A0092B-C50C-407E-A947-70E740481C1C}">
                <a14:useLocalDpi xmlns:a14="http://schemas.microsoft.com/office/drawing/2010/main" val="0"/>
              </a:ext>
            </a:extLst>
          </a:blip>
          <a:srcRect l="49560" b="26686"/>
          <a:stretch/>
        </p:blipFill>
        <p:spPr bwMode="auto">
          <a:xfrm>
            <a:off x="9019809" y="4435637"/>
            <a:ext cx="2398979" cy="1447059"/>
          </a:xfrm>
          <a:prstGeom prst="roundRect">
            <a:avLst>
              <a:gd name="adj" fmla="val 5453"/>
            </a:avLst>
          </a:prstGeom>
          <a:noFill/>
          <a:ln w="50800" cap="sq" cmpd="dbl">
            <a:noFill/>
            <a:miter lim="800000"/>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22489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B29B-CC36-4EBB-9B93-754B54DE3E3D}"/>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F05CEDC7-DA81-4A16-A113-2B60DEB6D8FF}"/>
              </a:ext>
            </a:extLst>
          </p:cNvPr>
          <p:cNvSpPr>
            <a:spLocks noGrp="1"/>
          </p:cNvSpPr>
          <p:nvPr>
            <p:ph idx="1"/>
          </p:nvPr>
        </p:nvSpPr>
        <p:spPr/>
        <p:txBody>
          <a:bodyPr>
            <a:normAutofit lnSpcReduction="10000"/>
          </a:bodyPr>
          <a:lstStyle/>
          <a:p>
            <a:pPr marL="342900" indent="-342900">
              <a:buAutoNum type="arabicParenR"/>
            </a:pPr>
            <a:r>
              <a:rPr lang="en-US" dirty="0"/>
              <a:t>Diagnosing Horse Lameness - The Veterinary Process: </a:t>
            </a:r>
            <a:r>
              <a:rPr lang="en-US" dirty="0" err="1"/>
              <a:t>Equimed</a:t>
            </a:r>
            <a:r>
              <a:rPr lang="en-US" dirty="0"/>
              <a:t> - Horse Health Matters [Internet]. </a:t>
            </a:r>
            <a:r>
              <a:rPr lang="en-US" dirty="0" err="1"/>
              <a:t>EquiMed</a:t>
            </a:r>
            <a:r>
              <a:rPr lang="en-US" dirty="0"/>
              <a:t>. [cited 2020Oct4]. Available from: </a:t>
            </a:r>
            <a:r>
              <a:rPr lang="en-US" dirty="0">
                <a:hlinkClick r:id="rId2"/>
              </a:rPr>
              <a:t>https://equimed.com/health-centers/lameness/articles/diagnosing-horse-lameness-the-veterinary-process#</a:t>
            </a:r>
            <a:r>
              <a:rPr lang="en-US" dirty="0"/>
              <a:t> :~:text=A systematic lameness exam </a:t>
            </a:r>
            <a:r>
              <a:rPr lang="en-US" dirty="0" err="1"/>
              <a:t>is,treatment</a:t>
            </a:r>
            <a:r>
              <a:rPr lang="en-US" dirty="0"/>
              <a:t> plan can be </a:t>
            </a:r>
            <a:r>
              <a:rPr lang="en-US" dirty="0" err="1"/>
              <a:t>implemented.&amp;text</a:t>
            </a:r>
            <a:r>
              <a:rPr lang="en-US" dirty="0"/>
              <a:t>=A physical examination of </a:t>
            </a:r>
            <a:r>
              <a:rPr lang="en-US" dirty="0" err="1"/>
              <a:t>the,evidence</a:t>
            </a:r>
            <a:r>
              <a:rPr lang="en-US" dirty="0"/>
              <a:t> of injury or stress.</a:t>
            </a:r>
          </a:p>
          <a:p>
            <a:pPr marL="342900" indent="-342900">
              <a:buAutoNum type="arabicParenR"/>
            </a:pPr>
            <a:r>
              <a:rPr lang="en-US" dirty="0"/>
              <a:t>The Basic Physical Examination [Internet]. The Horse. 2019 [cited 2020Oct4]. Available from: </a:t>
            </a:r>
            <a:r>
              <a:rPr lang="en-US" dirty="0">
                <a:hlinkClick r:id="rId3"/>
              </a:rPr>
              <a:t>https://thehorse.com/14385/the-basic-physical-examination/</a:t>
            </a:r>
            <a:r>
              <a:rPr lang="en-US" dirty="0"/>
              <a:t> </a:t>
            </a:r>
          </a:p>
          <a:p>
            <a:pPr marL="342900" indent="-342900">
              <a:buAutoNum type="arabicParenR"/>
            </a:pPr>
            <a:r>
              <a:rPr lang="en-US" dirty="0"/>
              <a:t>Howard </a:t>
            </a:r>
            <a:r>
              <a:rPr lang="en-US" dirty="0" err="1"/>
              <a:t>Ketover</a:t>
            </a:r>
            <a:r>
              <a:rPr lang="en-US" dirty="0"/>
              <a:t> DVM. The Physical Examination - 120 Seconds and $0 [Internet]. Irongate Equine Clinic. Irongate Equine Clinic; 2015 [cited 2020Oct4]. Available from: </a:t>
            </a:r>
            <a:r>
              <a:rPr lang="en-US" dirty="0">
                <a:hlinkClick r:id="rId4"/>
              </a:rPr>
              <a:t>https://www.irongateequine.com/education/the-fast-free-physical-examination</a:t>
            </a:r>
            <a:r>
              <a:rPr lang="en-US" dirty="0"/>
              <a:t> </a:t>
            </a:r>
          </a:p>
          <a:p>
            <a:pPr marL="342900" indent="-342900">
              <a:buAutoNum type="arabicParenR"/>
            </a:pPr>
            <a:endParaRPr lang="en-US" dirty="0"/>
          </a:p>
          <a:p>
            <a:pPr marL="0" indent="0">
              <a:buNone/>
            </a:pPr>
            <a:r>
              <a:rPr lang="en-US" dirty="0"/>
              <a:t>(Information adapted from Years 1 to 3 DVM Skills Classes, UWI SVM)</a:t>
            </a:r>
          </a:p>
        </p:txBody>
      </p:sp>
    </p:spTree>
    <p:extLst>
      <p:ext uri="{BB962C8B-B14F-4D97-AF65-F5344CB8AC3E}">
        <p14:creationId xmlns:p14="http://schemas.microsoft.com/office/powerpoint/2010/main" val="188607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F7A0-56B4-4F98-96D4-E6503B41DDA3}"/>
              </a:ext>
            </a:extLst>
          </p:cNvPr>
          <p:cNvSpPr>
            <a:spLocks noGrp="1"/>
          </p:cNvSpPr>
          <p:nvPr>
            <p:ph type="title"/>
          </p:nvPr>
        </p:nvSpPr>
        <p:spPr>
          <a:xfrm>
            <a:off x="685800" y="883962"/>
            <a:ext cx="3771899" cy="1651000"/>
          </a:xfrm>
        </p:spPr>
        <p:txBody>
          <a:bodyPr vert="horz" lIns="91440" tIns="45720" rIns="91440" bIns="45720" rtlCol="0" anchor="b">
            <a:normAutofit/>
          </a:bodyPr>
          <a:lstStyle/>
          <a:p>
            <a:r>
              <a:rPr lang="en-US" sz="4800" b="1" dirty="0"/>
              <a:t>DISTANCE</a:t>
            </a:r>
            <a:r>
              <a:rPr lang="en-US" sz="2400" dirty="0"/>
              <a:t> </a:t>
            </a:r>
            <a:r>
              <a:rPr lang="en-US" sz="4800" dirty="0"/>
              <a:t>EXAMINATION</a:t>
            </a:r>
          </a:p>
        </p:txBody>
      </p:sp>
      <p:sp>
        <p:nvSpPr>
          <p:cNvPr id="5" name="TextBox 4">
            <a:extLst>
              <a:ext uri="{FF2B5EF4-FFF2-40B4-BE49-F238E27FC236}">
                <a16:creationId xmlns:a16="http://schemas.microsoft.com/office/drawing/2014/main" id="{FFAC01CF-C410-41BA-AB1C-C6137AF0118A}"/>
              </a:ext>
            </a:extLst>
          </p:cNvPr>
          <p:cNvSpPr txBox="1"/>
          <p:nvPr/>
        </p:nvSpPr>
        <p:spPr>
          <a:xfrm>
            <a:off x="685801" y="3009900"/>
            <a:ext cx="3771899" cy="2781300"/>
          </a:xfrm>
          <a:prstGeom prst="rect">
            <a:avLst/>
          </a:prstGeom>
        </p:spPr>
        <p:txBody>
          <a:bodyPr vert="horz" lIns="91440" tIns="45720" rIns="91440" bIns="45720" rtlCol="0" anchor="t">
            <a:noAutofit/>
          </a:bodyPr>
          <a:lstStyle/>
          <a:p>
            <a:pPr marL="342900" indent="-342900">
              <a:spcAft>
                <a:spcPts val="1000"/>
              </a:spcAft>
              <a:buClr>
                <a:schemeClr val="tx1"/>
              </a:buClr>
              <a:buSzPct val="100000"/>
              <a:buFont typeface="Wingdings" panose="05000000000000000000" pitchFamily="2" charset="2"/>
              <a:buChar char="v"/>
            </a:pPr>
            <a:r>
              <a:rPr lang="en-US" sz="2400" dirty="0"/>
              <a:t>Stand away from the horse and assess the parameters and visible features</a:t>
            </a:r>
          </a:p>
          <a:p>
            <a:pPr marL="342900" indent="-342900">
              <a:spcAft>
                <a:spcPts val="1000"/>
              </a:spcAft>
              <a:buClr>
                <a:schemeClr val="tx1"/>
              </a:buClr>
              <a:buSzPct val="100000"/>
              <a:buFont typeface="Wingdings" panose="05000000000000000000" pitchFamily="2" charset="2"/>
              <a:buChar char="v"/>
            </a:pPr>
            <a:r>
              <a:rPr lang="en-US" sz="2400" dirty="0"/>
              <a:t>Use the acronym OBSERVED</a:t>
            </a:r>
          </a:p>
        </p:txBody>
      </p:sp>
      <p:graphicFrame>
        <p:nvGraphicFramePr>
          <p:cNvPr id="7" name="Content Placeholder 3">
            <a:extLst>
              <a:ext uri="{FF2B5EF4-FFF2-40B4-BE49-F238E27FC236}">
                <a16:creationId xmlns:a16="http://schemas.microsoft.com/office/drawing/2014/main" id="{A20E2B16-E916-4E17-A270-0141A51EBE1C}"/>
              </a:ext>
            </a:extLst>
          </p:cNvPr>
          <p:cNvGraphicFramePr>
            <a:graphicFrameLocks/>
          </p:cNvGraphicFramePr>
          <p:nvPr>
            <p:extLst>
              <p:ext uri="{D42A27DB-BD31-4B8C-83A1-F6EECF244321}">
                <p14:modId xmlns:p14="http://schemas.microsoft.com/office/powerpoint/2010/main" val="3367460253"/>
              </p:ext>
            </p:extLst>
          </p:nvPr>
        </p:nvGraphicFramePr>
        <p:xfrm>
          <a:off x="4838700" y="883962"/>
          <a:ext cx="5978528" cy="4712256"/>
        </p:xfrm>
        <a:graphic>
          <a:graphicData uri="http://schemas.openxmlformats.org/drawingml/2006/table">
            <a:tbl>
              <a:tblPr firstRow="1" firstCol="1" bandRow="1">
                <a:tableStyleId>{5C22544A-7EE6-4342-B048-85BDC9FD1C3A}</a:tableStyleId>
              </a:tblPr>
              <a:tblGrid>
                <a:gridCol w="428318">
                  <a:extLst>
                    <a:ext uri="{9D8B030D-6E8A-4147-A177-3AD203B41FA5}">
                      <a16:colId xmlns:a16="http://schemas.microsoft.com/office/drawing/2014/main" val="2963495798"/>
                    </a:ext>
                  </a:extLst>
                </a:gridCol>
                <a:gridCol w="1237575">
                  <a:extLst>
                    <a:ext uri="{9D8B030D-6E8A-4147-A177-3AD203B41FA5}">
                      <a16:colId xmlns:a16="http://schemas.microsoft.com/office/drawing/2014/main" val="2519658182"/>
                    </a:ext>
                  </a:extLst>
                </a:gridCol>
                <a:gridCol w="4312635">
                  <a:extLst>
                    <a:ext uri="{9D8B030D-6E8A-4147-A177-3AD203B41FA5}">
                      <a16:colId xmlns:a16="http://schemas.microsoft.com/office/drawing/2014/main" val="787729539"/>
                    </a:ext>
                  </a:extLst>
                </a:gridCol>
              </a:tblGrid>
              <a:tr h="738707">
                <a:tc>
                  <a:txBody>
                    <a:bodyPr/>
                    <a:lstStyle/>
                    <a:p>
                      <a:pPr>
                        <a:lnSpc>
                          <a:spcPct val="115000"/>
                        </a:lnSpc>
                        <a:spcAft>
                          <a:spcPts val="0"/>
                        </a:spcAft>
                      </a:pPr>
                      <a:r>
                        <a:rPr lang="en-TT" sz="1400">
                          <a:effectLst/>
                        </a:rPr>
                        <a:t>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gn="ctr">
                        <a:lnSpc>
                          <a:spcPct val="115000"/>
                        </a:lnSpc>
                        <a:spcAft>
                          <a:spcPts val="0"/>
                        </a:spcAft>
                      </a:pPr>
                      <a:r>
                        <a:rPr lang="en-TT" sz="1400">
                          <a:effectLst/>
                        </a:rPr>
                        <a:t>Outline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nSpc>
                          <a:spcPct val="115000"/>
                        </a:lnSpc>
                        <a:spcAft>
                          <a:spcPts val="0"/>
                        </a:spcAft>
                      </a:pPr>
                      <a:r>
                        <a:rPr lang="en-TT" sz="1400">
                          <a:effectLst/>
                        </a:rPr>
                        <a:t>What does the overall appearance look like? Both from the side and behind: Symmetry, Coat and Skin, Bloating, Muscle mass, Abdominal shape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extLst>
                  <a:ext uri="{0D108BD9-81ED-4DB2-BD59-A6C34878D82A}">
                    <a16:rowId xmlns:a16="http://schemas.microsoft.com/office/drawing/2014/main" val="3839728102"/>
                  </a:ext>
                </a:extLst>
              </a:tr>
              <a:tr h="499227">
                <a:tc>
                  <a:txBody>
                    <a:bodyPr/>
                    <a:lstStyle/>
                    <a:p>
                      <a:pPr>
                        <a:lnSpc>
                          <a:spcPct val="115000"/>
                        </a:lnSpc>
                        <a:spcAft>
                          <a:spcPts val="0"/>
                        </a:spcAft>
                      </a:pPr>
                      <a:r>
                        <a:rPr lang="en-TT" sz="1400">
                          <a:effectLst/>
                        </a:rPr>
                        <a:t>B</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gn="ctr">
                        <a:lnSpc>
                          <a:spcPct val="115000"/>
                        </a:lnSpc>
                        <a:spcAft>
                          <a:spcPts val="0"/>
                        </a:spcAft>
                      </a:pPr>
                      <a:r>
                        <a:rPr lang="en-TT" sz="1400">
                          <a:effectLst/>
                        </a:rPr>
                        <a:t>Body Condition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nSpc>
                          <a:spcPct val="115000"/>
                        </a:lnSpc>
                        <a:spcAft>
                          <a:spcPts val="0"/>
                        </a:spcAft>
                      </a:pPr>
                      <a:r>
                        <a:rPr lang="en-TT" sz="1400">
                          <a:effectLst/>
                        </a:rPr>
                        <a:t>Determination of BCS see below for parameters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extLst>
                  <a:ext uri="{0D108BD9-81ED-4DB2-BD59-A6C34878D82A}">
                    <a16:rowId xmlns:a16="http://schemas.microsoft.com/office/drawing/2014/main" val="643817034"/>
                  </a:ext>
                </a:extLst>
              </a:tr>
              <a:tr h="978187">
                <a:tc>
                  <a:txBody>
                    <a:bodyPr/>
                    <a:lstStyle/>
                    <a:p>
                      <a:pPr>
                        <a:lnSpc>
                          <a:spcPct val="115000"/>
                        </a:lnSpc>
                        <a:spcAft>
                          <a:spcPts val="0"/>
                        </a:spcAft>
                      </a:pPr>
                      <a:r>
                        <a:rPr lang="en-TT" sz="1400">
                          <a:effectLst/>
                        </a:rPr>
                        <a:t>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gn="ctr">
                        <a:lnSpc>
                          <a:spcPct val="115000"/>
                        </a:lnSpc>
                        <a:spcAft>
                          <a:spcPts val="0"/>
                        </a:spcAft>
                      </a:pPr>
                      <a:r>
                        <a:rPr lang="en-TT" sz="1400">
                          <a:effectLst/>
                        </a:rPr>
                        <a:t>Stance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nSpc>
                          <a:spcPct val="115000"/>
                        </a:lnSpc>
                        <a:spcAft>
                          <a:spcPts val="0"/>
                        </a:spcAft>
                      </a:pPr>
                      <a:r>
                        <a:rPr lang="en-TT" sz="1400">
                          <a:effectLst/>
                        </a:rPr>
                        <a:t>Is the horse standing normally? This can be an indicator of pain = possibly Colic. Observe for any sweating, quivering, flared nostrils, pawing, rolling, biting at the flank, kicking at the belly or stretching.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extLst>
                  <a:ext uri="{0D108BD9-81ED-4DB2-BD59-A6C34878D82A}">
                    <a16:rowId xmlns:a16="http://schemas.microsoft.com/office/drawing/2014/main" val="1166289308"/>
                  </a:ext>
                </a:extLst>
              </a:tr>
              <a:tr h="499227">
                <a:tc>
                  <a:txBody>
                    <a:bodyPr/>
                    <a:lstStyle/>
                    <a:p>
                      <a:pPr>
                        <a:lnSpc>
                          <a:spcPct val="115000"/>
                        </a:lnSpc>
                        <a:spcAft>
                          <a:spcPts val="0"/>
                        </a:spcAft>
                      </a:pPr>
                      <a:r>
                        <a:rPr lang="en-TT" sz="1400">
                          <a:effectLst/>
                        </a:rPr>
                        <a: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gn="ctr">
                        <a:lnSpc>
                          <a:spcPct val="115000"/>
                        </a:lnSpc>
                        <a:spcAft>
                          <a:spcPts val="0"/>
                        </a:spcAft>
                      </a:pPr>
                      <a:r>
                        <a:rPr lang="en-TT" sz="1400">
                          <a:effectLst/>
                        </a:rPr>
                        <a:t>Eating behaviour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nSpc>
                          <a:spcPct val="115000"/>
                        </a:lnSpc>
                        <a:spcAft>
                          <a:spcPts val="0"/>
                        </a:spcAft>
                      </a:pPr>
                      <a:r>
                        <a:rPr lang="en-TT" sz="1400">
                          <a:effectLst/>
                        </a:rPr>
                        <a:t>Is the horse interested in eating?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extLst>
                  <a:ext uri="{0D108BD9-81ED-4DB2-BD59-A6C34878D82A}">
                    <a16:rowId xmlns:a16="http://schemas.microsoft.com/office/drawing/2014/main" val="1789752159"/>
                  </a:ext>
                </a:extLst>
              </a:tr>
              <a:tr h="499227">
                <a:tc>
                  <a:txBody>
                    <a:bodyPr/>
                    <a:lstStyle/>
                    <a:p>
                      <a:pPr>
                        <a:lnSpc>
                          <a:spcPct val="115000"/>
                        </a:lnSpc>
                        <a:spcAft>
                          <a:spcPts val="0"/>
                        </a:spcAft>
                      </a:pPr>
                      <a:r>
                        <a:rPr lang="en-TT" sz="1400">
                          <a:effectLst/>
                        </a:rPr>
                        <a:t>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gn="ctr">
                        <a:lnSpc>
                          <a:spcPct val="115000"/>
                        </a:lnSpc>
                        <a:spcAft>
                          <a:spcPts val="0"/>
                        </a:spcAft>
                      </a:pPr>
                      <a:r>
                        <a:rPr lang="en-TT" sz="1400">
                          <a:effectLst/>
                        </a:rPr>
                        <a:t>Respiration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nSpc>
                          <a:spcPct val="115000"/>
                        </a:lnSpc>
                        <a:spcAft>
                          <a:spcPts val="0"/>
                        </a:spcAft>
                      </a:pPr>
                      <a:r>
                        <a:rPr lang="en-TT" sz="1400">
                          <a:effectLst/>
                        </a:rPr>
                        <a:t>How is the horse breathing? And nasal discharges? Nostrils flared = Pain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extLst>
                  <a:ext uri="{0D108BD9-81ED-4DB2-BD59-A6C34878D82A}">
                    <a16:rowId xmlns:a16="http://schemas.microsoft.com/office/drawing/2014/main" val="3177936811"/>
                  </a:ext>
                </a:extLst>
              </a:tr>
              <a:tr h="499227">
                <a:tc>
                  <a:txBody>
                    <a:bodyPr/>
                    <a:lstStyle/>
                    <a:p>
                      <a:pPr>
                        <a:lnSpc>
                          <a:spcPct val="115000"/>
                        </a:lnSpc>
                        <a:spcAft>
                          <a:spcPts val="0"/>
                        </a:spcAft>
                      </a:pPr>
                      <a:r>
                        <a:rPr lang="en-TT" sz="1400">
                          <a:effectLst/>
                        </a:rPr>
                        <a:t>V</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gn="ctr">
                        <a:lnSpc>
                          <a:spcPct val="115000"/>
                        </a:lnSpc>
                        <a:spcAft>
                          <a:spcPts val="0"/>
                        </a:spcAft>
                      </a:pPr>
                      <a:r>
                        <a:rPr lang="en-TT" sz="1400">
                          <a:effectLst/>
                        </a:rPr>
                        <a:t>Vaginal discharge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nSpc>
                          <a:spcPct val="115000"/>
                        </a:lnSpc>
                        <a:spcAft>
                          <a:spcPts val="0"/>
                        </a:spcAft>
                      </a:pPr>
                      <a:r>
                        <a:rPr lang="en-TT" sz="1400">
                          <a:effectLst/>
                        </a:rPr>
                        <a:t>Identify the absence or presence of vaginal discharge from the reproductive tract, the quality and character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extLst>
                  <a:ext uri="{0D108BD9-81ED-4DB2-BD59-A6C34878D82A}">
                    <a16:rowId xmlns:a16="http://schemas.microsoft.com/office/drawing/2014/main" val="3967288593"/>
                  </a:ext>
                </a:extLst>
              </a:tr>
              <a:tr h="499227">
                <a:tc>
                  <a:txBody>
                    <a:bodyPr/>
                    <a:lstStyle/>
                    <a:p>
                      <a:pPr>
                        <a:lnSpc>
                          <a:spcPct val="115000"/>
                        </a:lnSpc>
                        <a:spcAft>
                          <a:spcPts val="0"/>
                        </a:spcAft>
                      </a:pPr>
                      <a:r>
                        <a:rPr lang="en-TT" sz="1400">
                          <a:effectLst/>
                        </a:rPr>
                        <a: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gn="ctr">
                        <a:lnSpc>
                          <a:spcPct val="115000"/>
                        </a:lnSpc>
                        <a:spcAft>
                          <a:spcPts val="0"/>
                        </a:spcAft>
                      </a:pPr>
                      <a:r>
                        <a:rPr lang="en-TT" sz="1400">
                          <a:effectLst/>
                        </a:rPr>
                        <a:t>Eyes and Ears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nSpc>
                          <a:spcPct val="115000"/>
                        </a:lnSpc>
                        <a:spcAft>
                          <a:spcPts val="0"/>
                        </a:spcAft>
                      </a:pPr>
                      <a:r>
                        <a:rPr lang="en-TT" sz="1400">
                          <a:effectLst/>
                        </a:rPr>
                        <a:t>Are the Eyes Bright or Dull? Position of Ears; Erect or droopy? Evaluates attitude, demeanour and pain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extLst>
                  <a:ext uri="{0D108BD9-81ED-4DB2-BD59-A6C34878D82A}">
                    <a16:rowId xmlns:a16="http://schemas.microsoft.com/office/drawing/2014/main" val="673337933"/>
                  </a:ext>
                </a:extLst>
              </a:tr>
              <a:tr h="499227">
                <a:tc>
                  <a:txBody>
                    <a:bodyPr/>
                    <a:lstStyle/>
                    <a:p>
                      <a:pPr>
                        <a:lnSpc>
                          <a:spcPct val="115000"/>
                        </a:lnSpc>
                        <a:spcAft>
                          <a:spcPts val="0"/>
                        </a:spcAft>
                      </a:pPr>
                      <a:r>
                        <a:rPr lang="en-TT" sz="1400">
                          <a:effectLst/>
                        </a:rPr>
                        <a:t>D</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gn="ctr">
                        <a:lnSpc>
                          <a:spcPct val="115000"/>
                        </a:lnSpc>
                        <a:spcAft>
                          <a:spcPts val="0"/>
                        </a:spcAft>
                      </a:pPr>
                      <a:r>
                        <a:rPr lang="en-TT" sz="1400">
                          <a:effectLst/>
                        </a:rPr>
                        <a:t>Defecation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tc>
                  <a:txBody>
                    <a:bodyPr/>
                    <a:lstStyle/>
                    <a:p>
                      <a:pPr>
                        <a:lnSpc>
                          <a:spcPct val="115000"/>
                        </a:lnSpc>
                        <a:spcAft>
                          <a:spcPts val="0"/>
                        </a:spcAft>
                      </a:pPr>
                      <a:r>
                        <a:rPr lang="en-TT" sz="1400">
                          <a:effectLst/>
                        </a:rPr>
                        <a:t>What does the manure look like? Define colour, consistency, contents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640" marR="91640" marT="0" marB="0" anchor="ctr"/>
                </a:tc>
                <a:extLst>
                  <a:ext uri="{0D108BD9-81ED-4DB2-BD59-A6C34878D82A}">
                    <a16:rowId xmlns:a16="http://schemas.microsoft.com/office/drawing/2014/main" val="391263646"/>
                  </a:ext>
                </a:extLst>
              </a:tr>
            </a:tbl>
          </a:graphicData>
        </a:graphic>
      </p:graphicFrame>
    </p:spTree>
    <p:extLst>
      <p:ext uri="{BB962C8B-B14F-4D97-AF65-F5344CB8AC3E}">
        <p14:creationId xmlns:p14="http://schemas.microsoft.com/office/powerpoint/2010/main" val="45021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B29-25C2-4FED-A54D-9E5A1A213F1B}"/>
              </a:ext>
            </a:extLst>
          </p:cNvPr>
          <p:cNvSpPr>
            <a:spLocks noGrp="1"/>
          </p:cNvSpPr>
          <p:nvPr>
            <p:ph type="title"/>
          </p:nvPr>
        </p:nvSpPr>
        <p:spPr>
          <a:xfrm>
            <a:off x="2928445" y="260092"/>
            <a:ext cx="6335110" cy="1820956"/>
          </a:xfrm>
        </p:spPr>
        <p:txBody>
          <a:bodyPr>
            <a:normAutofit/>
          </a:bodyPr>
          <a:lstStyle/>
          <a:p>
            <a:pPr algn="ctr"/>
            <a:r>
              <a:rPr lang="en-US" sz="4800" dirty="0"/>
              <a:t>PHYSICAL EXAMINATION</a:t>
            </a:r>
          </a:p>
        </p:txBody>
      </p:sp>
      <p:pic>
        <p:nvPicPr>
          <p:cNvPr id="4" name="Content Placeholder 3">
            <a:extLst>
              <a:ext uri="{FF2B5EF4-FFF2-40B4-BE49-F238E27FC236}">
                <a16:creationId xmlns:a16="http://schemas.microsoft.com/office/drawing/2014/main" id="{783BA373-78DB-4B79-B358-D0F509AB23A6}"/>
              </a:ext>
            </a:extLst>
          </p:cNvPr>
          <p:cNvPicPr>
            <a:picLocks/>
          </p:cNvPicPr>
          <p:nvPr/>
        </p:nvPicPr>
        <p:blipFill rotWithShape="1">
          <a:blip r:embed="rId3">
            <a:extLst>
              <a:ext uri="{28A0092B-C50C-407E-A947-70E740481C1C}">
                <a14:useLocalDpi xmlns:a14="http://schemas.microsoft.com/office/drawing/2010/main" val="0"/>
              </a:ext>
            </a:extLst>
          </a:blip>
          <a:srcRect l="-1660" t="-13" r="-9" b="130"/>
          <a:stretch/>
        </p:blipFill>
        <p:spPr>
          <a:xfrm>
            <a:off x="1656693" y="1560786"/>
            <a:ext cx="8878613" cy="5037122"/>
          </a:xfrm>
          <a:prstGeom prst="rect">
            <a:avLst/>
          </a:prstGeom>
        </p:spPr>
      </p:pic>
    </p:spTree>
    <p:extLst>
      <p:ext uri="{BB962C8B-B14F-4D97-AF65-F5344CB8AC3E}">
        <p14:creationId xmlns:p14="http://schemas.microsoft.com/office/powerpoint/2010/main" val="320194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4" name="Freeform: Shape 19">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A3C018-15F2-4264-803D-09B7A242311F}"/>
              </a:ext>
            </a:extLst>
          </p:cNvPr>
          <p:cNvSpPr>
            <a:spLocks noGrp="1"/>
          </p:cNvSpPr>
          <p:nvPr>
            <p:ph idx="1"/>
          </p:nvPr>
        </p:nvSpPr>
        <p:spPr>
          <a:xfrm>
            <a:off x="665228" y="586048"/>
            <a:ext cx="7514705" cy="5685904"/>
          </a:xfrm>
        </p:spPr>
        <p:txBody>
          <a:bodyPr>
            <a:normAutofit/>
          </a:bodyPr>
          <a:lstStyle/>
          <a:p>
            <a:r>
              <a:rPr lang="en-US" dirty="0"/>
              <a:t>Physical examination can be general or focused</a:t>
            </a:r>
          </a:p>
          <a:p>
            <a:r>
              <a:rPr lang="en-US" dirty="0"/>
              <a:t>General physical exam evaluates all organ systems to detect any abnormalities that can be potentially remote from the primary problem.</a:t>
            </a:r>
          </a:p>
          <a:p>
            <a:r>
              <a:rPr lang="en-US" dirty="0"/>
              <a:t>Example: Horse with severe bacterial pneumonia can develop laminitis even-though the horse presented for coughing and fever</a:t>
            </a:r>
          </a:p>
          <a:p>
            <a:r>
              <a:rPr lang="en-US" dirty="0"/>
              <a:t>Focused physical exam evaluates any abnormalities that are possibly associated with a specific organ system or can be related to a differential diagnosis for the presenting complaint</a:t>
            </a:r>
          </a:p>
          <a:p>
            <a:r>
              <a:rPr lang="en-US" dirty="0"/>
              <a:t>Example: Horse with cough will have a focused exam on the respiratory system.</a:t>
            </a:r>
          </a:p>
        </p:txBody>
      </p:sp>
    </p:spTree>
    <p:extLst>
      <p:ext uri="{BB962C8B-B14F-4D97-AF65-F5344CB8AC3E}">
        <p14:creationId xmlns:p14="http://schemas.microsoft.com/office/powerpoint/2010/main" val="20784641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DB21A-94AA-4CD1-90A1-359AEBF29403}"/>
              </a:ext>
            </a:extLst>
          </p:cNvPr>
          <p:cNvSpPr>
            <a:spLocks noGrp="1"/>
          </p:cNvSpPr>
          <p:nvPr>
            <p:ph type="title"/>
          </p:nvPr>
        </p:nvSpPr>
        <p:spPr>
          <a:xfrm>
            <a:off x="685799" y="1150076"/>
            <a:ext cx="3659389" cy="4557849"/>
          </a:xfrm>
        </p:spPr>
        <p:txBody>
          <a:bodyPr>
            <a:normAutofit/>
          </a:bodyPr>
          <a:lstStyle/>
          <a:p>
            <a:pPr algn="r"/>
            <a:r>
              <a:rPr lang="en-US"/>
              <a:t>HEAD</a:t>
            </a:r>
            <a:endParaRPr lang="en-US" dirty="0"/>
          </a:p>
        </p:txBody>
      </p:sp>
      <p:cxnSp>
        <p:nvCxnSpPr>
          <p:cNvPr id="22" name="Straight Connector 21">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BFC0AC-C292-42D3-8B7F-8F8DA1EDE00F}"/>
              </a:ext>
            </a:extLst>
          </p:cNvPr>
          <p:cNvSpPr>
            <a:spLocks noGrp="1"/>
          </p:cNvSpPr>
          <p:nvPr>
            <p:ph idx="1"/>
          </p:nvPr>
        </p:nvSpPr>
        <p:spPr>
          <a:xfrm>
            <a:off x="4988658" y="1150076"/>
            <a:ext cx="6517543" cy="4557849"/>
          </a:xfrm>
        </p:spPr>
        <p:txBody>
          <a:bodyPr>
            <a:normAutofit lnSpcReduction="10000"/>
          </a:bodyPr>
          <a:lstStyle/>
          <a:p>
            <a:pPr marL="0" lvl="0" indent="0" defTabSz="914400" eaLnBrk="0" fontAlgn="base" hangingPunct="0">
              <a:lnSpc>
                <a:spcPct val="90000"/>
              </a:lnSpc>
              <a:spcBef>
                <a:spcPct val="0"/>
              </a:spcBef>
              <a:spcAft>
                <a:spcPct val="0"/>
              </a:spcAft>
              <a:buClrTx/>
              <a:buSzTx/>
              <a:buFontTx/>
              <a:buChar char="•"/>
            </a:pPr>
            <a:endParaRPr lang="en-TT" altLang="en-US" sz="1400" b="1">
              <a:highlight>
                <a:srgbClr val="0000FF"/>
              </a:highlight>
              <a:ea typeface="Calibri" panose="020F0502020204030204" pitchFamily="34" charset="0"/>
              <a:cs typeface="Times New Roman" panose="02020603050405020304" pitchFamily="18" charset="0"/>
            </a:endParaRPr>
          </a:p>
          <a:p>
            <a:pPr marL="0" lvl="0" indent="0" defTabSz="914400" eaLnBrk="0" fontAlgn="base" hangingPunct="0">
              <a:lnSpc>
                <a:spcPct val="90000"/>
              </a:lnSpc>
              <a:spcBef>
                <a:spcPct val="0"/>
              </a:spcBef>
              <a:spcAft>
                <a:spcPct val="0"/>
              </a:spcAft>
              <a:buClrTx/>
              <a:buSzTx/>
              <a:buNone/>
            </a:pPr>
            <a:r>
              <a:rPr lang="en-TT" altLang="en-US" sz="1400" b="1">
                <a:highlight>
                  <a:srgbClr val="0000FF"/>
                </a:highlight>
                <a:ea typeface="Calibri" panose="020F0502020204030204" pitchFamily="34" charset="0"/>
                <a:cs typeface="Times New Roman" panose="02020603050405020304" pitchFamily="18" charset="0"/>
              </a:rPr>
              <a:t>1) Mouth and Nose: </a:t>
            </a:r>
            <a:endParaRPr lang="en-US" altLang="en-US" sz="1400"/>
          </a:p>
          <a:p>
            <a:pPr lvl="1" defTabSz="914400" eaLnBrk="0" fontAlgn="base" hangingPunct="0">
              <a:lnSpc>
                <a:spcPct val="90000"/>
              </a:lnSpc>
              <a:spcBef>
                <a:spcPct val="0"/>
              </a:spcBef>
              <a:spcAft>
                <a:spcPct val="0"/>
              </a:spcAft>
              <a:buClrTx/>
              <a:buSzTx/>
              <a:buFont typeface="Wingdings" panose="05000000000000000000" pitchFamily="2" charset="2"/>
              <a:buChar char="Ø"/>
            </a:pPr>
            <a:r>
              <a:rPr lang="en-TT" altLang="en-US" sz="1400" b="1">
                <a:ea typeface="Calibri" panose="020F0502020204030204" pitchFamily="34" charset="0"/>
                <a:cs typeface="Times New Roman" panose="02020603050405020304" pitchFamily="18" charset="0"/>
              </a:rPr>
              <a:t>Mucous membranes </a:t>
            </a:r>
            <a:r>
              <a:rPr lang="en-TT" altLang="en-US" sz="1400">
                <a:ea typeface="Calibri" panose="020F0502020204030204" pitchFamily="34" charset="0"/>
                <a:cs typeface="Times New Roman" panose="02020603050405020304" pitchFamily="18" charset="0"/>
              </a:rPr>
              <a:t>assess the Cardiovascular/Respiratory/GIT systems. Done by raising the upper lip to evaluate CPR, moistness, icterus, </a:t>
            </a:r>
            <a:r>
              <a:rPr lang="en-TT" altLang="en-US" sz="1400" err="1">
                <a:ea typeface="Calibri" panose="020F0502020204030204" pitchFamily="34" charset="0"/>
                <a:cs typeface="Times New Roman" panose="02020603050405020304" pitchFamily="18" charset="0"/>
              </a:rPr>
              <a:t>hyperemia</a:t>
            </a:r>
            <a:r>
              <a:rPr lang="en-TT" altLang="en-US" sz="1400">
                <a:ea typeface="Calibri" panose="020F0502020204030204" pitchFamily="34" charset="0"/>
                <a:cs typeface="Times New Roman" panose="02020603050405020304" pitchFamily="18" charset="0"/>
              </a:rPr>
              <a:t>, cyanosis, pallor, ulceration, and petechial. </a:t>
            </a:r>
            <a:endParaRPr lang="en-US" altLang="en-US" sz="1400"/>
          </a:p>
          <a:p>
            <a:pPr lvl="1" defTabSz="914400" eaLnBrk="0" fontAlgn="base" hangingPunct="0">
              <a:lnSpc>
                <a:spcPct val="90000"/>
              </a:lnSpc>
              <a:spcBef>
                <a:spcPct val="0"/>
              </a:spcBef>
              <a:spcAft>
                <a:spcPct val="0"/>
              </a:spcAft>
              <a:buClrTx/>
              <a:buSzTx/>
              <a:buFont typeface="Wingdings" panose="05000000000000000000" pitchFamily="2" charset="2"/>
              <a:buChar char="Ø"/>
            </a:pPr>
            <a:r>
              <a:rPr lang="en-TT" altLang="en-US" sz="1400" b="1">
                <a:ea typeface="Calibri" panose="020F0502020204030204" pitchFamily="34" charset="0"/>
                <a:cs typeface="Times New Roman" panose="02020603050405020304" pitchFamily="18" charset="0"/>
              </a:rPr>
              <a:t>Tongue</a:t>
            </a:r>
            <a:r>
              <a:rPr lang="en-TT" altLang="en-US" sz="1400">
                <a:ea typeface="Calibri" panose="020F0502020204030204" pitchFamily="34" charset="0"/>
                <a:cs typeface="Times New Roman" panose="02020603050405020304" pitchFamily="18" charset="0"/>
              </a:rPr>
              <a:t> is grasped through the interdental space to evaluate for oral ulceration. </a:t>
            </a:r>
            <a:endParaRPr lang="en-US" altLang="en-US" sz="1400"/>
          </a:p>
          <a:p>
            <a:pPr lvl="1" defTabSz="914400" eaLnBrk="0" fontAlgn="base" hangingPunct="0">
              <a:lnSpc>
                <a:spcPct val="90000"/>
              </a:lnSpc>
              <a:spcBef>
                <a:spcPct val="0"/>
              </a:spcBef>
              <a:spcAft>
                <a:spcPct val="0"/>
              </a:spcAft>
              <a:buClrTx/>
              <a:buSzTx/>
              <a:buFont typeface="Wingdings" panose="05000000000000000000" pitchFamily="2" charset="2"/>
              <a:buChar char="Ø"/>
            </a:pPr>
            <a:r>
              <a:rPr lang="en-TT" altLang="en-US" sz="1400" b="1">
                <a:ea typeface="Calibri" panose="020F0502020204030204" pitchFamily="34" charset="0"/>
                <a:cs typeface="Times New Roman" panose="02020603050405020304" pitchFamily="18" charset="0"/>
              </a:rPr>
              <a:t>Check nostrils and mouth </a:t>
            </a:r>
            <a:r>
              <a:rPr lang="en-TT" altLang="en-US" sz="1400">
                <a:ea typeface="Calibri" panose="020F0502020204030204" pitchFamily="34" charset="0"/>
                <a:cs typeface="Times New Roman" panose="02020603050405020304" pitchFamily="18" charset="0"/>
              </a:rPr>
              <a:t>for odour and presence of bacterial infection, evaluates the respiratory system</a:t>
            </a:r>
          </a:p>
          <a:p>
            <a:pPr marL="457200" lvl="1" indent="0" defTabSz="914400" eaLnBrk="0" fontAlgn="base" hangingPunct="0">
              <a:lnSpc>
                <a:spcPct val="90000"/>
              </a:lnSpc>
              <a:spcBef>
                <a:spcPct val="0"/>
              </a:spcBef>
              <a:spcAft>
                <a:spcPct val="0"/>
              </a:spcAft>
              <a:buClrTx/>
              <a:buSzTx/>
              <a:buNone/>
            </a:pPr>
            <a:endParaRPr lang="en-TT" altLang="en-US" sz="1400">
              <a:ea typeface="Calibri" panose="020F0502020204030204" pitchFamily="34" charset="0"/>
              <a:cs typeface="Times New Roman" panose="02020603050405020304" pitchFamily="18" charset="0"/>
            </a:endParaRPr>
          </a:p>
          <a:p>
            <a:pPr marL="0" lvl="0" indent="0">
              <a:lnSpc>
                <a:spcPct val="90000"/>
              </a:lnSpc>
              <a:buNone/>
            </a:pPr>
            <a:r>
              <a:rPr lang="en-TT" sz="1400" b="1">
                <a:highlight>
                  <a:srgbClr val="0000FF"/>
                </a:highlight>
              </a:rPr>
              <a:t>2) Submandibular Lymph Nodes:</a:t>
            </a:r>
            <a:r>
              <a:rPr lang="en-TT" sz="1400">
                <a:highlight>
                  <a:srgbClr val="0000FF"/>
                </a:highlight>
              </a:rPr>
              <a:t> 	</a:t>
            </a:r>
          </a:p>
          <a:p>
            <a:pPr lvl="1">
              <a:lnSpc>
                <a:spcPct val="90000"/>
              </a:lnSpc>
              <a:buFont typeface="Wingdings" panose="05000000000000000000" pitchFamily="2" charset="2"/>
              <a:buChar char="Ø"/>
            </a:pPr>
            <a:r>
              <a:rPr lang="en-TT" sz="1400"/>
              <a:t>Located in the </a:t>
            </a:r>
            <a:r>
              <a:rPr lang="en-TT" sz="1400" err="1"/>
              <a:t>intramandibular</a:t>
            </a:r>
            <a:r>
              <a:rPr lang="en-TT" sz="1400"/>
              <a:t> space </a:t>
            </a:r>
          </a:p>
          <a:p>
            <a:pPr lvl="1">
              <a:lnSpc>
                <a:spcPct val="90000"/>
              </a:lnSpc>
              <a:buFont typeface="Wingdings" panose="05000000000000000000" pitchFamily="2" charset="2"/>
              <a:buChar char="Ø"/>
            </a:pPr>
            <a:r>
              <a:rPr lang="en-TT" sz="1400"/>
              <a:t>Checked for any enlargement and painful response. </a:t>
            </a:r>
            <a:endParaRPr lang="en-US" sz="1400"/>
          </a:p>
          <a:p>
            <a:pPr marL="0" lvl="0" indent="0">
              <a:lnSpc>
                <a:spcPct val="90000"/>
              </a:lnSpc>
              <a:buNone/>
            </a:pPr>
            <a:r>
              <a:rPr lang="en-TT" sz="1400" b="1">
                <a:highlight>
                  <a:srgbClr val="0000FF"/>
                </a:highlight>
              </a:rPr>
              <a:t>3) Percuss the sinuses: </a:t>
            </a:r>
          </a:p>
          <a:p>
            <a:pPr lvl="1">
              <a:lnSpc>
                <a:spcPct val="90000"/>
              </a:lnSpc>
              <a:buFont typeface="Wingdings" panose="05000000000000000000" pitchFamily="2" charset="2"/>
              <a:buChar char="Ø"/>
            </a:pPr>
            <a:r>
              <a:rPr lang="en-TT" sz="1400"/>
              <a:t>Assess the Respiratory system</a:t>
            </a:r>
          </a:p>
          <a:p>
            <a:pPr lvl="1">
              <a:lnSpc>
                <a:spcPct val="90000"/>
              </a:lnSpc>
              <a:buFont typeface="Wingdings" panose="05000000000000000000" pitchFamily="2" charset="2"/>
              <a:buChar char="Ø"/>
            </a:pPr>
            <a:r>
              <a:rPr lang="en-TT" sz="1400"/>
              <a:t>Resonance will be greatly increased if the tongue is held out of the mouth.  </a:t>
            </a:r>
          </a:p>
          <a:p>
            <a:pPr lvl="1">
              <a:lnSpc>
                <a:spcPct val="90000"/>
              </a:lnSpc>
              <a:buFont typeface="Wingdings" panose="05000000000000000000" pitchFamily="2" charset="2"/>
              <a:buChar char="Ø"/>
            </a:pPr>
            <a:r>
              <a:rPr lang="en-TT" sz="1400"/>
              <a:t>Compare the resonance on both sides while also noting if the horse seems painful to objects during this procedure.  </a:t>
            </a:r>
          </a:p>
          <a:p>
            <a:pPr lvl="1">
              <a:lnSpc>
                <a:spcPct val="90000"/>
              </a:lnSpc>
              <a:buFont typeface="Wingdings" panose="05000000000000000000" pitchFamily="2" charset="2"/>
              <a:buChar char="Ø"/>
            </a:pPr>
            <a:r>
              <a:rPr lang="en-TT" sz="1400"/>
              <a:t>Check for facial symmetry, general attitude and expression.</a:t>
            </a:r>
          </a:p>
          <a:p>
            <a:pPr lvl="0">
              <a:lnSpc>
                <a:spcPct val="90000"/>
              </a:lnSpc>
            </a:pPr>
            <a:endParaRPr lang="en-US" sz="1400"/>
          </a:p>
          <a:p>
            <a:pPr>
              <a:lnSpc>
                <a:spcPct val="90000"/>
              </a:lnSpc>
            </a:pPr>
            <a:endParaRPr lang="en-TT" altLang="en-US" sz="1400"/>
          </a:p>
          <a:p>
            <a:pPr>
              <a:lnSpc>
                <a:spcPct val="90000"/>
              </a:lnSpc>
            </a:pPr>
            <a:endParaRPr lang="en-US" sz="1400" dirty="0"/>
          </a:p>
        </p:txBody>
      </p:sp>
    </p:spTree>
    <p:extLst>
      <p:ext uri="{BB962C8B-B14F-4D97-AF65-F5344CB8AC3E}">
        <p14:creationId xmlns:p14="http://schemas.microsoft.com/office/powerpoint/2010/main" val="30428220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A68E09-CDD3-4085-BAB3-0E8AA2DA1E9E}"/>
              </a:ext>
            </a:extLst>
          </p:cNvPr>
          <p:cNvSpPr>
            <a:spLocks noGrp="1"/>
          </p:cNvSpPr>
          <p:nvPr>
            <p:ph idx="1"/>
          </p:nvPr>
        </p:nvSpPr>
        <p:spPr>
          <a:xfrm>
            <a:off x="15310" y="360557"/>
            <a:ext cx="5592316" cy="6808664"/>
          </a:xfrm>
        </p:spPr>
        <p:txBody>
          <a:bodyPr>
            <a:normAutofit/>
          </a:bodyPr>
          <a:lstStyle/>
          <a:p>
            <a:pPr marL="0" lvl="0" indent="0">
              <a:buNone/>
            </a:pPr>
            <a:r>
              <a:rPr lang="en-TT" b="1" dirty="0"/>
              <a:t>	</a:t>
            </a:r>
            <a:r>
              <a:rPr lang="en-TT" b="1" dirty="0">
                <a:highlight>
                  <a:srgbClr val="0000FF"/>
                </a:highlight>
              </a:rPr>
              <a:t>4) Eyes: </a:t>
            </a:r>
            <a:endParaRPr lang="en-US" dirty="0">
              <a:highlight>
                <a:srgbClr val="0000FF"/>
              </a:highlight>
            </a:endParaRPr>
          </a:p>
          <a:p>
            <a:pPr lvl="1">
              <a:buFont typeface="Wingdings" panose="05000000000000000000" pitchFamily="2" charset="2"/>
              <a:buChar char="Ø"/>
            </a:pPr>
            <a:r>
              <a:rPr lang="en-TT" sz="1800" b="1" dirty="0"/>
              <a:t>Sclera</a:t>
            </a:r>
            <a:r>
              <a:rPr lang="en-TT" sz="1800" dirty="0"/>
              <a:t> is checked for signs of Icterus, petechia, vesicles, or injection by placing the thumb over the upper lid and grasping the bottom of the halter and rotating the horse’s head away to expose the sclera</a:t>
            </a:r>
            <a:endParaRPr lang="en-US" sz="1800" dirty="0"/>
          </a:p>
          <a:p>
            <a:pPr lvl="1">
              <a:buFont typeface="Wingdings" panose="05000000000000000000" pitchFamily="2" charset="2"/>
              <a:buChar char="Ø"/>
            </a:pPr>
            <a:r>
              <a:rPr lang="en-TT" sz="1800" b="1" dirty="0" err="1"/>
              <a:t>Manice</a:t>
            </a:r>
            <a:r>
              <a:rPr lang="en-TT" sz="1800" b="1" dirty="0"/>
              <a:t> reflex assess the Neurological system and </a:t>
            </a:r>
            <a:r>
              <a:rPr lang="en-TT" sz="1800" dirty="0"/>
              <a:t>can be conducted to check for nervous signs </a:t>
            </a:r>
          </a:p>
          <a:p>
            <a:pPr marL="457200" lvl="1" indent="0">
              <a:buNone/>
            </a:pPr>
            <a:r>
              <a:rPr lang="en-TT" sz="1800" b="1" dirty="0">
                <a:highlight>
                  <a:srgbClr val="0000FF"/>
                </a:highlight>
              </a:rPr>
              <a:t>5) Ears:</a:t>
            </a:r>
            <a:r>
              <a:rPr lang="en-TT" sz="1800" dirty="0">
                <a:highlight>
                  <a:srgbClr val="0000FF"/>
                </a:highlight>
              </a:rPr>
              <a:t> </a:t>
            </a:r>
          </a:p>
          <a:p>
            <a:pPr lvl="1">
              <a:buFont typeface="Wingdings" panose="05000000000000000000" pitchFamily="2" charset="2"/>
              <a:buChar char="Ø"/>
            </a:pPr>
            <a:r>
              <a:rPr lang="en-TT" sz="1800" dirty="0"/>
              <a:t>Slowly and gently palpate the ear for temperature if there is a suspicion that the horse may be in cardiovascular shock and experiencing poor peripheral perfusion or fungal infections.</a:t>
            </a:r>
          </a:p>
          <a:p>
            <a:pPr marL="457200" lvl="1" indent="0">
              <a:buNone/>
            </a:pPr>
            <a:r>
              <a:rPr lang="en-TT" sz="1800" b="1" dirty="0">
                <a:highlight>
                  <a:srgbClr val="0000FF"/>
                </a:highlight>
              </a:rPr>
              <a:t>6) Facial artery:</a:t>
            </a:r>
          </a:p>
          <a:p>
            <a:pPr lvl="1">
              <a:buFont typeface="Wingdings" panose="05000000000000000000" pitchFamily="2" charset="2"/>
              <a:buChar char="Ø"/>
            </a:pPr>
            <a:r>
              <a:rPr lang="en-TT" sz="1800" b="1" dirty="0"/>
              <a:t>Evaluates the Cardiovascular system</a:t>
            </a:r>
          </a:p>
          <a:p>
            <a:pPr lvl="1">
              <a:buFont typeface="Wingdings" panose="05000000000000000000" pitchFamily="2" charset="2"/>
              <a:buChar char="Ø"/>
            </a:pPr>
            <a:r>
              <a:rPr lang="en-TT" sz="1800" dirty="0"/>
              <a:t>It is palpated at the ventral aspect of the mandible for pulse rate. </a:t>
            </a:r>
          </a:p>
          <a:p>
            <a:pPr lvl="1">
              <a:buFont typeface="Wingdings" panose="05000000000000000000" pitchFamily="2" charset="2"/>
              <a:buChar char="Ø"/>
            </a:pPr>
            <a:r>
              <a:rPr lang="en-TT" sz="1800" dirty="0"/>
              <a:t>There is an increased pulse when the horse has colic.</a:t>
            </a:r>
            <a:endParaRPr lang="en-US" sz="1800" dirty="0"/>
          </a:p>
          <a:p>
            <a:pPr marL="457200" lvl="1" indent="0">
              <a:buNone/>
            </a:pPr>
            <a:endParaRPr lang="en-US" dirty="0"/>
          </a:p>
          <a:p>
            <a:pPr marL="0" indent="0">
              <a:buNone/>
            </a:pPr>
            <a:endParaRPr lang="en-US" dirty="0"/>
          </a:p>
        </p:txBody>
      </p:sp>
      <p:grpSp>
        <p:nvGrpSpPr>
          <p:cNvPr id="11" name="Group 10">
            <a:extLst>
              <a:ext uri="{FF2B5EF4-FFF2-40B4-BE49-F238E27FC236}">
                <a16:creationId xmlns:a16="http://schemas.microsoft.com/office/drawing/2014/main" id="{590820A0-B14B-4F1C-8DDA-174AC2B14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2" name="Freeform 98">
              <a:extLst>
                <a:ext uri="{FF2B5EF4-FFF2-40B4-BE49-F238E27FC236}">
                  <a16:creationId xmlns:a16="http://schemas.microsoft.com/office/drawing/2014/main" id="{A0B952A8-34E8-46AE-B7EC-D9FB3BF1E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7C0821D-1BFC-498C-BEE4-6CE6B6B2C43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4" name="Straight Connector 13">
                <a:extLst>
                  <a:ext uri="{FF2B5EF4-FFF2-40B4-BE49-F238E27FC236}">
                    <a16:creationId xmlns:a16="http://schemas.microsoft.com/office/drawing/2014/main" id="{8CAE6635-A640-4DF6-8A57-8989A6B7B8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16D7B4-883D-4B71-A28E-8BDCD687E8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2A9B10-2C9E-4DDF-8C99-874229A492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F75B38-CC94-4DE1-A968-D9E320A926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E9350D-D958-4D62-8379-58ADFF9545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CA4590-01F5-4F10-A727-F0EE16FD3E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4D2BBC3-F36B-4D06-BCA7-F71AD66980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AD5E0B-9B13-4228-A23D-83F17DD01A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E153321-B19E-4FA5-8A22-05A91F2AC4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B9B077-591C-4298-888F-32BB6D0AB6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6FAFF7A-3D2E-40E1-961C-C2875D67D3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7AB21FA-AE5F-4714-968F-356DEE791F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657826-1C0D-47DD-9B11-E93A32B64C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0DC7092-7C59-441C-9840-7163FAB2D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56E4341-2683-4149-A265-F498A3B79A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2D68886-7F13-46BC-9D15-BAF1B45EC3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17C4A21-61C9-400C-B013-440B0338B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DB85B97-7A10-452C-95EB-4CBC73A729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5A1D773-A4DC-4A3D-BB9D-E056BAC3B7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A7184E7-1D5B-4687-8ADC-B776C1EFB2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32D3DC5-864B-4B44-9E09-2FE1AD048A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DB5CCD-3BBF-45CE-B561-4579A82BD0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1DD1944-44B9-4A99-A105-7C364538CA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5ACDF35-7550-4E16-9914-613447CC0F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E9C83A-DEB3-4D63-A163-8223B68140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6FFC901-4314-4DC8-BCF5-34E1ACC591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CA1D64-7220-4CB4-9BF1-69B45B4822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65C435-F20D-4ACD-921E-A46F19D671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88848F1-0711-4763-BC8B-76970B5C86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F1F2F9F-1FE7-4945-95B9-09731BE9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D030805-517F-4B88-A49B-B0E89A0A9C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51D02D9-7DCC-42F6-BBD4-62F841ED42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0B07484-4B4C-4B4E-9841-E455CCF19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183CA18-F3C2-4329-AC85-63B53C6A63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F40AEE3-A69A-4F08-95EC-D4427E246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2C26C7-E36B-4C29-9C8B-963C7C350D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A2AB60F-895F-49A6-A514-5EDE49E67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A53213F-862F-474E-9DE6-F06F3F344C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D556880-E892-4297-B930-959E868A1F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786BA14-25A0-4244-92EE-40B324E323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4A8FE26-68CA-4ED2-AC18-175CCD3855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02032B0-7225-492F-A909-4A5FA8B1CA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A3885E-E420-40C5-8B05-E5167027D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A973D3B-A048-46C9-8DA7-6792F2F949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BAEE237-4C03-4C0B-9951-EB14A53620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E1D87A6-7BC8-4BD7-A2B9-B64555B750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7DFB34-0FF3-45E0-86D1-14367FD4E1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B72F8F4-90B4-4099-B7E7-4F060A017D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9A58548-CA86-4B09-9534-0B9F46F1C6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395729B-8C0E-41B8-B3ED-3E25B3289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3910024-5A98-44CB-96D6-6F18BEE2B1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71B185B-BD9C-4F33-A1CA-8053DC4F18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D04AC18-163B-4734-89C3-160679520D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08A3168-5207-4A96-AF77-4442A6DD40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103104E-3B79-4584-BC67-1617345678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E2661F-465D-44F7-832A-93816854D4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6351CA6-C76B-4C66-9378-C385BBE402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42756B9-0921-4B55-B129-1C794D4FDA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37841ED-C77C-4824-BBDB-A4AD5CC4C7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4E74C45-8542-46B2-AAA4-9749090683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B975665-5AAD-40D4-AC00-1047ED6593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46CFA9-FF2B-4D62-8063-8D68FF4801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50C0FC6-86F2-4AAC-9174-25FB83DA6F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8652921-868F-4CCF-B70C-034DAD2E7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2A55E7D-1C8A-4438-A99F-3ACAC87A77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3610C07-2EF7-4475-AF6C-9CA4C0645F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17D69AF-D03D-4514-A534-475B175912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70FDC14-72EE-470D-876E-6517413658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BEAC2A8-991D-4B96-ABE3-9A32625B22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4FDD02D-2AD2-4A6C-BBC9-15591F457B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6844DDA-5D96-4DEA-A208-28BBA35901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96F2E86-56F4-4B0C-8D83-55D2865C87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193D075-DE33-4AD6-937B-FC2912872E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59EA056-638E-430D-AE76-796F1ED38B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D75FB12-06AB-46A1-BFE4-D16F35625C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51D4855-B924-45D6-A884-31A6BC9630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397D34C-609D-44DB-AFF8-75858A4F31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A17769-C4B1-4138-875F-A58D5D8497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3" name="Group 92">
            <a:extLst>
              <a:ext uri="{FF2B5EF4-FFF2-40B4-BE49-F238E27FC236}">
                <a16:creationId xmlns:a16="http://schemas.microsoft.com/office/drawing/2014/main" id="{3B02E948-8CD2-4C3C-9E5D-262DAC3C96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4" name="Freeform 17">
              <a:extLst>
                <a:ext uri="{FF2B5EF4-FFF2-40B4-BE49-F238E27FC236}">
                  <a16:creationId xmlns:a16="http://schemas.microsoft.com/office/drawing/2014/main" id="{F8E025EC-8201-4DC5-B858-C2EEA8121D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5D00349E-7825-4D5D-81A3-6A5FB2D95D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6" name="Straight Connector 95">
                <a:extLst>
                  <a:ext uri="{FF2B5EF4-FFF2-40B4-BE49-F238E27FC236}">
                    <a16:creationId xmlns:a16="http://schemas.microsoft.com/office/drawing/2014/main" id="{2B0493F4-7EE3-40BC-9693-4C30116976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5D627BB-BD2B-4E33-837E-94DABD948C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948FD7F-4A95-419F-9592-F1AE43EB39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6D13955-7897-45BF-AE8D-F635DE7296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38C1DF-38DA-4D6D-AEDD-F23C531045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618B3C8-757B-4262-8325-56E79801FF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BC63D8C-C95A-4588-AEC8-83438699A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1EBAFC9-1157-4512-A58B-E8DBDCB0E0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5C42AD4-0C0A-44F8-BEF5-76D798BB14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A2FDF3F-1D8B-4D7F-9713-D2785051C4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E5C02B7-5014-410B-A59B-ABA9017C96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A738C92-C3B6-43D5-A718-230FE5A78A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7FDBFA0-A00A-4C49-A38C-5197E28B1E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62F2930-B81B-47BF-BAB6-6CD862E0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DB0E661-1786-4C8B-B4AA-1C46DBB09F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AE039B6-9B91-4DF7-B2E1-BEC620E8AF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09B3898-68D4-4032-973C-3297FA2A0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6FDF469-A729-4C34-9A4E-FC7F50FB6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42661BA-C51F-493E-BA84-7E8E02647B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CA6BFC1-5596-4F25-8834-B82EC76C03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DC0C4EA-8B26-488D-842A-8492C28EFA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365199F-3DA2-4ECE-8AA0-B37E7E3AFB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F8EAD3C-6628-48E5-A004-B34EFF17E2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627E51D-F7F3-432F-B018-3390B0A3E2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0A796D9-B9B7-497E-91F4-257D2CCAA2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4E17776-2D77-4801-AFE4-553D807E01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F653420-3C79-432A-9CAB-6A4AEC545B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B4F431F-451E-4136-B596-17B639632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5E18572-BE7A-4234-B454-FD38ABFAE2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EB9F985-7C1A-4BFE-A4DC-F35AA0D04E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00648B4-39E6-409B-A151-2A6CC6D3C4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13A2463-A9F5-45B4-804E-5595FAE42C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BF3193A-025E-4BE6-9AD5-D3106F9D78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2832A9B-55E5-494A-A717-3617EDD1F2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C0DA7BF-4BD6-46F6-91A1-E38E259FC7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7B5F7E4-8A2A-468D-8EF3-6D7171EBC0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6A8F3CE-3B42-4770-8933-7C9BCA91B6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24EF38-8522-4A6A-BA96-BAAB1A136C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2B702F4-3A4F-475E-A874-62BA9C76A0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BF12728-61DB-4CA7-BFEA-C67E21001E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A114F6C-B377-4620-9C72-92D0FA5095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85FB219-37DC-4CBB-BDEF-43EF98EB00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060F2EE-256C-4A23-A980-9C317EA5F1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2F37857-F893-4D54-B377-60870C91BC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5DEA293-2202-41FF-B5FE-71F06BAA69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9C59CAC-07BD-4C27-8926-C55E46BD10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80FA13A-0B04-4946-9A24-2701584E2D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88CE1CC-C8B3-470F-9512-B590AF9DEB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1809CD-B912-4E69-A5A5-94EA27B280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B9E3C6C-40C8-4A98-B0AF-C45C414845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BE61EAD-B3F8-4E77-B3B6-0A3374C0F2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303657B-9569-4CB6-A870-F7D678DE67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95E1DFB-B252-4CBC-95A8-D1DC68A185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D7B24AC-E1C7-4A27-BACA-0AE3C159FD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7ECB039-4BBD-4991-8C57-7D90D4A22C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8517C97-1250-4775-B725-2CBD677C3F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9679D68-007E-47A6-A882-07A8088B5C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67BAF92-FB48-468A-B633-46749349E5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875629C-FBE1-4E58-82B5-53DBC3ABD0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29FC6C-B918-40F3-AAAA-1A4F1DFBEA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D55E2D8-4D39-4F44-AAE7-B3B2DDDB5B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EF38C89-9B35-40D5-A2EC-AE4FFF1712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5C842FE-0918-4A9A-B4F3-F69C539B3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5A2FDBE-9CE6-41C7-A149-1FC75441C4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E76B3FC-2648-4EF2-A363-8AED916B45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7AD43BF-C5AB-4324-B39E-5E3AFC887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D7FC0CC-E465-4316-A7B6-42441D27DC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EF568F1-4905-4D65-8510-683A870976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0779A11-5E9E-4455-8DB7-6BF1F0BA4E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B884067-174C-4C5C-955E-462157D0FA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E5F0FA8-85D6-4B51-B2A8-027AC28D82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E76C2522-4938-48D4-9ACE-F61BC4527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119966D-0585-4354-991F-856ADF670D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931C16B-534C-413B-A404-870528429A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88EA28D-0FC2-4BEA-B3EB-D9DEB3C4F7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1F2052B6-705D-484A-9856-BCC35D311E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357007E-5B0B-4BC1-96BB-2F9A55E28B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44B8928-2E44-471E-818A-AC5F8B9B1D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75" name="Group 174">
            <a:extLst>
              <a:ext uri="{FF2B5EF4-FFF2-40B4-BE49-F238E27FC236}">
                <a16:creationId xmlns:a16="http://schemas.microsoft.com/office/drawing/2014/main" id="{D3F906D0-CE7C-484D-8C11-5011F768A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739066">
            <a:off x="5520984" y="3122486"/>
            <a:ext cx="2928062" cy="2544637"/>
            <a:chOff x="5281603" y="104899"/>
            <a:chExt cx="6910397" cy="6005491"/>
          </a:xfrm>
        </p:grpSpPr>
        <p:sp>
          <p:nvSpPr>
            <p:cNvPr id="176" name="Freeform 183">
              <a:extLst>
                <a:ext uri="{FF2B5EF4-FFF2-40B4-BE49-F238E27FC236}">
                  <a16:creationId xmlns:a16="http://schemas.microsoft.com/office/drawing/2014/main" id="{0FE191C3-385B-4E2B-ADE9-0FA9E09CA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DF236ECF-9469-429F-B950-E6274E93F7D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78" name="Straight Connector 177">
                <a:extLst>
                  <a:ext uri="{FF2B5EF4-FFF2-40B4-BE49-F238E27FC236}">
                    <a16:creationId xmlns:a16="http://schemas.microsoft.com/office/drawing/2014/main" id="{ACFB9B6B-3B4B-406C-A9C4-9E15E8EDA9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185F607-E801-4999-8E05-0C8486DAAA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AE80DE6-1860-413C-83A4-3D16C772FC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CA67FE0-1324-427A-A3EB-EC0E27E8DA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426A4D5-E148-458E-81B7-A67551CC52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AE534E1-BFC4-4B6F-B4A6-D0331A128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6D2BC14-55E1-4250-A703-26EAE5BEB1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28FA0B2-4451-4A40-A6A8-B5B2BFFD22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95551A0-FD49-4C51-9936-31AADCF8F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1AA33D7-B8C3-4A4C-B04C-90496559F6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C11C7CB-C8A3-4FA2-8919-4BDE08B8C0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4122C9F-7650-4E2A-BBDD-5ED1794298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2331B0F-4B2B-49FF-B210-A548BEE14B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9E66A3B2-EAB9-4D0F-8CC6-133C4B8D26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5D255CC-F767-47F3-9B04-0F597091D8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DE6FFD6E-D10A-4E69-B92A-1C3D4AD900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BAE1242-2228-4493-81B5-F7807B8DAC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A6A8552-686E-44B0-AA9A-9488BB77F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7C45C190-42DB-4A86-A102-D04A25E1E1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DC2E5DE9-3511-45AE-9F95-710C8211A3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53F3C6F6-47A6-4265-878C-5092E93280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2B1F3E7-F618-4E13-9E16-7118C45C77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5E7DF9B-A62B-4C53-A661-B401D7195B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EEE4847E-481F-4419-AE1F-90DED5344C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3E9C09-74A8-40D0-BC37-74CA31F5D0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0009143-1101-4DF3-B01E-766F9BE63D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95E8D24-3C05-4242-92BA-731FDA5AE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40A7CC8-D93E-41C0-8322-8EF549E1A5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0B91F070-941B-4307-9931-156C868BFF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F90A755-20A8-4274-A4F7-BD624FECFA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4D87C615-9E34-495E-8406-FAEFC2F845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1A383A9-4CA6-4FAB-9F61-C5E53DBF8B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D7B6069C-3205-4BBB-ADDF-D85A07E550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8083F5B-DC24-40B3-92D2-BF90631145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1AEA55FF-DDBB-4AA2-ACBD-9A4D56FFCC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2E00B1FB-F492-483C-B4D3-893BE48D29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76CFD40-49E1-465A-9B23-F9D980D9A4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D63EDB7-C852-43C0-9954-6F2196FABE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E726A-0F37-45E3-9BDF-42ECAA68F6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29E8E54E-8FB5-4650-AD2D-C65F3F53A9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3018142-C705-4D1B-8C27-83842B8D18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B029D1D-41B1-45D6-8FC5-9EBEEEBD51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238CE0A4-BE74-4418-8DB6-FC0A391029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5DC5DB6-FAE4-45E0-A0E5-E613B8D7E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3FBB2B3B-650C-4D6B-BA13-A71D6CB8CD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AA61A363-0BE0-4381-9635-02A60AE9C1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363EFF4-A1A6-4E57-8128-D13002EAD0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744B3004-D3A0-4C95-8618-02CD578CCD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48511694-389A-4FA7-950D-D0B63A422C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03CF007D-1A35-4653-994F-C5DC685C43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E268873C-3BA1-4848-8A1E-55D4416950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F28B5E8-5EF7-40C6-8012-75E3ADCB41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4DD4F11-6920-4398-88A7-0C571FA3F9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B87C9D72-9386-43D4-9C27-2B0A676624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903FC60-7B4A-4E8D-B64E-A6570168D8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1565646A-F4D1-434F-ACCE-BC14E5D049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B5384FB-B917-47C4-9BEF-B81DFEE8C2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03934C7C-17F3-44A9-96A6-AC1E3AFE01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8AF32D4-0DB1-4F6F-8B2B-27519AB902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8FB5CFF-2F83-4320-9CD0-CCD78775EC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85CC5D7-8944-4B99-92D2-D827AB9C4F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55CCF6E-2B52-4B36-872D-542D0CDD70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2D2E4E5-D86C-41AF-B664-F7E0773984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B38EA97-5B13-4977-B58D-0B28E2D8B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0CC35DD3-5BF6-4C99-93A1-C0F5ACAB7A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A69C8543-88BB-4CDA-8EF5-2850685210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A091AE30-82E9-4674-9E65-5042AB251C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A3D2800-7BCF-4C76-9CCD-6962D5E5E7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2AD91264-05B7-4454-AE8C-BAC45B3317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2047D64C-CE38-4EDA-8EA5-8A805D525A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3C33408-5D0E-4DE4-8945-9001979D3E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1AE14B5-3844-4A66-A8BC-CD8538C562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F78B15A-17F2-474B-A6B5-34B225EBA0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114C9FE9-2E7D-466C-978D-713D0A6624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882ACEF4-C446-4969-92B5-8649558C27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DDA39D67-86FF-418E-9876-AB14AFD793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2D3BF31F-EEDE-4027-BAE2-CD14B138C5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F37BBBCA-15AD-4E11-813C-E58EE564FD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 name="Picture 3">
            <a:extLst>
              <a:ext uri="{FF2B5EF4-FFF2-40B4-BE49-F238E27FC236}">
                <a16:creationId xmlns:a16="http://schemas.microsoft.com/office/drawing/2014/main" id="{40821D95-11F6-4CCE-9605-B785083BDCF9}"/>
              </a:ext>
            </a:extLst>
          </p:cNvPr>
          <p:cNvPicPr/>
          <p:nvPr/>
        </p:nvPicPr>
        <p:blipFill rotWithShape="1">
          <a:blip r:embed="rId3">
            <a:extLst>
              <a:ext uri="{28A0092B-C50C-407E-A947-70E740481C1C}">
                <a14:useLocalDpi xmlns:a14="http://schemas.microsoft.com/office/drawing/2010/main" val="0"/>
              </a:ext>
            </a:extLst>
          </a:blip>
          <a:srcRect l="489" t="-15912" r="-4264" b="1330"/>
          <a:stretch/>
        </p:blipFill>
        <p:spPr bwMode="auto">
          <a:xfrm>
            <a:off x="5959326" y="2708242"/>
            <a:ext cx="2892806" cy="3000536"/>
          </a:xfrm>
          <a:custGeom>
            <a:avLst/>
            <a:gdLst/>
            <a:ahLst/>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a:noFill/>
        </p:spPr>
      </p:pic>
      <p:pic>
        <p:nvPicPr>
          <p:cNvPr id="6" name="Picture 5">
            <a:extLst>
              <a:ext uri="{FF2B5EF4-FFF2-40B4-BE49-F238E27FC236}">
                <a16:creationId xmlns:a16="http://schemas.microsoft.com/office/drawing/2014/main" id="{066A347A-C8D8-49BF-B472-57CD6C4D826F}"/>
              </a:ext>
            </a:extLst>
          </p:cNvPr>
          <p:cNvPicPr/>
          <p:nvPr/>
        </p:nvPicPr>
        <p:blipFill rotWithShape="1">
          <a:blip r:embed="rId4">
            <a:extLst>
              <a:ext uri="{28A0092B-C50C-407E-A947-70E740481C1C}">
                <a14:useLocalDpi xmlns:a14="http://schemas.microsoft.com/office/drawing/2010/main" val="0"/>
              </a:ext>
            </a:extLst>
          </a:blip>
          <a:srcRect l="6103" r="4191" b="3"/>
          <a:stretch/>
        </p:blipFill>
        <p:spPr bwMode="auto">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55B7F4F7-96D3-4A2C-B2C9-9D40276CF66B}"/>
              </a:ext>
            </a:extLst>
          </p:cNvPr>
          <p:cNvPicPr/>
          <p:nvPr/>
        </p:nvPicPr>
        <p:blipFill rotWithShape="1">
          <a:blip r:embed="rId5">
            <a:extLst>
              <a:ext uri="{28A0092B-C50C-407E-A947-70E740481C1C}">
                <a14:useLocalDpi xmlns:a14="http://schemas.microsoft.com/office/drawing/2010/main" val="0"/>
              </a:ext>
            </a:extLst>
          </a:blip>
          <a:srcRect l="3797" r="-1" b="-1"/>
          <a:stretch/>
        </p:blipFill>
        <p:spPr bwMode="auto">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p:spPr>
      </p:pic>
    </p:spTree>
    <p:extLst>
      <p:ext uri="{BB962C8B-B14F-4D97-AF65-F5344CB8AC3E}">
        <p14:creationId xmlns:p14="http://schemas.microsoft.com/office/powerpoint/2010/main" val="256614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74283-67F4-4E94-8262-F61BCDA6ECC6}"/>
              </a:ext>
            </a:extLst>
          </p:cNvPr>
          <p:cNvSpPr>
            <a:spLocks noGrp="1"/>
          </p:cNvSpPr>
          <p:nvPr>
            <p:ph type="title"/>
          </p:nvPr>
        </p:nvSpPr>
        <p:spPr>
          <a:xfrm>
            <a:off x="4897116" y="-15417"/>
            <a:ext cx="1198884" cy="1456267"/>
          </a:xfrm>
        </p:spPr>
        <p:txBody>
          <a:bodyPr>
            <a:normAutofit/>
          </a:bodyPr>
          <a:lstStyle/>
          <a:p>
            <a:r>
              <a:rPr lang="en-US" dirty="0"/>
              <a:t>NECK</a:t>
            </a:r>
          </a:p>
        </p:txBody>
      </p:sp>
      <p:sp>
        <p:nvSpPr>
          <p:cNvPr id="3" name="Content Placeholder 2">
            <a:extLst>
              <a:ext uri="{FF2B5EF4-FFF2-40B4-BE49-F238E27FC236}">
                <a16:creationId xmlns:a16="http://schemas.microsoft.com/office/drawing/2014/main" id="{CEAED295-5F4C-4320-801A-F947A904DF16}"/>
              </a:ext>
            </a:extLst>
          </p:cNvPr>
          <p:cNvSpPr>
            <a:spLocks noGrp="1"/>
          </p:cNvSpPr>
          <p:nvPr>
            <p:ph idx="1"/>
          </p:nvPr>
        </p:nvSpPr>
        <p:spPr>
          <a:xfrm>
            <a:off x="206518" y="1299944"/>
            <a:ext cx="7420133" cy="5349867"/>
          </a:xfrm>
        </p:spPr>
        <p:txBody>
          <a:bodyPr>
            <a:normAutofit/>
          </a:bodyPr>
          <a:lstStyle/>
          <a:p>
            <a:pPr marL="0" lvl="0" indent="0">
              <a:lnSpc>
                <a:spcPct val="90000"/>
              </a:lnSpc>
              <a:buNone/>
            </a:pPr>
            <a:r>
              <a:rPr lang="en-US" dirty="0">
                <a:highlight>
                  <a:srgbClr val="0000FF"/>
                </a:highlight>
              </a:rPr>
              <a:t>1) Larynx:</a:t>
            </a:r>
          </a:p>
          <a:p>
            <a:pPr lvl="1">
              <a:lnSpc>
                <a:spcPct val="90000"/>
              </a:lnSpc>
              <a:buFont typeface="Wingdings" panose="05000000000000000000" pitchFamily="2" charset="2"/>
              <a:buChar char="Ø"/>
            </a:pPr>
            <a:r>
              <a:rPr lang="en-TT" sz="1800" b="1" dirty="0"/>
              <a:t>Palpate the dorsal aspect of the larynx </a:t>
            </a:r>
            <a:r>
              <a:rPr lang="en-TT" sz="1800" dirty="0"/>
              <a:t>on both sides noting any asymmetry or muscle atrophy. </a:t>
            </a:r>
          </a:p>
          <a:p>
            <a:pPr lvl="1">
              <a:lnSpc>
                <a:spcPct val="90000"/>
              </a:lnSpc>
              <a:buFont typeface="Wingdings" panose="05000000000000000000" pitchFamily="2" charset="2"/>
              <a:buChar char="Ø"/>
            </a:pPr>
            <a:r>
              <a:rPr lang="en-TT" sz="1800" dirty="0"/>
              <a:t> If laryngeal hemiplegia is present the muscular process of the arytenoid cartilage may feel more pronounced with muscle atrophy</a:t>
            </a:r>
            <a:endParaRPr lang="en-US" sz="1800" dirty="0"/>
          </a:p>
          <a:p>
            <a:pPr marL="0" lvl="0" indent="0">
              <a:lnSpc>
                <a:spcPct val="90000"/>
              </a:lnSpc>
              <a:buNone/>
            </a:pPr>
            <a:r>
              <a:rPr lang="en-TT" b="1" dirty="0">
                <a:highlight>
                  <a:srgbClr val="0000FF"/>
                </a:highlight>
              </a:rPr>
              <a:t>2) Trachea:</a:t>
            </a:r>
          </a:p>
          <a:p>
            <a:pPr lvl="1">
              <a:lnSpc>
                <a:spcPct val="90000"/>
              </a:lnSpc>
              <a:buFont typeface="Wingdings" panose="05000000000000000000" pitchFamily="2" charset="2"/>
              <a:buChar char="Ø"/>
            </a:pPr>
            <a:r>
              <a:rPr lang="en-TT" sz="1800" b="1" dirty="0"/>
              <a:t>Palpate the trachea</a:t>
            </a:r>
            <a:r>
              <a:rPr lang="en-TT" sz="1800" dirty="0"/>
              <a:t> for any abnormalities such as irregular cartilage rings or fractures.</a:t>
            </a:r>
            <a:endParaRPr lang="en-US" sz="1800" dirty="0"/>
          </a:p>
          <a:p>
            <a:pPr marL="0" lvl="0" indent="0">
              <a:lnSpc>
                <a:spcPct val="90000"/>
              </a:lnSpc>
              <a:buNone/>
            </a:pPr>
            <a:r>
              <a:rPr lang="en-TT" b="1" dirty="0">
                <a:highlight>
                  <a:srgbClr val="0000FF"/>
                </a:highlight>
              </a:rPr>
              <a:t>3) Jugular vein:</a:t>
            </a:r>
          </a:p>
          <a:p>
            <a:pPr lvl="1">
              <a:lnSpc>
                <a:spcPct val="90000"/>
              </a:lnSpc>
              <a:buFont typeface="Wingdings" panose="05000000000000000000" pitchFamily="2" charset="2"/>
              <a:buChar char="Ø"/>
            </a:pPr>
            <a:r>
              <a:rPr lang="en-TT" sz="1800" b="1" dirty="0"/>
              <a:t>The left jugular vein assess the Cardiovascular system</a:t>
            </a:r>
          </a:p>
          <a:p>
            <a:pPr lvl="1">
              <a:lnSpc>
                <a:spcPct val="90000"/>
              </a:lnSpc>
              <a:buFont typeface="Wingdings" panose="05000000000000000000" pitchFamily="2" charset="2"/>
              <a:buChar char="Ø"/>
            </a:pPr>
            <a:r>
              <a:rPr lang="en-TT" sz="1800" dirty="0"/>
              <a:t>Occlude and palpate to evaluate jugular fill</a:t>
            </a:r>
          </a:p>
          <a:p>
            <a:pPr lvl="1">
              <a:lnSpc>
                <a:spcPct val="90000"/>
              </a:lnSpc>
              <a:buFont typeface="Wingdings" panose="05000000000000000000" pitchFamily="2" charset="2"/>
              <a:buChar char="Ø"/>
            </a:pPr>
            <a:r>
              <a:rPr lang="en-TT" sz="1800" dirty="0"/>
              <a:t>If the jugular remains distended, it indicates possible blockage to the heart. </a:t>
            </a:r>
            <a:endParaRPr lang="en-US" sz="1800" dirty="0"/>
          </a:p>
          <a:p>
            <a:pPr marL="0" lvl="0" indent="0">
              <a:lnSpc>
                <a:spcPct val="90000"/>
              </a:lnSpc>
              <a:buNone/>
            </a:pPr>
            <a:r>
              <a:rPr lang="en-TT" b="1" dirty="0">
                <a:highlight>
                  <a:srgbClr val="0000FF"/>
                </a:highlight>
              </a:rPr>
              <a:t>4) Skin tent: </a:t>
            </a:r>
          </a:p>
          <a:p>
            <a:pPr lvl="1">
              <a:lnSpc>
                <a:spcPct val="90000"/>
              </a:lnSpc>
              <a:buFont typeface="Wingdings" panose="05000000000000000000" pitchFamily="2" charset="2"/>
              <a:buChar char="Ø"/>
            </a:pPr>
            <a:r>
              <a:rPr lang="en-TT" sz="1800" dirty="0"/>
              <a:t>Tent the skin on neck to evaluate</a:t>
            </a:r>
            <a:r>
              <a:rPr lang="en-TT" sz="1800" b="1" dirty="0"/>
              <a:t> </a:t>
            </a:r>
            <a:r>
              <a:rPr lang="en-TT" sz="1800" dirty="0"/>
              <a:t>hydration status</a:t>
            </a:r>
            <a:endParaRPr lang="en-US" sz="1800" dirty="0"/>
          </a:p>
          <a:p>
            <a:pPr>
              <a:lnSpc>
                <a:spcPct val="90000"/>
              </a:lnSpc>
            </a:pPr>
            <a:endParaRPr lang="en-US" dirty="0"/>
          </a:p>
        </p:txBody>
      </p:sp>
      <p:pic>
        <p:nvPicPr>
          <p:cNvPr id="5" name="Picture 4">
            <a:extLst>
              <a:ext uri="{FF2B5EF4-FFF2-40B4-BE49-F238E27FC236}">
                <a16:creationId xmlns:a16="http://schemas.microsoft.com/office/drawing/2014/main" id="{D830FA15-9FF6-4896-AB06-B8FA80CBBCF5}"/>
              </a:ext>
            </a:extLst>
          </p:cNvPr>
          <p:cNvPicPr/>
          <p:nvPr/>
        </p:nvPicPr>
        <p:blipFill rotWithShape="1">
          <a:blip r:embed="rId3">
            <a:extLst>
              <a:ext uri="{28A0092B-C50C-407E-A947-70E740481C1C}">
                <a14:useLocalDpi xmlns:a14="http://schemas.microsoft.com/office/drawing/2010/main" val="0"/>
              </a:ext>
            </a:extLst>
          </a:blip>
          <a:srcRect l="3802" r="5034" b="1"/>
          <a:stretch/>
        </p:blipFill>
        <p:spPr bwMode="auto">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58B25CAD-A790-499A-926B-116E10915E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1" name="Freeform 98">
              <a:extLst>
                <a:ext uri="{FF2B5EF4-FFF2-40B4-BE49-F238E27FC236}">
                  <a16:creationId xmlns:a16="http://schemas.microsoft.com/office/drawing/2014/main" id="{76E29510-9A59-43B9-BA40-BF403A9F6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1DCF14-C3EC-4A84-9BCB-CE73743063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3" name="Straight Connector 12">
                <a:extLst>
                  <a:ext uri="{FF2B5EF4-FFF2-40B4-BE49-F238E27FC236}">
                    <a16:creationId xmlns:a16="http://schemas.microsoft.com/office/drawing/2014/main" id="{323473CE-82AD-4D8D-A232-68772F8249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67ADA3-E620-4348-8071-F9721E422B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21526D8-6171-42B9-BB1D-D4EBD07C93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918272C-9574-485F-8DBA-E779254B6C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4CAA3E-D915-4597-85D4-DF416AF539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49FF6F-6DEA-46A3-A01C-82BD29418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853F97E-C428-43BB-903E-E63D7A05D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D4EE22F-D9F6-499B-8595-2CA950937E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A598804-7127-47FC-8A02-C6E2FD0D7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2A35C24-2BAE-4314-BBF5-81A17F92E1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A33BF9-E8C7-47A3-BFF6-5419153F72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707F62-2F29-4FF0-A976-55E1996003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9DB8BF-BBA2-4465-8B80-B354B3A5BA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237BA7-462C-4ABE-B089-4C8938F821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14D5F33-8377-427F-B4D1-8B783BF48E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8114C18-86CF-412F-81BD-4856E83CD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F1CFD5-877F-4D23-9186-ABBE606058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718FB9-83BB-4BFB-ACF6-7D0A681BB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B007F5-E4FE-4A8F-813F-CC2740BD2E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345DFB-742B-4F09-B75A-05377FD401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B4845AC-E70E-40A2-9491-05B2DBB92D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4111F64-514D-4447-86EB-D665455248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0169F1-F2D1-4726-8423-DBB5FE0714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9F80247-CF53-4374-81E2-475BDD5210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A5F5D72-947B-414E-8FDD-BBA2BCB95B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AECE77-F2AF-4FCA-9C0E-A3E154EF49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57807F-7199-418E-A0A9-B64105ECD2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74400BB-9AFD-4FE0-890E-888B089C2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B161EE8-5F23-490A-9728-F35D68DF90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F4E71C7-716A-43DB-8B25-45D376E5D1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CC85AEA-CCD1-4DF7-8916-0F72027ED7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135A1AE-41A5-4D62-8EDA-7E2AE30EF6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3CFD903-54FF-40B5-8645-48F3E463AE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50B0D3E-699D-4045-9BD5-B4CF69C20B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430A3E5-50DB-4A25-A497-A9AABF4CD8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1B0E32C-6B1D-4061-8FE9-49FE8F48E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933DD09-EE89-4852-AAB4-7C42FEB01C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11394FF-3D41-4AC3-BF43-D84C4453F9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E419255-A9D6-42DD-A394-F5330A6F36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B92B858-83FE-42E7-B526-734880D077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AC09C3A-8718-4FF6-89BE-385091356D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ACA67A3-5C58-4B01-9A72-136D48845E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C479D8B-24CE-4B25-A4B4-1D411A4502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BF48C75-7374-42F2-A159-526789C343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809A4AF-4DE5-4BEA-9D5A-A5236E9AF3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3EF6033-DAB6-40AE-904A-9B445DBD6E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6FAF6D3-9004-48E4-9A1F-BF36CEF7C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5BF9CAE-C7FC-4A40-83EC-8D4FA543E0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9D1F7A5-8E54-4E36-9FBB-68F82877C2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E9B55B9-3B64-43D0-B20B-63D1E69CE3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D5DB75D-0B80-49D5-ABF8-FB393DC83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3F5F929-EAAF-471A-9E35-6DCDC3566C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4C2BEB3-0299-4A25-830D-6E2DF9FDC8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4E342A0-615D-466D-9404-CA8BBCEEFC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BDFFE1C-1E19-4EF4-A1B2-204A04E341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31123C-8680-4E7A-AF54-969919D30C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F1F0F71-5F67-496A-85EC-C8272FC6DE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EE0D13E-74B4-46D8-9CEB-993A9B02BB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BC0AC4E-E40A-4D25-B178-B28024D5DB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143B7E6-35F6-4AAF-B75E-D0E3B1CC3B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DAAF768-2A67-4FCC-B682-7B14D4699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A5A9193-6968-40A2-9E95-40B9A300A1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5F665EA-A27F-453A-9F57-4D4B9CE64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F6B94B3-C73B-4B26-A066-A4A6EB6920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C87A408-F5B1-4397-9A9F-65844D7EFB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9AC2E82-FE6E-420B-9AB8-7939E196CE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AE5E1C4-5F11-44DF-9A63-A3AB706FC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236581D-1127-4822-B364-203311850B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F6AFBC9-9C55-4BB4-8DD3-CBFB9D959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312F76C-C542-4FF1-88A9-12DED608E7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C1AEC1F-364C-4A2C-8798-18571170F7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960AF63-51EE-4474-9693-18C3FFC5F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E186998-8FFC-4B8E-9664-A3EB3DA93F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00B2A7C-644E-4B02-8949-68AC413D14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923CE8B-E88E-4585-A698-30BB686DFE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1148CFA-ECD4-4847-91CE-7E8206F840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FAB4226-9991-4F5E-B43B-D873A909D2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8548911-9FE4-446D-BD3E-DC72AEF2D6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2" name="Group 91">
            <a:extLst>
              <a:ext uri="{FF2B5EF4-FFF2-40B4-BE49-F238E27FC236}">
                <a16:creationId xmlns:a16="http://schemas.microsoft.com/office/drawing/2014/main" id="{811B40AE-63DC-41CA-B0D1-EF99F055F5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3" name="Freeform 17">
              <a:extLst>
                <a:ext uri="{FF2B5EF4-FFF2-40B4-BE49-F238E27FC236}">
                  <a16:creationId xmlns:a16="http://schemas.microsoft.com/office/drawing/2014/main" id="{07BB2A43-A75C-4A17-B68F-E6AB75EE0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40A0BDF4-301A-4EE4-A77D-BD245F18EE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5" name="Straight Connector 94">
                <a:extLst>
                  <a:ext uri="{FF2B5EF4-FFF2-40B4-BE49-F238E27FC236}">
                    <a16:creationId xmlns:a16="http://schemas.microsoft.com/office/drawing/2014/main" id="{C4924D57-94BA-40F5-BF53-9B23F7213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14F8BCB-338A-49F5-BB9D-626C7A0CC9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EFC0D9E-285A-4D86-8A71-B985BA8335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7015B3C-B28A-40F0-B53A-91B3B9C5FA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DFD7530-F83D-4D23-9B1F-F8DA8CD5A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DC34F9A-64D4-48B5-8E5A-ED0E339253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D77B99-47E0-4D0B-B185-7F5E1B61C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C09C835-22F6-4E14-9BBE-11DD23334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02419A0-4AA5-4985-B606-94268DE415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503FA27-7544-400B-8706-FE12A9B316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D404C57-DD6C-454E-BE13-90369095B1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ABEA11C-C6F5-4FAB-9F3F-384EF23D6C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CAEDBBC-2C01-496B-929B-849F1CB534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894D4ED-61CE-46A2-9092-A00B9E8377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C5D0262-1B14-45D6-937F-B6D6A915DC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C7684CB-4F98-4EC9-A35B-1E903CEE66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25B956-861C-47EE-9D4D-E31C24538E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DD61AAC-D277-4D2E-AB51-8DDB489040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A4BA2A9-697F-45E1-8363-5E61A4207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D517C0E-A6EE-4A86-9F4C-434CD71915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C170BA-831C-4BA4-A286-65E66E9C4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EAA6EC5-E2BD-492B-9A8B-C27A76AC6C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485DB25-AEEB-4180-9A14-2CEB267D4F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07A4361-79A5-47AA-98FE-01640EE42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672975E-CAD3-46F3-BDA2-902C8237DC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5679262-AA08-4D50-AB3F-E6F9B4D1D8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1E32D5A-0C93-4E13-B049-914A2F1D29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41EC8F6-AF84-43B6-9400-F73F6FBADE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75F074A-16C0-4748-BD13-64A7C32F6A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CB3D608-CA7C-470E-9AAA-8389005F53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AB4FD7D-4E8A-4455-933E-99E52E0B49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416DF40-A568-431F-B63F-C32A9175B8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B25E07C-A0EC-4DCF-88EC-51BB5C3FC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6C7DC41-3ADA-4989-AE2A-0F8D9DFCC9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AE2AB88-5EAC-41EC-98BF-FACD6A2115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4E0B17E-9282-4983-AEB1-2B123998A3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86E83F1-9CCB-448B-89C9-F55B273BFC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621D911-2A84-468C-9244-743E3E18D7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29971DC-3B38-4403-ABC9-880A06EBAC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2D65D61-4C71-4851-B377-83369B3889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04A736D-4A39-4E06-B7A7-2217CEB4EC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3B1531E-B3AC-480D-A8CD-836E8C1788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F076B49-2AA3-4C05-9E50-CFF9137184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E506FE5-22A7-42E7-BEB9-5442E7918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D634CEF-DD74-4EC0-B7F4-3884BAF106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4AD2728-E4B9-487D-A682-5E21DD15BB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422CD3C-92C4-473C-9E31-85A594F6B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1509C2B-9D23-4008-B6A1-2407688209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07ACD51-E44F-4AF8-8F61-F276D7134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F5BDAF9-2B69-4209-BE1F-6C5D8A1DFF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DA27782-8E1F-422F-B106-31C0E1216D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E8A221D-84EC-47C2-A895-8253858153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08A0E1C-6626-4DD8-83BE-E83E2DFC84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360D67F-521C-4D9A-B2B1-392386EA51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29669A1-CC36-41F4-B0F1-B720DB9894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DC3ADA6-152F-4D7B-9ABD-30DC8F7A2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F6CA5EE-56FA-4EF7-9EC7-BC3FB217ED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03F9222-217B-48EB-8878-EC0B32E322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48B9A73-A26B-43DB-9BB2-5658871FEA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EDF9DD53-6F04-4203-B61A-240676B7FD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1065752-DE28-425C-8987-168FE9F510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B78A37C-B329-45F9-AF83-26D5CD826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B70B126-9812-487A-AB78-CBCB1B32D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2A622F7-EC16-4F46-83B7-7A7DBCF99A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607D488-F3A1-4FF6-9C5C-B4C1E147A2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DD48CAD-8E9A-434C-9F7E-6031DA9A6A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70B9979-DEC4-48B9-9462-E3631AC96A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DB15ACD-534F-474C-8B1A-8F5B94AEFD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DFFE368-637C-4309-ABAC-BDCED29B6B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7D3E8255-AD5A-48F8-B948-7BF97DBEE7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84682BD-D253-4704-BB29-6D9C7D3006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4113DE4-AE89-4F45-9B12-61B04E3E78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437CF76-AF2F-46BC-9579-872625F1AB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F2AF364-8140-40A5-9AC8-00C03DA47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FBA166C-DB92-475D-B0D3-1F7EB2B81A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83F60B4-E774-4D4F-BC7C-A171BB6174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F18C06C-0984-4FAA-952A-9CBFC0F95C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DE44802-FF06-46DC-9F7E-D2A329BB29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 name="Picture 3">
            <a:extLst>
              <a:ext uri="{FF2B5EF4-FFF2-40B4-BE49-F238E27FC236}">
                <a16:creationId xmlns:a16="http://schemas.microsoft.com/office/drawing/2014/main" id="{342A0F3E-65F0-4AD1-8CC2-35C4FBE6B7C3}"/>
              </a:ext>
            </a:extLst>
          </p:cNvPr>
          <p:cNvPicPr/>
          <p:nvPr/>
        </p:nvPicPr>
        <p:blipFill rotWithShape="1">
          <a:blip r:embed="rId4" cstate="print">
            <a:extLst>
              <a:ext uri="{28A0092B-C50C-407E-A947-70E740481C1C}">
                <a14:useLocalDpi xmlns:a14="http://schemas.microsoft.com/office/drawing/2010/main" val="0"/>
              </a:ext>
            </a:extLst>
          </a:blip>
          <a:srcRect r="10048" b="-4"/>
          <a:stretch/>
        </p:blipFill>
        <p:spPr bwMode="auto">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p:spPr>
      </p:pic>
    </p:spTree>
    <p:extLst>
      <p:ext uri="{BB962C8B-B14F-4D97-AF65-F5344CB8AC3E}">
        <p14:creationId xmlns:p14="http://schemas.microsoft.com/office/powerpoint/2010/main" val="191075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4CC1-6D2A-40B6-8FA1-A45120672745}"/>
              </a:ext>
            </a:extLst>
          </p:cNvPr>
          <p:cNvSpPr>
            <a:spLocks noGrp="1"/>
          </p:cNvSpPr>
          <p:nvPr>
            <p:ph type="title"/>
          </p:nvPr>
        </p:nvSpPr>
        <p:spPr>
          <a:xfrm>
            <a:off x="7462057" y="161778"/>
            <a:ext cx="2005437" cy="1456267"/>
          </a:xfrm>
        </p:spPr>
        <p:txBody>
          <a:bodyPr>
            <a:normAutofit/>
          </a:bodyPr>
          <a:lstStyle/>
          <a:p>
            <a:r>
              <a:rPr lang="en-US" dirty="0"/>
              <a:t>Left side</a:t>
            </a:r>
          </a:p>
        </p:txBody>
      </p:sp>
      <p:pic>
        <p:nvPicPr>
          <p:cNvPr id="9" name="Picture 8">
            <a:extLst>
              <a:ext uri="{FF2B5EF4-FFF2-40B4-BE49-F238E27FC236}">
                <a16:creationId xmlns:a16="http://schemas.microsoft.com/office/drawing/2014/main" id="{DF50E96B-2ECF-4363-BCA4-114A02F685CB}"/>
              </a:ext>
            </a:extLst>
          </p:cNvPr>
          <p:cNvPicPr/>
          <p:nvPr/>
        </p:nvPicPr>
        <p:blipFill rotWithShape="1">
          <a:blip r:embed="rId3">
            <a:extLst>
              <a:ext uri="{28A0092B-C50C-407E-A947-70E740481C1C}">
                <a14:useLocalDpi xmlns:a14="http://schemas.microsoft.com/office/drawing/2010/main" val="0"/>
              </a:ext>
            </a:extLst>
          </a:blip>
          <a:srcRect l="13441" r="19109"/>
          <a:stretch/>
        </p:blipFill>
        <p:spPr bwMode="auto">
          <a:xfrm>
            <a:off x="20" y="1"/>
            <a:ext cx="4635988" cy="3010484"/>
          </a:xfrm>
          <a:prstGeom prst="rect">
            <a:avLst/>
          </a:prstGeom>
          <a:noFill/>
        </p:spPr>
      </p:pic>
      <p:pic>
        <p:nvPicPr>
          <p:cNvPr id="11" name="Picture 10">
            <a:extLst>
              <a:ext uri="{FF2B5EF4-FFF2-40B4-BE49-F238E27FC236}">
                <a16:creationId xmlns:a16="http://schemas.microsoft.com/office/drawing/2014/main" id="{60999C11-4571-4E4A-B60D-F5E4CF7B5E39}"/>
              </a:ext>
            </a:extLst>
          </p:cNvPr>
          <p:cNvPicPr/>
          <p:nvPr/>
        </p:nvPicPr>
        <p:blipFill rotWithShape="1">
          <a:blip r:embed="rId4">
            <a:extLst>
              <a:ext uri="{28A0092B-C50C-407E-A947-70E740481C1C}">
                <a14:useLocalDpi xmlns:a14="http://schemas.microsoft.com/office/drawing/2010/main" val="0"/>
              </a:ext>
            </a:extLst>
          </a:blip>
          <a:srcRect r="18132" b="-1"/>
          <a:stretch/>
        </p:blipFill>
        <p:spPr bwMode="auto">
          <a:xfrm>
            <a:off x="20" y="3010485"/>
            <a:ext cx="4635988" cy="3848489"/>
          </a:xfrm>
          <a:prstGeom prst="rect">
            <a:avLst/>
          </a:prstGeom>
          <a:noFill/>
          <a:extLst>
            <a:ext uri="{53640926-AAD7-44D8-BBD7-CCE9431645EC}">
              <a14:shadowObscured xmlns:a14="http://schemas.microsoft.com/office/drawing/2010/main"/>
            </a:ext>
          </a:extLst>
        </p:spPr>
      </p:pic>
      <p:cxnSp>
        <p:nvCxnSpPr>
          <p:cNvPr id="29" name="Straight Connector 28">
            <a:extLst>
              <a:ext uri="{FF2B5EF4-FFF2-40B4-BE49-F238E27FC236}">
                <a16:creationId xmlns:a16="http://schemas.microsoft.com/office/drawing/2014/main" id="{8AE08A6B-5573-476A-A548-7EBC57A80C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0" y="2620286"/>
            <a:ext cx="4637598"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AA70BB1F-BFF3-47AE-86D7-FC8DA6E34125}"/>
              </a:ext>
            </a:extLst>
          </p:cNvPr>
          <p:cNvSpPr>
            <a:spLocks noGrp="1"/>
          </p:cNvSpPr>
          <p:nvPr>
            <p:ph idx="1"/>
          </p:nvPr>
        </p:nvSpPr>
        <p:spPr>
          <a:xfrm>
            <a:off x="4989483" y="1364567"/>
            <a:ext cx="6950587" cy="5331655"/>
          </a:xfrm>
        </p:spPr>
        <p:txBody>
          <a:bodyPr>
            <a:normAutofit/>
          </a:bodyPr>
          <a:lstStyle/>
          <a:p>
            <a:pPr marL="0" lvl="0" indent="0">
              <a:lnSpc>
                <a:spcPct val="90000"/>
              </a:lnSpc>
              <a:buNone/>
            </a:pPr>
            <a:r>
              <a:rPr lang="en-TT" b="1" dirty="0">
                <a:highlight>
                  <a:srgbClr val="0000FF"/>
                </a:highlight>
              </a:rPr>
              <a:t>1) Heart:</a:t>
            </a:r>
          </a:p>
          <a:p>
            <a:pPr lvl="1">
              <a:lnSpc>
                <a:spcPct val="90000"/>
              </a:lnSpc>
              <a:buFont typeface="Wingdings" panose="05000000000000000000" pitchFamily="2" charset="2"/>
              <a:buChar char="Ø"/>
            </a:pPr>
            <a:r>
              <a:rPr lang="en-TT" sz="1800" dirty="0"/>
              <a:t>Auscultation of the heart on the left cranial ventral thorax. </a:t>
            </a:r>
          </a:p>
          <a:p>
            <a:pPr lvl="1">
              <a:lnSpc>
                <a:spcPct val="90000"/>
              </a:lnSpc>
              <a:buFont typeface="Wingdings" panose="05000000000000000000" pitchFamily="2" charset="2"/>
              <a:buChar char="Ø"/>
            </a:pPr>
            <a:r>
              <a:rPr lang="en-TT" sz="1800" dirty="0"/>
              <a:t>Remember P.A.M (Pulmonary, Aortic, Mitral)</a:t>
            </a:r>
            <a:endParaRPr lang="en-US" sz="1800" dirty="0"/>
          </a:p>
          <a:p>
            <a:pPr lvl="1">
              <a:lnSpc>
                <a:spcPct val="90000"/>
              </a:lnSpc>
              <a:buFont typeface="Wingdings" panose="05000000000000000000" pitchFamily="2" charset="2"/>
              <a:buChar char="Ø"/>
            </a:pPr>
            <a:r>
              <a:rPr lang="en-US" sz="1800" dirty="0"/>
              <a:t>The </a:t>
            </a:r>
            <a:r>
              <a:rPr lang="en-TT" sz="1800" dirty="0"/>
              <a:t>Pulmonary valve is found at the 3</a:t>
            </a:r>
            <a:r>
              <a:rPr lang="en-TT" sz="1800" baseline="30000" dirty="0"/>
              <a:t>rd</a:t>
            </a:r>
            <a:r>
              <a:rPr lang="en-TT" sz="1800" dirty="0"/>
              <a:t> intercostal space at costochondral junction</a:t>
            </a:r>
            <a:endParaRPr lang="en-US" sz="1800" dirty="0"/>
          </a:p>
          <a:p>
            <a:pPr lvl="1">
              <a:lnSpc>
                <a:spcPct val="90000"/>
              </a:lnSpc>
              <a:buFont typeface="Wingdings" panose="05000000000000000000" pitchFamily="2" charset="2"/>
              <a:buChar char="Ø"/>
            </a:pPr>
            <a:r>
              <a:rPr lang="en-US" sz="1800" dirty="0"/>
              <a:t>The </a:t>
            </a:r>
            <a:r>
              <a:rPr lang="en-TT" sz="1800" dirty="0"/>
              <a:t>Aortic valve is found at the 4</a:t>
            </a:r>
            <a:r>
              <a:rPr lang="en-TT" sz="1800" baseline="30000" dirty="0"/>
              <a:t>th</a:t>
            </a:r>
            <a:r>
              <a:rPr lang="en-TT" sz="1800" dirty="0"/>
              <a:t> intercostal space, just below the level of the shoulder</a:t>
            </a:r>
            <a:endParaRPr lang="en-US" sz="1800" dirty="0"/>
          </a:p>
          <a:p>
            <a:pPr lvl="1">
              <a:lnSpc>
                <a:spcPct val="90000"/>
              </a:lnSpc>
              <a:buFont typeface="Wingdings" panose="05000000000000000000" pitchFamily="2" charset="2"/>
              <a:buChar char="Ø"/>
            </a:pPr>
            <a:r>
              <a:rPr lang="en-US" sz="1800" dirty="0"/>
              <a:t>The </a:t>
            </a:r>
            <a:r>
              <a:rPr lang="en-TT" sz="1800" dirty="0"/>
              <a:t>Mitral valve or Left AV is found at the 4</a:t>
            </a:r>
            <a:r>
              <a:rPr lang="en-TT" sz="1800" baseline="30000" dirty="0"/>
              <a:t>th</a:t>
            </a:r>
            <a:r>
              <a:rPr lang="en-TT" sz="1800" dirty="0"/>
              <a:t> intercostal  space at level of olecranon</a:t>
            </a:r>
            <a:endParaRPr lang="en-US" sz="1800" dirty="0"/>
          </a:p>
          <a:p>
            <a:pPr lvl="1">
              <a:lnSpc>
                <a:spcPct val="90000"/>
              </a:lnSpc>
              <a:buFont typeface="Wingdings" panose="05000000000000000000" pitchFamily="2" charset="2"/>
              <a:buChar char="Ø"/>
            </a:pPr>
            <a:r>
              <a:rPr lang="en-TT" sz="1800" i="1" dirty="0"/>
              <a:t>N.B: On the right side = The Tricuspid valve/Right AV  is found at the 3</a:t>
            </a:r>
            <a:r>
              <a:rPr lang="en-TT" sz="1800" i="1" baseline="30000" dirty="0"/>
              <a:t>rd</a:t>
            </a:r>
            <a:r>
              <a:rPr lang="en-TT" sz="1800" i="1" dirty="0"/>
              <a:t> to 4</a:t>
            </a:r>
            <a:r>
              <a:rPr lang="en-TT" sz="1800" i="1" baseline="30000" dirty="0"/>
              <a:t>th</a:t>
            </a:r>
            <a:r>
              <a:rPr lang="en-TT" sz="1800" i="1" dirty="0"/>
              <a:t> intercostal space between the olecranon and the costochondral junction</a:t>
            </a:r>
            <a:endParaRPr lang="en-US" sz="1800" dirty="0"/>
          </a:p>
          <a:p>
            <a:pPr marL="0" lvl="0" indent="0">
              <a:lnSpc>
                <a:spcPct val="90000"/>
              </a:lnSpc>
              <a:buNone/>
            </a:pPr>
            <a:r>
              <a:rPr lang="en-TT" b="1" dirty="0">
                <a:highlight>
                  <a:srgbClr val="0000FF"/>
                </a:highlight>
              </a:rPr>
              <a:t>2) Ventral thoracic midline: </a:t>
            </a:r>
          </a:p>
          <a:p>
            <a:pPr lvl="1">
              <a:lnSpc>
                <a:spcPct val="90000"/>
              </a:lnSpc>
              <a:buFont typeface="Wingdings" panose="05000000000000000000" pitchFamily="2" charset="2"/>
              <a:buChar char="Ø"/>
            </a:pPr>
            <a:r>
              <a:rPr lang="en-TT" sz="1800" dirty="0"/>
              <a:t>Firm, upward pressure is applied on midline to evaluate for the presence of ventral </a:t>
            </a:r>
            <a:r>
              <a:rPr lang="en-TT" sz="1800" dirty="0" err="1"/>
              <a:t>edema</a:t>
            </a:r>
            <a:endParaRPr lang="en-US" sz="1800" dirty="0"/>
          </a:p>
          <a:p>
            <a:pPr>
              <a:lnSpc>
                <a:spcPct val="90000"/>
              </a:lnSpc>
            </a:pPr>
            <a:endParaRPr lang="en-US" dirty="0"/>
          </a:p>
        </p:txBody>
      </p:sp>
      <p:cxnSp>
        <p:nvCxnSpPr>
          <p:cNvPr id="203" name="Straight Connector 30">
            <a:extLst>
              <a:ext uri="{FF2B5EF4-FFF2-40B4-BE49-F238E27FC236}">
                <a16:creationId xmlns:a16="http://schemas.microsoft.com/office/drawing/2014/main" id="{BB52918C-ADDE-4505-BD4D-640DE575F1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096" y="0"/>
            <a:ext cx="680" cy="685800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434655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C3A1CA-F256-4DBA-9A55-9C39A76C5E65}"/>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67909" y="419995"/>
            <a:ext cx="3634486" cy="2711817"/>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E91715B9-2E70-49C0-A2CD-26F904D93850}"/>
              </a:ext>
            </a:extLst>
          </p:cNvPr>
          <p:cNvSpPr>
            <a:spLocks noGrp="1"/>
          </p:cNvSpPr>
          <p:nvPr>
            <p:ph idx="1"/>
          </p:nvPr>
        </p:nvSpPr>
        <p:spPr>
          <a:xfrm>
            <a:off x="4685630" y="691660"/>
            <a:ext cx="7138461" cy="5791201"/>
          </a:xfrm>
        </p:spPr>
        <p:txBody>
          <a:bodyPr>
            <a:normAutofit/>
          </a:bodyPr>
          <a:lstStyle/>
          <a:p>
            <a:pPr marL="0" lvl="0" indent="0">
              <a:lnSpc>
                <a:spcPct val="90000"/>
              </a:lnSpc>
              <a:buNone/>
            </a:pPr>
            <a:r>
              <a:rPr lang="en-TT" b="1" dirty="0">
                <a:highlight>
                  <a:srgbClr val="0000FF"/>
                </a:highlight>
              </a:rPr>
              <a:t>3) Lungs:</a:t>
            </a:r>
          </a:p>
          <a:p>
            <a:pPr lvl="1">
              <a:lnSpc>
                <a:spcPct val="90000"/>
              </a:lnSpc>
              <a:buFont typeface="Wingdings" panose="05000000000000000000" pitchFamily="2" charset="2"/>
              <a:buChar char="Ø"/>
            </a:pPr>
            <a:r>
              <a:rPr lang="en-TT" sz="1800" dirty="0"/>
              <a:t>Auscultate the lungs to evaluate the respiratory system</a:t>
            </a:r>
          </a:p>
          <a:p>
            <a:pPr lvl="1">
              <a:lnSpc>
                <a:spcPct val="90000"/>
              </a:lnSpc>
              <a:buFont typeface="Wingdings" panose="05000000000000000000" pitchFamily="2" charset="2"/>
              <a:buChar char="Ø"/>
            </a:pPr>
            <a:r>
              <a:rPr lang="en-TT" sz="1800" dirty="0"/>
              <a:t>Compare lungs sounds in the ventral, dorsal and mid thorax. </a:t>
            </a:r>
          </a:p>
          <a:p>
            <a:pPr marL="0" lvl="0" indent="0">
              <a:lnSpc>
                <a:spcPct val="90000"/>
              </a:lnSpc>
              <a:buNone/>
            </a:pPr>
            <a:r>
              <a:rPr lang="en-TT" b="1" dirty="0">
                <a:highlight>
                  <a:srgbClr val="0000FF"/>
                </a:highlight>
              </a:rPr>
              <a:t>4) Abdomen:</a:t>
            </a:r>
          </a:p>
          <a:p>
            <a:pPr lvl="0">
              <a:lnSpc>
                <a:spcPct val="90000"/>
              </a:lnSpc>
              <a:buFont typeface="Wingdings" panose="05000000000000000000" pitchFamily="2" charset="2"/>
              <a:buChar char="Ø"/>
            </a:pPr>
            <a:r>
              <a:rPr lang="en-TT" dirty="0"/>
              <a:t>Auscultate and Percuss the abdomen for GIT sounds and high-pitched resonant sounds associated with gas-distended bowel. </a:t>
            </a:r>
          </a:p>
          <a:p>
            <a:pPr lvl="0">
              <a:lnSpc>
                <a:spcPct val="90000"/>
              </a:lnSpc>
              <a:buFont typeface="Wingdings" panose="05000000000000000000" pitchFamily="2" charset="2"/>
              <a:buChar char="Ø"/>
            </a:pPr>
            <a:r>
              <a:rPr lang="en-TT" dirty="0"/>
              <a:t>Assessing the GIT motility and looking for signs of colic</a:t>
            </a:r>
          </a:p>
          <a:p>
            <a:pPr lvl="0">
              <a:lnSpc>
                <a:spcPct val="90000"/>
              </a:lnSpc>
              <a:buFont typeface="Wingdings" panose="05000000000000000000" pitchFamily="2" charset="2"/>
              <a:buChar char="Ø"/>
            </a:pPr>
            <a:r>
              <a:rPr lang="en-TT" dirty="0"/>
              <a:t>Note the frequency, duration, intensity and location of intestinal sounds (caecum or ventral colon)</a:t>
            </a:r>
          </a:p>
          <a:p>
            <a:pPr lvl="0">
              <a:lnSpc>
                <a:spcPct val="90000"/>
              </a:lnSpc>
              <a:buFont typeface="Wingdings" panose="05000000000000000000" pitchFamily="2" charset="2"/>
              <a:buChar char="Ø"/>
            </a:pPr>
            <a:r>
              <a:rPr lang="en-TT" dirty="0"/>
              <a:t>Mixing contractions are weak, low to moderately pitched and last 10-20 seconds. </a:t>
            </a:r>
          </a:p>
          <a:p>
            <a:pPr lvl="0">
              <a:lnSpc>
                <a:spcPct val="90000"/>
              </a:lnSpc>
              <a:buFont typeface="Wingdings" panose="05000000000000000000" pitchFamily="2" charset="2"/>
              <a:buChar char="Ø"/>
            </a:pPr>
            <a:r>
              <a:rPr lang="en-TT" dirty="0"/>
              <a:t>These sounds are present at any one site and have been described as equal to 10 contractions every 3-5 minutes</a:t>
            </a:r>
            <a:endParaRPr lang="en-US" dirty="0"/>
          </a:p>
          <a:p>
            <a:pPr lvl="0">
              <a:lnSpc>
                <a:spcPct val="90000"/>
              </a:lnSpc>
              <a:buFont typeface="Wingdings" panose="05000000000000000000" pitchFamily="2" charset="2"/>
              <a:buChar char="Ø"/>
            </a:pPr>
            <a:r>
              <a:rPr lang="en-US" dirty="0"/>
              <a:t>N.B: on the </a:t>
            </a:r>
            <a:r>
              <a:rPr lang="en-TT" dirty="0"/>
              <a:t>Left Side, there is the Distal left Ventral Colon</a:t>
            </a:r>
            <a:r>
              <a:rPr lang="en-US" dirty="0"/>
              <a:t> while the </a:t>
            </a:r>
            <a:r>
              <a:rPr lang="en-TT" dirty="0"/>
              <a:t>Right Side has the Cecum and segments of the small intestines</a:t>
            </a:r>
            <a:endParaRPr lang="en-US" dirty="0"/>
          </a:p>
          <a:p>
            <a:pPr marL="457200" lvl="1" indent="0">
              <a:lnSpc>
                <a:spcPct val="90000"/>
              </a:lnSpc>
              <a:buNone/>
            </a:pPr>
            <a:endParaRPr lang="en-US" sz="1800" dirty="0"/>
          </a:p>
          <a:p>
            <a:pPr>
              <a:lnSpc>
                <a:spcPct val="90000"/>
              </a:lnSpc>
            </a:pPr>
            <a:endParaRPr lang="en-US" dirty="0"/>
          </a:p>
        </p:txBody>
      </p:sp>
      <p:pic>
        <p:nvPicPr>
          <p:cNvPr id="5" name="Picture 4">
            <a:extLst>
              <a:ext uri="{FF2B5EF4-FFF2-40B4-BE49-F238E27FC236}">
                <a16:creationId xmlns:a16="http://schemas.microsoft.com/office/drawing/2014/main" id="{B40EE901-99A4-4AF1-88BE-823F854DA715}"/>
              </a:ext>
            </a:extLst>
          </p:cNvPr>
          <p:cNvPicPr/>
          <p:nvPr/>
        </p:nvPicPr>
        <p:blipFill rotWithShape="1">
          <a:blip r:embed="rId4">
            <a:extLst>
              <a:ext uri="{28A0092B-C50C-407E-A947-70E740481C1C}">
                <a14:useLocalDpi xmlns:a14="http://schemas.microsoft.com/office/drawing/2010/main" val="0"/>
              </a:ext>
            </a:extLst>
          </a:blip>
          <a:srcRect b="26686"/>
          <a:stretch/>
        </p:blipFill>
        <p:spPr bwMode="auto">
          <a:xfrm>
            <a:off x="57414" y="3726188"/>
            <a:ext cx="4255476" cy="2393258"/>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77298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10</TotalTime>
  <Words>1235</Words>
  <Application>Microsoft Office PowerPoint</Application>
  <PresentationFormat>Widescreen</PresentationFormat>
  <Paragraphs>113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Celestial</vt:lpstr>
      <vt:lpstr>Equine Examination</vt:lpstr>
      <vt:lpstr>DISTANCE EXAMINATION</vt:lpstr>
      <vt:lpstr>PHYSICAL EXAMINATION</vt:lpstr>
      <vt:lpstr>PowerPoint Presentation</vt:lpstr>
      <vt:lpstr>HEAD</vt:lpstr>
      <vt:lpstr>PowerPoint Presentation</vt:lpstr>
      <vt:lpstr>NECK</vt:lpstr>
      <vt:lpstr>Left side</vt:lpstr>
      <vt:lpstr>PowerPoint Presentation</vt:lpstr>
      <vt:lpstr>PowerPoint Presentation</vt:lpstr>
      <vt:lpstr>Tail</vt:lpstr>
      <vt:lpstr>RIGHT SIDE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Equine Examination</dc:title>
  <dc:creator>Danesha Ramdhanie</dc:creator>
  <cp:lastModifiedBy>Danesha Ramdhanie</cp:lastModifiedBy>
  <cp:revision>3</cp:revision>
  <dcterms:created xsi:type="dcterms:W3CDTF">2020-10-04T11:29:25Z</dcterms:created>
  <dcterms:modified xsi:type="dcterms:W3CDTF">2020-10-04T11:42:32Z</dcterms:modified>
</cp:coreProperties>
</file>