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95"/>
    <p:restoredTop sz="94663"/>
  </p:normalViewPr>
  <p:slideViewPr>
    <p:cSldViewPr snapToGrid="0" snapToObjects="1">
      <p:cViewPr>
        <p:scale>
          <a:sx n="79" d="100"/>
          <a:sy n="79" d="100"/>
        </p:scale>
        <p:origin x="-240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B432CC-71A1-4F40-97AA-0440E82620C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D041DC2-3521-CF48-ABCF-41BE74A4721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60633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32CC-71A1-4F40-97AA-0440E82620C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1DC2-3521-CF48-ABCF-41BE74A47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2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32CC-71A1-4F40-97AA-0440E82620C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1DC2-3521-CF48-ABCF-41BE74A47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0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32CC-71A1-4F40-97AA-0440E82620C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1DC2-3521-CF48-ABCF-41BE74A47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8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432CC-71A1-4F40-97AA-0440E82620C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041DC2-3521-CF48-ABCF-41BE74A472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95658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32CC-71A1-4F40-97AA-0440E82620C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1DC2-3521-CF48-ABCF-41BE74A47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32CC-71A1-4F40-97AA-0440E82620C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1DC2-3521-CF48-ABCF-41BE74A47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2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32CC-71A1-4F40-97AA-0440E82620C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1DC2-3521-CF48-ABCF-41BE74A47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2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32CC-71A1-4F40-97AA-0440E82620C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1DC2-3521-CF48-ABCF-41BE74A47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4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432CC-71A1-4F40-97AA-0440E82620C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041DC2-3521-CF48-ABCF-41BE74A472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969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432CC-71A1-4F40-97AA-0440E82620C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041DC2-3521-CF48-ABCF-41BE74A472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599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9B432CC-71A1-4F40-97AA-0440E82620C7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D041DC2-3521-CF48-ABCF-41BE74A472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091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F1E36-122D-9D4D-AC93-7224DD17C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908524"/>
            <a:ext cx="8361229" cy="2098226"/>
          </a:xfrm>
        </p:spPr>
        <p:txBody>
          <a:bodyPr/>
          <a:lstStyle/>
          <a:p>
            <a:r>
              <a:rPr lang="en-US" dirty="0"/>
              <a:t>Drugs used for nerve blocks in horses</a:t>
            </a:r>
          </a:p>
        </p:txBody>
      </p:sp>
    </p:spTree>
    <p:extLst>
      <p:ext uri="{BB962C8B-B14F-4D97-AF65-F5344CB8AC3E}">
        <p14:creationId xmlns:p14="http://schemas.microsoft.com/office/powerpoint/2010/main" val="240883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0183A-EF16-5B45-8933-A99A1A3BF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Volumes of Anesthetic Agents Used in Nerve Blocks- HINDLIMB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7C0EC-5197-764B-B9DA-8A9F5BC06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High Plantar Nerve Block: 3-4mL</a:t>
            </a:r>
          </a:p>
          <a:p>
            <a:pPr marL="457200" indent="-457200">
              <a:buAutoNum type="arabicPeriod"/>
            </a:pPr>
            <a:r>
              <a:rPr lang="en-US" dirty="0"/>
              <a:t>Tibial Nerve Block: 20mL Mepivacaine HCl </a:t>
            </a:r>
          </a:p>
        </p:txBody>
      </p:sp>
    </p:spTree>
    <p:extLst>
      <p:ext uri="{BB962C8B-B14F-4D97-AF65-F5344CB8AC3E}">
        <p14:creationId xmlns:p14="http://schemas.microsoft.com/office/powerpoint/2010/main" val="371469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6E90D-6E12-A546-A7C6-675AD7EE4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drugs?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B354A-3EAB-D04A-A43F-441963FED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help diagnose lameness</a:t>
            </a:r>
          </a:p>
          <a:p>
            <a:r>
              <a:rPr lang="en-US" dirty="0"/>
              <a:t>To allow surgical procedures to be performed </a:t>
            </a:r>
          </a:p>
          <a:p>
            <a:r>
              <a:rPr lang="en-US" dirty="0"/>
              <a:t>To temporarily relieve pain</a:t>
            </a:r>
          </a:p>
        </p:txBody>
      </p:sp>
    </p:spTree>
    <p:extLst>
      <p:ext uri="{BB962C8B-B14F-4D97-AF65-F5344CB8AC3E}">
        <p14:creationId xmlns:p14="http://schemas.microsoft.com/office/powerpoint/2010/main" val="1490207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6917-1C93-584B-B07C-09DE81D8A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Anesthetic Agents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E1180-F5B3-A945-94E6-04493874E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19072"/>
            <a:ext cx="9601200" cy="1143000"/>
          </a:xfrm>
        </p:spPr>
        <p:txBody>
          <a:bodyPr/>
          <a:lstStyle/>
          <a:p>
            <a:r>
              <a:rPr lang="en-US" dirty="0"/>
              <a:t>Allows for some surgical procedures to be done without the need for general anesthesia</a:t>
            </a:r>
          </a:p>
          <a:p>
            <a:r>
              <a:rPr lang="en-US" dirty="0"/>
              <a:t>Provides temporary pain relief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8449EF-3068-CC4F-BB4D-08A8CE16DF60}"/>
              </a:ext>
            </a:extLst>
          </p:cNvPr>
          <p:cNvSpPr txBox="1"/>
          <p:nvPr/>
        </p:nvSpPr>
        <p:spPr>
          <a:xfrm>
            <a:off x="1040859" y="3205264"/>
            <a:ext cx="97762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Most common drug used:</a:t>
            </a:r>
          </a:p>
          <a:p>
            <a:endParaRPr lang="en-US" dirty="0"/>
          </a:p>
          <a:p>
            <a:r>
              <a:rPr lang="en-US" dirty="0"/>
              <a:t>Lidocaine HCl (2%)</a:t>
            </a:r>
          </a:p>
          <a:p>
            <a:r>
              <a:rPr lang="en-US" dirty="0"/>
              <a:t>	- provides pain relief for about 30-45 minutes</a:t>
            </a:r>
          </a:p>
          <a:p>
            <a:r>
              <a:rPr lang="en-US" dirty="0"/>
              <a:t>Mepivacaine HCl (2%)</a:t>
            </a:r>
          </a:p>
          <a:p>
            <a:r>
              <a:rPr lang="en-US" dirty="0"/>
              <a:t>	- preferred drug due to less tissue reaction</a:t>
            </a:r>
          </a:p>
          <a:p>
            <a:r>
              <a:rPr lang="en-US" dirty="0"/>
              <a:t>	- lasts 90-120 minutes</a:t>
            </a:r>
          </a:p>
          <a:p>
            <a:r>
              <a:rPr lang="en-US" dirty="0"/>
              <a:t>Bupivacaine HCl</a:t>
            </a:r>
          </a:p>
          <a:p>
            <a:r>
              <a:rPr lang="en-US" dirty="0"/>
              <a:t>	- used for pain relief that lasts 4-6 hours</a:t>
            </a:r>
          </a:p>
          <a:p>
            <a:endParaRPr lang="en-US" dirty="0"/>
          </a:p>
          <a:p>
            <a:r>
              <a:rPr lang="en-US" dirty="0"/>
              <a:t>- These drugs are mostly used to induce regional anesthesia during lameness examination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AC43EB-0876-104C-8D2A-0BFC806553CF}"/>
              </a:ext>
            </a:extLst>
          </p:cNvPr>
          <p:cNvSpPr txBox="1"/>
          <p:nvPr/>
        </p:nvSpPr>
        <p:spPr>
          <a:xfrm>
            <a:off x="6958614" y="2564475"/>
            <a:ext cx="41925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Equipment:</a:t>
            </a:r>
          </a:p>
          <a:p>
            <a:endParaRPr lang="en-US" dirty="0"/>
          </a:p>
          <a:p>
            <a:r>
              <a:rPr lang="en-US" dirty="0"/>
              <a:t>25-gauge, 5/8 inch needle. (nerves below the carpus/hock</a:t>
            </a:r>
          </a:p>
          <a:p>
            <a:endParaRPr lang="en-US" dirty="0"/>
          </a:p>
          <a:p>
            <a:r>
              <a:rPr lang="en-US" dirty="0"/>
              <a:t>22/20 gauge, 3.8cm needle (nerves of the proximal limb)</a:t>
            </a:r>
          </a:p>
          <a:p>
            <a:endParaRPr lang="en-US" dirty="0"/>
          </a:p>
          <a:p>
            <a:r>
              <a:rPr lang="en-US" dirty="0"/>
              <a:t>25 </a:t>
            </a:r>
            <a:r>
              <a:rPr lang="en-US" dirty="0" err="1"/>
              <a:t>guage</a:t>
            </a:r>
            <a:r>
              <a:rPr lang="en-US" dirty="0"/>
              <a:t> needle for subcutaneous deposition.</a:t>
            </a:r>
          </a:p>
        </p:txBody>
      </p:sp>
    </p:spTree>
    <p:extLst>
      <p:ext uri="{BB962C8B-B14F-4D97-AF65-F5344CB8AC3E}">
        <p14:creationId xmlns:p14="http://schemas.microsoft.com/office/powerpoint/2010/main" val="3162589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D213B41-AC9B-4E61-BEED-FF4C168A8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70F1E0-5B29-FE41-B0B5-404983087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0" y="1013722"/>
            <a:ext cx="10869750" cy="12372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cap="all"/>
              <a:t>Uses of Local Anesthetics </a:t>
            </a: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628FBD9F-3B86-4C98-8F77-383320737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154184" y="2884231"/>
            <a:ext cx="3005889" cy="4046220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>
              <a:alpha val="9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7682679-54AC-1E4D-A0BB-AE875E2BA1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79" y="3243365"/>
            <a:ext cx="10059627" cy="2439460"/>
          </a:xfrm>
          <a:prstGeom prst="rect">
            <a:avLst/>
          </a:prstGeom>
        </p:spPr>
      </p:pic>
      <p:sp>
        <p:nvSpPr>
          <p:cNvPr id="17" name="Freeform 6">
            <a:extLst>
              <a:ext uri="{FF2B5EF4-FFF2-40B4-BE49-F238E27FC236}">
                <a16:creationId xmlns:a16="http://schemas.microsoft.com/office/drawing/2014/main" id="{6283F864-E3D1-457B-865A-DDC32254D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080808" y="1936677"/>
            <a:ext cx="3006491" cy="4046220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>
              <a:alpha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E43AD5E-9278-C04E-91FE-DB32D5ADB2DF}"/>
              </a:ext>
            </a:extLst>
          </p:cNvPr>
          <p:cNvCxnSpPr/>
          <p:nvPr/>
        </p:nvCxnSpPr>
        <p:spPr>
          <a:xfrm>
            <a:off x="1337481" y="4667534"/>
            <a:ext cx="91576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8993CF1-2FBD-214E-B295-704B63EC629D}"/>
              </a:ext>
            </a:extLst>
          </p:cNvPr>
          <p:cNvCxnSpPr>
            <a:cxnSpLocks/>
          </p:cNvCxnSpPr>
          <p:nvPr/>
        </p:nvCxnSpPr>
        <p:spPr>
          <a:xfrm>
            <a:off x="1337481" y="5077329"/>
            <a:ext cx="9062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4487CBC-AEB2-1C4D-8DB3-29E356DDD9FD}"/>
              </a:ext>
            </a:extLst>
          </p:cNvPr>
          <p:cNvCxnSpPr/>
          <p:nvPr/>
        </p:nvCxnSpPr>
        <p:spPr>
          <a:xfrm>
            <a:off x="1337481" y="5308073"/>
            <a:ext cx="91576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ECC91631-1363-BC40-94B4-7CD7356173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119" y="5897239"/>
            <a:ext cx="31750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461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D213B41-AC9B-4E61-BEED-FF4C168A8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5165C9-3822-2145-89B8-3BC927300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0" y="1013722"/>
            <a:ext cx="10869750" cy="123729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600" cap="all" dirty="0"/>
              <a:t>Onset and Duration of Local Anesthetic drugs</a:t>
            </a: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628FBD9F-3B86-4C98-8F77-383320737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154184" y="2884231"/>
            <a:ext cx="3005889" cy="4046220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>
              <a:alpha val="9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EBA02C1-8688-FE40-8D82-587E7E6463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79" y="3243365"/>
            <a:ext cx="10059627" cy="2439460"/>
          </a:xfrm>
          <a:prstGeom prst="rect">
            <a:avLst/>
          </a:prstGeom>
        </p:spPr>
      </p:pic>
      <p:sp>
        <p:nvSpPr>
          <p:cNvPr id="17" name="Freeform 6">
            <a:extLst>
              <a:ext uri="{FF2B5EF4-FFF2-40B4-BE49-F238E27FC236}">
                <a16:creationId xmlns:a16="http://schemas.microsoft.com/office/drawing/2014/main" id="{6283F864-E3D1-457B-865A-DDC32254D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080808" y="1936677"/>
            <a:ext cx="3006491" cy="4046220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>
              <a:alpha val="90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96519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D213B41-AC9B-4E61-BEED-FF4C168A8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92327C-6C09-EA4E-9A90-E74F6D435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0" y="1013722"/>
            <a:ext cx="10869750" cy="12372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cap="all"/>
              <a:t>Lidocaine</a:t>
            </a: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628FBD9F-3B86-4C98-8F77-383320737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154184" y="2884231"/>
            <a:ext cx="3005889" cy="4046220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>
              <a:alpha val="9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A4C114D-401A-B843-B3BA-2156664AF1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7857" y="2948713"/>
            <a:ext cx="4404443" cy="2906932"/>
          </a:xfrm>
          <a:prstGeom prst="rect">
            <a:avLst/>
          </a:prstGeom>
        </p:spPr>
      </p:pic>
      <p:sp>
        <p:nvSpPr>
          <p:cNvPr id="17" name="Freeform 6">
            <a:extLst>
              <a:ext uri="{FF2B5EF4-FFF2-40B4-BE49-F238E27FC236}">
                <a16:creationId xmlns:a16="http://schemas.microsoft.com/office/drawing/2014/main" id="{6283F864-E3D1-457B-865A-DDC32254D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080808" y="1936677"/>
            <a:ext cx="3006491" cy="4046220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>
              <a:alpha val="90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8931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D213B41-AC9B-4E61-BEED-FF4C168A8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3732C-04E8-8C40-8FAB-B4BE5467E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0" y="1013722"/>
            <a:ext cx="10869750" cy="12372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cap="all"/>
              <a:t>Bupivacaine</a:t>
            </a: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628FBD9F-3B86-4C98-8F77-383320737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154184" y="2884231"/>
            <a:ext cx="3005889" cy="4046220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>
              <a:alpha val="9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5C162EC-C9D0-FD4C-BD2C-2ABE846806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1886" y="2948713"/>
            <a:ext cx="5357677" cy="2812781"/>
          </a:xfrm>
          <a:prstGeom prst="rect">
            <a:avLst/>
          </a:prstGeom>
        </p:spPr>
      </p:pic>
      <p:sp>
        <p:nvSpPr>
          <p:cNvPr id="17" name="Freeform 6">
            <a:extLst>
              <a:ext uri="{FF2B5EF4-FFF2-40B4-BE49-F238E27FC236}">
                <a16:creationId xmlns:a16="http://schemas.microsoft.com/office/drawing/2014/main" id="{6283F864-E3D1-457B-865A-DDC32254D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080808" y="1936677"/>
            <a:ext cx="3006491" cy="4046220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>
              <a:alpha val="90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98068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D213B41-AC9B-4E61-BEED-FF4C168A8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D14CAE-E0F7-7F4A-BB5D-0F6B80F56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0" y="1013722"/>
            <a:ext cx="10869750" cy="12372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cap="all"/>
              <a:t>Mepivacaine</a:t>
            </a: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628FBD9F-3B86-4C98-8F77-383320737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154184" y="2884231"/>
            <a:ext cx="3005889" cy="4046220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>
              <a:alpha val="9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9B391AA-6F3F-804B-94F0-0DB18F97DE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7717" y="2948713"/>
            <a:ext cx="5984643" cy="2812781"/>
          </a:xfrm>
          <a:prstGeom prst="rect">
            <a:avLst/>
          </a:prstGeom>
        </p:spPr>
      </p:pic>
      <p:sp>
        <p:nvSpPr>
          <p:cNvPr id="17" name="Freeform 6">
            <a:extLst>
              <a:ext uri="{FF2B5EF4-FFF2-40B4-BE49-F238E27FC236}">
                <a16:creationId xmlns:a16="http://schemas.microsoft.com/office/drawing/2014/main" id="{6283F864-E3D1-457B-865A-DDC32254D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080808" y="1936677"/>
            <a:ext cx="3006491" cy="4046220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>
              <a:alpha val="90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11623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E5A37-5C9C-EE46-B004-1DCECD347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Volumes of Anesthetic Agents Used in Nerve Blocks- FORELIMB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5A79A-58FE-714B-BE18-5C62891DD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dirty="0"/>
              <a:t>Palmar Digital Nerve Block: 1.5mL </a:t>
            </a:r>
          </a:p>
          <a:p>
            <a:pPr marL="457200" indent="-457200">
              <a:buAutoNum type="arabicPeriod"/>
            </a:pPr>
            <a:r>
              <a:rPr lang="en-US" dirty="0" err="1"/>
              <a:t>Basisesamoid</a:t>
            </a:r>
            <a:r>
              <a:rPr lang="en-US" dirty="0"/>
              <a:t> Nerve Block: 2.5-3mL</a:t>
            </a:r>
          </a:p>
          <a:p>
            <a:pPr marL="457200" indent="-457200">
              <a:buAutoNum type="arabicPeriod"/>
            </a:pPr>
            <a:r>
              <a:rPr lang="en-US" dirty="0"/>
              <a:t>Palmar Nerve Block</a:t>
            </a:r>
          </a:p>
          <a:p>
            <a:pPr marL="987552" lvl="1" indent="-457200">
              <a:buAutoNum type="arabicPeriod"/>
            </a:pPr>
            <a:r>
              <a:rPr lang="en-US" dirty="0"/>
              <a:t> 2mL  over each palmar nerve</a:t>
            </a:r>
          </a:p>
          <a:p>
            <a:pPr marL="987552" lvl="1" indent="-457200">
              <a:buAutoNum type="arabicPeriod"/>
            </a:pPr>
            <a:r>
              <a:rPr lang="en-US" dirty="0"/>
              <a:t>1mL to the ramus communicans</a:t>
            </a:r>
          </a:p>
          <a:p>
            <a:pPr marL="987552" lvl="1" indent="-457200">
              <a:buAutoNum type="arabicPeriod"/>
            </a:pPr>
            <a:r>
              <a:rPr lang="en-US" dirty="0"/>
              <a:t>1-2mL SC at distal end of each splint bone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High Palmar Nerve Block: 3-5mL over the palmar nerve</a:t>
            </a:r>
          </a:p>
          <a:p>
            <a:pPr marL="457200" indent="-457200">
              <a:buAutoNum type="arabicPeriod"/>
            </a:pPr>
            <a:r>
              <a:rPr lang="en-US" dirty="0"/>
              <a:t>Lateral Palmar Nerve Block: 2mL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530352" lvl="1" indent="0">
              <a:buNone/>
            </a:pPr>
            <a:endParaRPr lang="en-US" dirty="0"/>
          </a:p>
          <a:p>
            <a:pPr marL="53035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10587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240</Words>
  <Application>Microsoft Macintosh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Drugs used for nerve blocks in horses</vt:lpstr>
      <vt:lpstr>Why use drugs? </vt:lpstr>
      <vt:lpstr>Local Anesthetic Agents</vt:lpstr>
      <vt:lpstr>Uses of Local Anesthetics </vt:lpstr>
      <vt:lpstr>Onset and Duration of Local Anesthetic drugs</vt:lpstr>
      <vt:lpstr>Lidocaine</vt:lpstr>
      <vt:lpstr>Bupivacaine</vt:lpstr>
      <vt:lpstr>Mepivacaine</vt:lpstr>
      <vt:lpstr>Volumes of Anesthetic Agents Used in Nerve Blocks- FORELIMB</vt:lpstr>
      <vt:lpstr>Volumes of Anesthetic Agents Used in Nerve Blocks- HINDLIMB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used for nerve blocks in horses</dc:title>
  <dc:creator>chernell.john</dc:creator>
  <cp:lastModifiedBy>chernell.john</cp:lastModifiedBy>
  <cp:revision>3</cp:revision>
  <dcterms:created xsi:type="dcterms:W3CDTF">2020-10-05T03:41:52Z</dcterms:created>
  <dcterms:modified xsi:type="dcterms:W3CDTF">2020-10-05T03:59:48Z</dcterms:modified>
</cp:coreProperties>
</file>