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1E9265B2-1D07-4FD8-9598-1E2E4803A54E}" type="datetimeFigureOut">
              <a:rPr lang="en-TT" smtClean="0"/>
              <a:t>09/10/2020</a:t>
            </a:fld>
            <a:endParaRPr lang="en-TT"/>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TT"/>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80151DBC-9584-4C80-B367-32BDA59749DB}" type="slidenum">
              <a:rPr lang="en-TT" smtClean="0"/>
              <a:t>‹#›</a:t>
            </a:fld>
            <a:endParaRPr lang="en-TT"/>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17182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E9265B2-1D07-4FD8-9598-1E2E4803A54E}" type="datetimeFigureOut">
              <a:rPr lang="en-TT" smtClean="0"/>
              <a:t>09/10/2020</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80151DBC-9584-4C80-B367-32BDA59749DB}" type="slidenum">
              <a:rPr lang="en-TT" smtClean="0"/>
              <a:t>‹#›</a:t>
            </a:fld>
            <a:endParaRPr lang="en-TT"/>
          </a:p>
        </p:txBody>
      </p:sp>
    </p:spTree>
    <p:extLst>
      <p:ext uri="{BB962C8B-B14F-4D97-AF65-F5344CB8AC3E}">
        <p14:creationId xmlns:p14="http://schemas.microsoft.com/office/powerpoint/2010/main" val="985686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E9265B2-1D07-4FD8-9598-1E2E4803A54E}" type="datetimeFigureOut">
              <a:rPr lang="en-TT" smtClean="0"/>
              <a:t>09/10/2020</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80151DBC-9584-4C80-B367-32BDA59749DB}" type="slidenum">
              <a:rPr lang="en-TT" smtClean="0"/>
              <a:t>‹#›</a:t>
            </a:fld>
            <a:endParaRPr lang="en-TT"/>
          </a:p>
        </p:txBody>
      </p:sp>
    </p:spTree>
    <p:extLst>
      <p:ext uri="{BB962C8B-B14F-4D97-AF65-F5344CB8AC3E}">
        <p14:creationId xmlns:p14="http://schemas.microsoft.com/office/powerpoint/2010/main" val="2135310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E9265B2-1D07-4FD8-9598-1E2E4803A54E}" type="datetimeFigureOut">
              <a:rPr lang="en-TT" smtClean="0"/>
              <a:t>09/10/2020</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80151DBC-9584-4C80-B367-32BDA59749DB}" type="slidenum">
              <a:rPr lang="en-TT" smtClean="0"/>
              <a:t>‹#›</a:t>
            </a:fld>
            <a:endParaRPr lang="en-TT"/>
          </a:p>
        </p:txBody>
      </p:sp>
    </p:spTree>
    <p:extLst>
      <p:ext uri="{BB962C8B-B14F-4D97-AF65-F5344CB8AC3E}">
        <p14:creationId xmlns:p14="http://schemas.microsoft.com/office/powerpoint/2010/main" val="890983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1E9265B2-1D07-4FD8-9598-1E2E4803A54E}" type="datetimeFigureOut">
              <a:rPr lang="en-TT" smtClean="0"/>
              <a:t>09/10/2020</a:t>
            </a:fld>
            <a:endParaRPr lang="en-TT"/>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TT"/>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80151DBC-9584-4C80-B367-32BDA59749DB}" type="slidenum">
              <a:rPr lang="en-TT" smtClean="0"/>
              <a:t>‹#›</a:t>
            </a:fld>
            <a:endParaRPr lang="en-TT"/>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29672934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E9265B2-1D07-4FD8-9598-1E2E4803A54E}" type="datetimeFigureOut">
              <a:rPr lang="en-TT" smtClean="0"/>
              <a:t>09/10/2020</a:t>
            </a:fld>
            <a:endParaRPr lang="en-TT"/>
          </a:p>
        </p:txBody>
      </p:sp>
      <p:sp>
        <p:nvSpPr>
          <p:cNvPr id="6" name="Footer Placeholder 5"/>
          <p:cNvSpPr>
            <a:spLocks noGrp="1"/>
          </p:cNvSpPr>
          <p:nvPr>
            <p:ph type="ftr" sz="quarter" idx="11"/>
          </p:nvPr>
        </p:nvSpPr>
        <p:spPr/>
        <p:txBody>
          <a:bodyPr/>
          <a:lstStyle/>
          <a:p>
            <a:endParaRPr lang="en-TT"/>
          </a:p>
        </p:txBody>
      </p:sp>
      <p:sp>
        <p:nvSpPr>
          <p:cNvPr id="7" name="Slide Number Placeholder 6"/>
          <p:cNvSpPr>
            <a:spLocks noGrp="1"/>
          </p:cNvSpPr>
          <p:nvPr>
            <p:ph type="sldNum" sz="quarter" idx="12"/>
          </p:nvPr>
        </p:nvSpPr>
        <p:spPr/>
        <p:txBody>
          <a:bodyPr/>
          <a:lstStyle/>
          <a:p>
            <a:fld id="{80151DBC-9584-4C80-B367-32BDA59749DB}" type="slidenum">
              <a:rPr lang="en-TT" smtClean="0"/>
              <a:t>‹#›</a:t>
            </a:fld>
            <a:endParaRPr lang="en-TT"/>
          </a:p>
        </p:txBody>
      </p:sp>
    </p:spTree>
    <p:extLst>
      <p:ext uri="{BB962C8B-B14F-4D97-AF65-F5344CB8AC3E}">
        <p14:creationId xmlns:p14="http://schemas.microsoft.com/office/powerpoint/2010/main" val="294646634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E9265B2-1D07-4FD8-9598-1E2E4803A54E}" type="datetimeFigureOut">
              <a:rPr lang="en-TT" smtClean="0"/>
              <a:t>09/10/2020</a:t>
            </a:fld>
            <a:endParaRPr lang="en-TT"/>
          </a:p>
        </p:txBody>
      </p:sp>
      <p:sp>
        <p:nvSpPr>
          <p:cNvPr id="8" name="Footer Placeholder 7"/>
          <p:cNvSpPr>
            <a:spLocks noGrp="1"/>
          </p:cNvSpPr>
          <p:nvPr>
            <p:ph type="ftr" sz="quarter" idx="11"/>
          </p:nvPr>
        </p:nvSpPr>
        <p:spPr/>
        <p:txBody>
          <a:bodyPr/>
          <a:lstStyle/>
          <a:p>
            <a:endParaRPr lang="en-TT"/>
          </a:p>
        </p:txBody>
      </p:sp>
      <p:sp>
        <p:nvSpPr>
          <p:cNvPr id="9" name="Slide Number Placeholder 8"/>
          <p:cNvSpPr>
            <a:spLocks noGrp="1"/>
          </p:cNvSpPr>
          <p:nvPr>
            <p:ph type="sldNum" sz="quarter" idx="12"/>
          </p:nvPr>
        </p:nvSpPr>
        <p:spPr/>
        <p:txBody>
          <a:bodyPr/>
          <a:lstStyle/>
          <a:p>
            <a:fld id="{80151DBC-9584-4C80-B367-32BDA59749DB}" type="slidenum">
              <a:rPr lang="en-TT" smtClean="0"/>
              <a:t>‹#›</a:t>
            </a:fld>
            <a:endParaRPr lang="en-TT"/>
          </a:p>
        </p:txBody>
      </p:sp>
    </p:spTree>
    <p:extLst>
      <p:ext uri="{BB962C8B-B14F-4D97-AF65-F5344CB8AC3E}">
        <p14:creationId xmlns:p14="http://schemas.microsoft.com/office/powerpoint/2010/main" val="394000050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E9265B2-1D07-4FD8-9598-1E2E4803A54E}" type="datetimeFigureOut">
              <a:rPr lang="en-TT" smtClean="0"/>
              <a:t>09/10/2020</a:t>
            </a:fld>
            <a:endParaRPr lang="en-TT"/>
          </a:p>
        </p:txBody>
      </p:sp>
      <p:sp>
        <p:nvSpPr>
          <p:cNvPr id="4" name="Footer Placeholder 3"/>
          <p:cNvSpPr>
            <a:spLocks noGrp="1"/>
          </p:cNvSpPr>
          <p:nvPr>
            <p:ph type="ftr" sz="quarter" idx="11"/>
          </p:nvPr>
        </p:nvSpPr>
        <p:spPr/>
        <p:txBody>
          <a:bodyPr/>
          <a:lstStyle/>
          <a:p>
            <a:endParaRPr lang="en-TT"/>
          </a:p>
        </p:txBody>
      </p:sp>
      <p:sp>
        <p:nvSpPr>
          <p:cNvPr id="5" name="Slide Number Placeholder 4"/>
          <p:cNvSpPr>
            <a:spLocks noGrp="1"/>
          </p:cNvSpPr>
          <p:nvPr>
            <p:ph type="sldNum" sz="quarter" idx="12"/>
          </p:nvPr>
        </p:nvSpPr>
        <p:spPr/>
        <p:txBody>
          <a:bodyPr/>
          <a:lstStyle/>
          <a:p>
            <a:fld id="{80151DBC-9584-4C80-B367-32BDA59749DB}" type="slidenum">
              <a:rPr lang="en-TT" smtClean="0"/>
              <a:t>‹#›</a:t>
            </a:fld>
            <a:endParaRPr lang="en-TT"/>
          </a:p>
        </p:txBody>
      </p:sp>
    </p:spTree>
    <p:extLst>
      <p:ext uri="{BB962C8B-B14F-4D97-AF65-F5344CB8AC3E}">
        <p14:creationId xmlns:p14="http://schemas.microsoft.com/office/powerpoint/2010/main" val="208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9265B2-1D07-4FD8-9598-1E2E4803A54E}" type="datetimeFigureOut">
              <a:rPr lang="en-TT" smtClean="0"/>
              <a:t>09/10/2020</a:t>
            </a:fld>
            <a:endParaRPr lang="en-TT"/>
          </a:p>
        </p:txBody>
      </p:sp>
      <p:sp>
        <p:nvSpPr>
          <p:cNvPr id="3" name="Footer Placeholder 2"/>
          <p:cNvSpPr>
            <a:spLocks noGrp="1"/>
          </p:cNvSpPr>
          <p:nvPr>
            <p:ph type="ftr" sz="quarter" idx="11"/>
          </p:nvPr>
        </p:nvSpPr>
        <p:spPr/>
        <p:txBody>
          <a:bodyPr/>
          <a:lstStyle/>
          <a:p>
            <a:endParaRPr lang="en-TT"/>
          </a:p>
        </p:txBody>
      </p:sp>
      <p:sp>
        <p:nvSpPr>
          <p:cNvPr id="4" name="Slide Number Placeholder 3"/>
          <p:cNvSpPr>
            <a:spLocks noGrp="1"/>
          </p:cNvSpPr>
          <p:nvPr>
            <p:ph type="sldNum" sz="quarter" idx="12"/>
          </p:nvPr>
        </p:nvSpPr>
        <p:spPr/>
        <p:txBody>
          <a:bodyPr/>
          <a:lstStyle/>
          <a:p>
            <a:fld id="{80151DBC-9584-4C80-B367-32BDA59749DB}" type="slidenum">
              <a:rPr lang="en-TT" smtClean="0"/>
              <a:t>‹#›</a:t>
            </a:fld>
            <a:endParaRPr lang="en-TT"/>
          </a:p>
        </p:txBody>
      </p:sp>
    </p:spTree>
    <p:extLst>
      <p:ext uri="{BB962C8B-B14F-4D97-AF65-F5344CB8AC3E}">
        <p14:creationId xmlns:p14="http://schemas.microsoft.com/office/powerpoint/2010/main" val="21782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1E9265B2-1D07-4FD8-9598-1E2E4803A54E}" type="datetimeFigureOut">
              <a:rPr lang="en-TT" smtClean="0"/>
              <a:t>09/10/2020</a:t>
            </a:fld>
            <a:endParaRPr lang="en-TT"/>
          </a:p>
        </p:txBody>
      </p:sp>
      <p:sp>
        <p:nvSpPr>
          <p:cNvPr id="6" name="Footer Placeholder 5"/>
          <p:cNvSpPr>
            <a:spLocks noGrp="1"/>
          </p:cNvSpPr>
          <p:nvPr>
            <p:ph type="ftr" sz="quarter" idx="11"/>
          </p:nvPr>
        </p:nvSpPr>
        <p:spPr>
          <a:xfrm>
            <a:off x="2103620" y="6375679"/>
            <a:ext cx="3482179" cy="345796"/>
          </a:xfrm>
        </p:spPr>
        <p:txBody>
          <a:bodyPr/>
          <a:lstStyle/>
          <a:p>
            <a:endParaRPr lang="en-TT"/>
          </a:p>
        </p:txBody>
      </p:sp>
      <p:sp>
        <p:nvSpPr>
          <p:cNvPr id="7" name="Slide Number Placeholder 6"/>
          <p:cNvSpPr>
            <a:spLocks noGrp="1"/>
          </p:cNvSpPr>
          <p:nvPr>
            <p:ph type="sldNum" sz="quarter" idx="12"/>
          </p:nvPr>
        </p:nvSpPr>
        <p:spPr>
          <a:xfrm>
            <a:off x="5691014" y="6375679"/>
            <a:ext cx="1232456" cy="345796"/>
          </a:xfrm>
        </p:spPr>
        <p:txBody>
          <a:bodyPr/>
          <a:lstStyle/>
          <a:p>
            <a:fld id="{80151DBC-9584-4C80-B367-32BDA59749DB}" type="slidenum">
              <a:rPr lang="en-TT" smtClean="0"/>
              <a:t>‹#›</a:t>
            </a:fld>
            <a:endParaRPr lang="en-TT"/>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15008851"/>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1E9265B2-1D07-4FD8-9598-1E2E4803A54E}" type="datetimeFigureOut">
              <a:rPr lang="en-TT" smtClean="0"/>
              <a:t>09/10/2020</a:t>
            </a:fld>
            <a:endParaRPr lang="en-TT"/>
          </a:p>
        </p:txBody>
      </p:sp>
      <p:sp>
        <p:nvSpPr>
          <p:cNvPr id="6" name="Footer Placeholder 5"/>
          <p:cNvSpPr>
            <a:spLocks noGrp="1"/>
          </p:cNvSpPr>
          <p:nvPr>
            <p:ph type="ftr" sz="quarter" idx="11"/>
          </p:nvPr>
        </p:nvSpPr>
        <p:spPr>
          <a:xfrm>
            <a:off x="2103621" y="6375679"/>
            <a:ext cx="3482178" cy="345796"/>
          </a:xfrm>
        </p:spPr>
        <p:txBody>
          <a:bodyPr/>
          <a:lstStyle/>
          <a:p>
            <a:endParaRPr lang="en-TT"/>
          </a:p>
        </p:txBody>
      </p:sp>
      <p:sp>
        <p:nvSpPr>
          <p:cNvPr id="7" name="Slide Number Placeholder 6"/>
          <p:cNvSpPr>
            <a:spLocks noGrp="1"/>
          </p:cNvSpPr>
          <p:nvPr>
            <p:ph type="sldNum" sz="quarter" idx="12"/>
          </p:nvPr>
        </p:nvSpPr>
        <p:spPr>
          <a:xfrm>
            <a:off x="5687568" y="6375679"/>
            <a:ext cx="1234440" cy="345796"/>
          </a:xfrm>
        </p:spPr>
        <p:txBody>
          <a:bodyPr/>
          <a:lstStyle/>
          <a:p>
            <a:fld id="{80151DBC-9584-4C80-B367-32BDA59749DB}" type="slidenum">
              <a:rPr lang="en-TT" smtClean="0"/>
              <a:t>‹#›</a:t>
            </a:fld>
            <a:endParaRPr lang="en-TT"/>
          </a:p>
        </p:txBody>
      </p:sp>
    </p:spTree>
    <p:extLst>
      <p:ext uri="{BB962C8B-B14F-4D97-AF65-F5344CB8AC3E}">
        <p14:creationId xmlns:p14="http://schemas.microsoft.com/office/powerpoint/2010/main" val="4210070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1E9265B2-1D07-4FD8-9598-1E2E4803A54E}" type="datetimeFigureOut">
              <a:rPr lang="en-TT" smtClean="0"/>
              <a:t>09/10/2020</a:t>
            </a:fld>
            <a:endParaRPr lang="en-TT"/>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TT"/>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80151DBC-9584-4C80-B367-32BDA59749DB}" type="slidenum">
              <a:rPr lang="en-TT" smtClean="0"/>
              <a:t>‹#›</a:t>
            </a:fld>
            <a:endParaRPr lang="en-TT"/>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915665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E1CBB-961A-4E45-B40F-09673508089D}"/>
              </a:ext>
            </a:extLst>
          </p:cNvPr>
          <p:cNvSpPr>
            <a:spLocks noGrp="1"/>
          </p:cNvSpPr>
          <p:nvPr>
            <p:ph type="ctrTitle"/>
          </p:nvPr>
        </p:nvSpPr>
        <p:spPr/>
        <p:txBody>
          <a:bodyPr/>
          <a:lstStyle/>
          <a:p>
            <a:r>
              <a:rPr lang="en-TT" dirty="0"/>
              <a:t>General Information</a:t>
            </a:r>
          </a:p>
        </p:txBody>
      </p:sp>
      <p:sp>
        <p:nvSpPr>
          <p:cNvPr id="3" name="Subtitle 2">
            <a:extLst>
              <a:ext uri="{FF2B5EF4-FFF2-40B4-BE49-F238E27FC236}">
                <a16:creationId xmlns:a16="http://schemas.microsoft.com/office/drawing/2014/main" id="{ED78B20A-FCEC-4939-A217-2AAB09CD4F14}"/>
              </a:ext>
            </a:extLst>
          </p:cNvPr>
          <p:cNvSpPr>
            <a:spLocks noGrp="1"/>
          </p:cNvSpPr>
          <p:nvPr>
            <p:ph type="subTitle" idx="1"/>
          </p:nvPr>
        </p:nvSpPr>
        <p:spPr/>
        <p:txBody>
          <a:bodyPr>
            <a:normAutofit fontScale="85000" lnSpcReduction="10000"/>
          </a:bodyPr>
          <a:lstStyle/>
          <a:p>
            <a:r>
              <a:rPr lang="en-TT" dirty="0"/>
              <a:t>CASE 1: How to go about castrating a 4-month-old 7-kilogram goat kid on pasture     </a:t>
            </a:r>
          </a:p>
          <a:p>
            <a:endParaRPr lang="en-TT" dirty="0"/>
          </a:p>
        </p:txBody>
      </p:sp>
    </p:spTree>
    <p:extLst>
      <p:ext uri="{BB962C8B-B14F-4D97-AF65-F5344CB8AC3E}">
        <p14:creationId xmlns:p14="http://schemas.microsoft.com/office/powerpoint/2010/main" val="3942238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5D8B8-2C40-4143-B2C8-AE38AFE79415}"/>
              </a:ext>
            </a:extLst>
          </p:cNvPr>
          <p:cNvSpPr>
            <a:spLocks noGrp="1"/>
          </p:cNvSpPr>
          <p:nvPr>
            <p:ph type="title"/>
          </p:nvPr>
        </p:nvSpPr>
        <p:spPr>
          <a:xfrm>
            <a:off x="1251678" y="382384"/>
            <a:ext cx="10635522" cy="5905873"/>
          </a:xfrm>
        </p:spPr>
        <p:txBody>
          <a:bodyPr>
            <a:normAutofit/>
          </a:bodyPr>
          <a:lstStyle/>
          <a:p>
            <a:r>
              <a:rPr lang="en-US" dirty="0"/>
              <a:t>Definition:</a:t>
            </a:r>
            <a:br>
              <a:rPr lang="en-US" dirty="0"/>
            </a:br>
            <a:r>
              <a:rPr lang="en-US" dirty="0"/>
              <a:t>Castration (also known as bilateral orchidectomy), is defined as the removal of the testicles.</a:t>
            </a:r>
            <a:br>
              <a:rPr lang="en-US" dirty="0"/>
            </a:br>
            <a:endParaRPr lang="en-TT" dirty="0"/>
          </a:p>
        </p:txBody>
      </p:sp>
    </p:spTree>
    <p:extLst>
      <p:ext uri="{BB962C8B-B14F-4D97-AF65-F5344CB8AC3E}">
        <p14:creationId xmlns:p14="http://schemas.microsoft.com/office/powerpoint/2010/main" val="3292461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9651963-3FFB-4B6F-90E1-44D1FF743157}"/>
              </a:ext>
            </a:extLst>
          </p:cNvPr>
          <p:cNvSpPr>
            <a:spLocks noGrp="1"/>
          </p:cNvSpPr>
          <p:nvPr>
            <p:ph type="title"/>
          </p:nvPr>
        </p:nvSpPr>
        <p:spPr>
          <a:xfrm>
            <a:off x="7906043" y="457200"/>
            <a:ext cx="3523957" cy="3298874"/>
          </a:xfrm>
        </p:spPr>
        <p:txBody>
          <a:bodyPr>
            <a:normAutofit/>
          </a:bodyPr>
          <a:lstStyle/>
          <a:p>
            <a:r>
              <a:rPr lang="en-TT" sz="2400" dirty="0"/>
              <a:t>Reproductive tract of a male goat</a:t>
            </a:r>
          </a:p>
        </p:txBody>
      </p:sp>
      <p:pic>
        <p:nvPicPr>
          <p:cNvPr id="5" name="Picture Placeholder 4">
            <a:extLst>
              <a:ext uri="{FF2B5EF4-FFF2-40B4-BE49-F238E27FC236}">
                <a16:creationId xmlns:a16="http://schemas.microsoft.com/office/drawing/2014/main" id="{6E14C183-1AC2-406D-B741-5DCB8C733377}"/>
              </a:ext>
            </a:extLst>
          </p:cNvPr>
          <p:cNvPicPr>
            <a:picLocks noGrp="1"/>
          </p:cNvPicPr>
          <p:nvPr>
            <p:ph type="pic" idx="1"/>
          </p:nvPr>
        </p:nvPicPr>
        <p:blipFill>
          <a:blip r:embed="rId2"/>
          <a:srcRect t="6525" b="6525"/>
          <a:stretch>
            <a:fillRect/>
          </a:stretch>
        </p:blipFill>
        <p:spPr>
          <a:xfrm>
            <a:off x="626491" y="453812"/>
            <a:ext cx="6238543" cy="6045462"/>
          </a:xfrm>
          <a:prstGeom prst="rect">
            <a:avLst/>
          </a:prstGeom>
        </p:spPr>
      </p:pic>
    </p:spTree>
    <p:extLst>
      <p:ext uri="{BB962C8B-B14F-4D97-AF65-F5344CB8AC3E}">
        <p14:creationId xmlns:p14="http://schemas.microsoft.com/office/powerpoint/2010/main" val="1029201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D76113-67D3-4634-9ECC-0F12CA4FECC1}"/>
              </a:ext>
            </a:extLst>
          </p:cNvPr>
          <p:cNvSpPr>
            <a:spLocks noGrp="1"/>
          </p:cNvSpPr>
          <p:nvPr>
            <p:ph idx="1"/>
          </p:nvPr>
        </p:nvSpPr>
        <p:spPr>
          <a:xfrm>
            <a:off x="1195408" y="1343466"/>
            <a:ext cx="10178322" cy="3593591"/>
          </a:xfrm>
        </p:spPr>
        <p:txBody>
          <a:bodyPr/>
          <a:lstStyle/>
          <a:p>
            <a:r>
              <a:rPr lang="en-TT" sz="2800" dirty="0"/>
              <a:t>Kids should be castrated by 2 weeks of age if they are to enter the food production system to be reared for meat as the testosterone can cause the meat to become tainted. It is advised that pet goats be castrated after 6-12 months of age however, as their growth may benefit from the production of sex hormones as well as to prevent the occurrence of uroliths.  </a:t>
            </a:r>
          </a:p>
          <a:p>
            <a:endParaRPr lang="en-TT" dirty="0"/>
          </a:p>
        </p:txBody>
      </p:sp>
    </p:spTree>
    <p:extLst>
      <p:ext uri="{BB962C8B-B14F-4D97-AF65-F5344CB8AC3E}">
        <p14:creationId xmlns:p14="http://schemas.microsoft.com/office/powerpoint/2010/main" val="404673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EF0D30-3E54-46DB-A79F-ABC6099E5A0D}"/>
              </a:ext>
            </a:extLst>
          </p:cNvPr>
          <p:cNvSpPr>
            <a:spLocks noGrp="1"/>
          </p:cNvSpPr>
          <p:nvPr>
            <p:ph idx="1"/>
          </p:nvPr>
        </p:nvSpPr>
        <p:spPr>
          <a:xfrm>
            <a:off x="1006839" y="1371601"/>
            <a:ext cx="10178322" cy="3593591"/>
          </a:xfrm>
        </p:spPr>
        <p:txBody>
          <a:bodyPr/>
          <a:lstStyle/>
          <a:p>
            <a:pPr marL="0" indent="0">
              <a:buNone/>
            </a:pPr>
            <a:r>
              <a:rPr lang="en-TT" sz="2800" dirty="0"/>
              <a:t>Other reasons for castration include;</a:t>
            </a:r>
          </a:p>
          <a:p>
            <a:r>
              <a:rPr lang="en-TT" sz="2800" dirty="0"/>
              <a:t>To prevent unwanted breeding and to make the animal easier to handle in the presence of females</a:t>
            </a:r>
          </a:p>
          <a:p>
            <a:r>
              <a:rPr lang="en-TT" sz="2800" dirty="0"/>
              <a:t>To curb aggression or aggressive behaviour</a:t>
            </a:r>
          </a:p>
          <a:p>
            <a:r>
              <a:rPr lang="en-TT" sz="2800" dirty="0"/>
              <a:t>To correct scrotal hernia, and for management of malignant disease or irreversible disease of the testicles</a:t>
            </a:r>
          </a:p>
          <a:p>
            <a:endParaRPr lang="en-TT" dirty="0"/>
          </a:p>
        </p:txBody>
      </p:sp>
    </p:spTree>
    <p:extLst>
      <p:ext uri="{BB962C8B-B14F-4D97-AF65-F5344CB8AC3E}">
        <p14:creationId xmlns:p14="http://schemas.microsoft.com/office/powerpoint/2010/main" val="982979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81EF6-651F-492D-BECB-801E6ED88169}"/>
              </a:ext>
            </a:extLst>
          </p:cNvPr>
          <p:cNvSpPr>
            <a:spLocks noGrp="1"/>
          </p:cNvSpPr>
          <p:nvPr>
            <p:ph type="title"/>
          </p:nvPr>
        </p:nvSpPr>
        <p:spPr/>
        <p:txBody>
          <a:bodyPr/>
          <a:lstStyle/>
          <a:p>
            <a:r>
              <a:rPr lang="en-TT" dirty="0"/>
              <a:t>References for Case 1</a:t>
            </a:r>
          </a:p>
        </p:txBody>
      </p:sp>
      <p:sp>
        <p:nvSpPr>
          <p:cNvPr id="3" name="Content Placeholder 2">
            <a:extLst>
              <a:ext uri="{FF2B5EF4-FFF2-40B4-BE49-F238E27FC236}">
                <a16:creationId xmlns:a16="http://schemas.microsoft.com/office/drawing/2014/main" id="{477D6AF4-8245-4AC3-B600-01573EBBE7E2}"/>
              </a:ext>
            </a:extLst>
          </p:cNvPr>
          <p:cNvSpPr>
            <a:spLocks noGrp="1"/>
          </p:cNvSpPr>
          <p:nvPr>
            <p:ph idx="1"/>
          </p:nvPr>
        </p:nvSpPr>
        <p:spPr>
          <a:xfrm>
            <a:off x="1251678" y="1519311"/>
            <a:ext cx="10178322" cy="4360281"/>
          </a:xfrm>
        </p:spPr>
        <p:txBody>
          <a:bodyPr>
            <a:normAutofit fontScale="92500" lnSpcReduction="20000"/>
          </a:bodyPr>
          <a:lstStyle/>
          <a:p>
            <a:r>
              <a:rPr lang="en-TT" dirty="0"/>
              <a:t>1. Malone E, Norton E, Dobbs E, </a:t>
            </a:r>
            <a:r>
              <a:rPr lang="en-TT" dirty="0" err="1"/>
              <a:t>Ezzo</a:t>
            </a:r>
            <a:r>
              <a:rPr lang="en-TT" dirty="0"/>
              <a:t> A. Small ruminant castration [Internet]. Open.lib.umn.edu. [cited 8 October 2020]. Available from: https://open.lib.umn.edu/largeanimalsurgery/chapter/small-ruminant-castration/</a:t>
            </a:r>
          </a:p>
          <a:p>
            <a:r>
              <a:rPr lang="en-TT" dirty="0"/>
              <a:t>2. Small ruminant castration [Internet]. [cited 8 October 2020]. Available from: https://open.lib.umn.edu/app/uploads/sites/208/2018/11/sm-rumin-castration-web-doc.pdf</a:t>
            </a:r>
          </a:p>
          <a:p>
            <a:r>
              <a:rPr lang="en-TT" dirty="0"/>
              <a:t>3. goat-reproductive-tract [Internet]. 2008 [cited 9 October 2020]. Available from: https://thekebun.wordpress.com/2008/10/28/palpation-of-a-goat%E2%80%99s-testicles/</a:t>
            </a:r>
          </a:p>
          <a:p>
            <a:r>
              <a:rPr lang="en-TT" dirty="0"/>
              <a:t>4. PALPATION OF A BUCK’S TESTICLES [Internet]. The </a:t>
            </a:r>
            <a:r>
              <a:rPr lang="en-TT" dirty="0" err="1"/>
              <a:t>Kebun</a:t>
            </a:r>
            <a:r>
              <a:rPr lang="en-TT" dirty="0"/>
              <a:t>. 2008 [cited 9 October 2020]. Available from: https://thekebun.wordpress.com/2008/10/28/palpation-of-a-goat%E2%80%99s-testicles/</a:t>
            </a:r>
          </a:p>
          <a:p>
            <a:r>
              <a:rPr lang="en-TT" dirty="0"/>
              <a:t>5. Phipps A, Dunstan-Martin A. Castration: surgical options from </a:t>
            </a:r>
            <a:r>
              <a:rPr lang="en-TT" dirty="0" err="1"/>
              <a:t>Vetstream</a:t>
            </a:r>
            <a:r>
              <a:rPr lang="en-TT" dirty="0"/>
              <a:t> | Definitive Veterinary Intelligence [Internet]. Vetstream.com. [cited 9 October 2020]. Available from: https://www.vetstream.com/treat/bovis/freeform/surgery-options-for-bovine-castration</a:t>
            </a:r>
          </a:p>
          <a:p>
            <a:r>
              <a:rPr lang="en-TT" dirty="0"/>
              <a:t>6. </a:t>
            </a:r>
            <a:r>
              <a:rPr lang="en-TT" dirty="0" err="1"/>
              <a:t>Diptee</a:t>
            </a:r>
            <a:r>
              <a:rPr lang="en-TT" dirty="0"/>
              <a:t> M. Penile, Preputial, &amp; Testicular Surgery of Farm Animals. Presentation presented at; 2020.</a:t>
            </a:r>
          </a:p>
          <a:p>
            <a:pPr marL="0" indent="0">
              <a:buNone/>
            </a:pPr>
            <a:endParaRPr lang="en-TT" dirty="0"/>
          </a:p>
        </p:txBody>
      </p:sp>
    </p:spTree>
    <p:extLst>
      <p:ext uri="{BB962C8B-B14F-4D97-AF65-F5344CB8AC3E}">
        <p14:creationId xmlns:p14="http://schemas.microsoft.com/office/powerpoint/2010/main" val="411121160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11</TotalTime>
  <Words>393</Words>
  <Application>Microsoft Office PowerPoint</Application>
  <PresentationFormat>Widescreen</PresentationFormat>
  <Paragraphs>16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Gill Sans MT</vt:lpstr>
      <vt:lpstr>Impact</vt:lpstr>
      <vt:lpstr>Badge</vt:lpstr>
      <vt:lpstr>General Information</vt:lpstr>
      <vt:lpstr>Definition: Castration (also known as bilateral orchidectomy), is defined as the removal of the testicles. </vt:lpstr>
      <vt:lpstr>Reproductive tract of a male goat</vt:lpstr>
      <vt:lpstr>PowerPoint Presentation</vt:lpstr>
      <vt:lpstr>PowerPoint Presentation</vt:lpstr>
      <vt:lpstr>References for Case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Information</dc:title>
  <dc:creator>Elizabeth Kauffmann</dc:creator>
  <cp:lastModifiedBy>Elizabeth Kauffmann</cp:lastModifiedBy>
  <cp:revision>3</cp:revision>
  <dcterms:created xsi:type="dcterms:W3CDTF">2020-10-09T22:35:23Z</dcterms:created>
  <dcterms:modified xsi:type="dcterms:W3CDTF">2020-10-09T22:47:15Z</dcterms:modified>
</cp:coreProperties>
</file>