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0349A3-660D-4C68-B621-53755BB8B06F}" type="datetimeFigureOut">
              <a:rPr lang="en-TT" smtClean="0"/>
              <a:t>11/10/2020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04259D-8D35-45C8-9FB3-84EE66F3DD23}" type="slidenum">
              <a:rPr lang="en-TT" smtClean="0"/>
              <a:t>‹#›</a:t>
            </a:fld>
            <a:endParaRPr lang="en-TT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49A3-660D-4C68-B621-53755BB8B06F}" type="datetimeFigureOut">
              <a:rPr lang="en-TT" smtClean="0"/>
              <a:t>11/10/2020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259D-8D35-45C8-9FB3-84EE66F3DD23}" type="slidenum">
              <a:rPr lang="en-TT" smtClean="0"/>
              <a:t>‹#›</a:t>
            </a:fld>
            <a:endParaRPr lang="en-TT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49A3-660D-4C68-B621-53755BB8B06F}" type="datetimeFigureOut">
              <a:rPr lang="en-TT" smtClean="0"/>
              <a:t>11/10/2020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259D-8D35-45C8-9FB3-84EE66F3DD23}" type="slidenum">
              <a:rPr lang="en-TT" smtClean="0"/>
              <a:t>‹#›</a:t>
            </a:fld>
            <a:endParaRPr lang="en-TT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49A3-660D-4C68-B621-53755BB8B06F}" type="datetimeFigureOut">
              <a:rPr lang="en-TT" smtClean="0"/>
              <a:t>11/10/2020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259D-8D35-45C8-9FB3-84EE66F3DD23}" type="slidenum">
              <a:rPr lang="en-TT" smtClean="0"/>
              <a:t>‹#›</a:t>
            </a:fld>
            <a:endParaRPr lang="en-T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49A3-660D-4C68-B621-53755BB8B06F}" type="datetimeFigureOut">
              <a:rPr lang="en-TT" smtClean="0"/>
              <a:t>11/10/2020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259D-8D35-45C8-9FB3-84EE66F3DD23}" type="slidenum">
              <a:rPr lang="en-TT" smtClean="0"/>
              <a:t>‹#›</a:t>
            </a:fld>
            <a:endParaRPr lang="en-T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49A3-660D-4C68-B621-53755BB8B06F}" type="datetimeFigureOut">
              <a:rPr lang="en-TT" smtClean="0"/>
              <a:t>11/10/2020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259D-8D35-45C8-9FB3-84EE66F3DD23}" type="slidenum">
              <a:rPr lang="en-TT" smtClean="0"/>
              <a:t>‹#›</a:t>
            </a:fld>
            <a:endParaRPr lang="en-T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49A3-660D-4C68-B621-53755BB8B06F}" type="datetimeFigureOut">
              <a:rPr lang="en-TT" smtClean="0"/>
              <a:t>11/10/2020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259D-8D35-45C8-9FB3-84EE66F3DD23}" type="slidenum">
              <a:rPr lang="en-TT" smtClean="0"/>
              <a:t>‹#›</a:t>
            </a:fld>
            <a:endParaRPr lang="en-TT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49A3-660D-4C68-B621-53755BB8B06F}" type="datetimeFigureOut">
              <a:rPr lang="en-TT" smtClean="0"/>
              <a:t>11/10/2020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259D-8D35-45C8-9FB3-84EE66F3DD23}" type="slidenum">
              <a:rPr lang="en-TT" smtClean="0"/>
              <a:t>‹#›</a:t>
            </a:fld>
            <a:endParaRPr lang="en-TT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49A3-660D-4C68-B621-53755BB8B06F}" type="datetimeFigureOut">
              <a:rPr lang="en-TT" smtClean="0"/>
              <a:t>11/10/2020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259D-8D35-45C8-9FB3-84EE66F3DD23}" type="slidenum">
              <a:rPr lang="en-TT" smtClean="0"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49A3-660D-4C68-B621-53755BB8B06F}" type="datetimeFigureOut">
              <a:rPr lang="en-TT" smtClean="0"/>
              <a:t>11/10/2020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259D-8D35-45C8-9FB3-84EE66F3DD23}" type="slidenum">
              <a:rPr lang="en-TT" smtClean="0"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49A3-660D-4C68-B621-53755BB8B06F}" type="datetimeFigureOut">
              <a:rPr lang="en-TT" smtClean="0"/>
              <a:t>11/10/2020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259D-8D35-45C8-9FB3-84EE66F3DD23}" type="slidenum">
              <a:rPr lang="en-TT" smtClean="0"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B0349A3-660D-4C68-B621-53755BB8B06F}" type="datetimeFigureOut">
              <a:rPr lang="en-TT" smtClean="0"/>
              <a:t>11/10/2020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F04259D-8D35-45C8-9FB3-84EE66F3DD23}" type="slidenum">
              <a:rPr lang="en-TT" smtClean="0"/>
              <a:t>‹#›</a:t>
            </a:fld>
            <a:endParaRPr lang="en-T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T" dirty="0" smtClean="0"/>
              <a:t>Surgical Castration</a:t>
            </a:r>
            <a:endParaRPr lang="en-T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6400800" cy="1752600"/>
          </a:xfrm>
        </p:spPr>
        <p:txBody>
          <a:bodyPr/>
          <a:lstStyle/>
          <a:p>
            <a:r>
              <a:rPr lang="en-TT" dirty="0" smtClean="0"/>
              <a:t>With proper ligation of the blood vessels.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73941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TT" dirty="0" smtClean="0"/>
              <a:t>Only 1 bull is being castrated (i.e. in this case, castration is not done on an intensive scale) so time taken to complete the castration is not an issue</a:t>
            </a:r>
          </a:p>
          <a:p>
            <a:pPr>
              <a:buFont typeface="Wingdings" pitchFamily="2" charset="2"/>
              <a:buChar char="Ø"/>
            </a:pPr>
            <a:r>
              <a:rPr lang="en-TT" dirty="0" smtClean="0"/>
              <a:t>Less traumatic than other methods</a:t>
            </a:r>
          </a:p>
          <a:p>
            <a:pPr>
              <a:buFont typeface="Wingdings" pitchFamily="2" charset="2"/>
              <a:buChar char="Ø"/>
            </a:pPr>
            <a:r>
              <a:rPr lang="en-TT" dirty="0" smtClean="0"/>
              <a:t>Decreased chances of swelling and bleeding &amp; post-operative pain if done properly (since this is a working animal) </a:t>
            </a:r>
          </a:p>
          <a:p>
            <a:pPr>
              <a:buFont typeface="Wingdings" pitchFamily="2" charset="2"/>
              <a:buChar char="Ø"/>
            </a:pPr>
            <a:r>
              <a:rPr lang="en-TT" dirty="0"/>
              <a:t>Since this is an older, more sexually mature bull, other methods may not be adequate to crush the spermatic </a:t>
            </a:r>
            <a:r>
              <a:rPr lang="en-TT" dirty="0" smtClean="0"/>
              <a:t>cord/ occlude blood vessels </a:t>
            </a:r>
            <a:endParaRPr lang="en-TT" dirty="0"/>
          </a:p>
          <a:p>
            <a:pPr marL="0" indent="0">
              <a:buNone/>
            </a:pPr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sz="4400" dirty="0" smtClean="0"/>
              <a:t>Why was this method chosen?</a:t>
            </a:r>
            <a:endParaRPr lang="en-TT" sz="4400" dirty="0"/>
          </a:p>
        </p:txBody>
      </p:sp>
    </p:spTree>
    <p:extLst>
      <p:ext uri="{BB962C8B-B14F-4D97-AF65-F5344CB8AC3E}">
        <p14:creationId xmlns:p14="http://schemas.microsoft.com/office/powerpoint/2010/main" val="385516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4135" y="2276872"/>
            <a:ext cx="7745505" cy="387781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TT" dirty="0" smtClean="0"/>
              <a:t>Scalpel </a:t>
            </a:r>
            <a:r>
              <a:rPr lang="en-TT" dirty="0" smtClean="0"/>
              <a:t>blade and handle or Newberry Knife</a:t>
            </a:r>
          </a:p>
          <a:p>
            <a:pPr>
              <a:buFont typeface="Wingdings" pitchFamily="2" charset="2"/>
              <a:buChar char="q"/>
            </a:pPr>
            <a:r>
              <a:rPr lang="en-TT" dirty="0" err="1" smtClean="0"/>
              <a:t>Burdizzo</a:t>
            </a:r>
            <a:r>
              <a:rPr lang="en-TT" dirty="0" smtClean="0"/>
              <a:t> clamp</a:t>
            </a:r>
            <a:endParaRPr lang="en-TT" dirty="0" smtClean="0"/>
          </a:p>
          <a:p>
            <a:pPr>
              <a:buFont typeface="Wingdings" pitchFamily="2" charset="2"/>
              <a:buChar char="q"/>
            </a:pPr>
            <a:r>
              <a:rPr lang="en-TT" dirty="0" smtClean="0"/>
              <a:t>Needle </a:t>
            </a:r>
            <a:r>
              <a:rPr lang="en-TT" dirty="0" smtClean="0"/>
              <a:t>Driver</a:t>
            </a:r>
          </a:p>
          <a:p>
            <a:pPr>
              <a:buFont typeface="Wingdings" pitchFamily="2" charset="2"/>
              <a:buChar char="q"/>
            </a:pPr>
            <a:r>
              <a:rPr lang="en-TT" dirty="0" smtClean="0"/>
              <a:t>Towel Clamps</a:t>
            </a:r>
          </a:p>
          <a:p>
            <a:pPr>
              <a:buFont typeface="Wingdings" pitchFamily="2" charset="2"/>
              <a:buChar char="q"/>
            </a:pPr>
            <a:r>
              <a:rPr lang="en-TT" dirty="0" smtClean="0"/>
              <a:t>PDS 0</a:t>
            </a:r>
          </a:p>
          <a:p>
            <a:pPr>
              <a:buFont typeface="Wingdings" pitchFamily="2" charset="2"/>
              <a:buChar char="q"/>
            </a:pPr>
            <a:r>
              <a:rPr lang="en-TT" dirty="0" smtClean="0"/>
              <a:t>Sterile Gauze</a:t>
            </a:r>
          </a:p>
          <a:p>
            <a:pPr>
              <a:buFont typeface="Wingdings" pitchFamily="2" charset="2"/>
              <a:buChar char="q"/>
            </a:pPr>
            <a:r>
              <a:rPr lang="en-TT" dirty="0" smtClean="0"/>
              <a:t>Sterile Gloves</a:t>
            </a:r>
          </a:p>
          <a:p>
            <a:pPr marL="0" indent="0">
              <a:buNone/>
            </a:pPr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Equipment &amp; Tools List:</a:t>
            </a:r>
            <a:endParaRPr lang="en-T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35" y="4049708"/>
            <a:ext cx="1838511" cy="137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345" y="4171306"/>
            <a:ext cx="1563441" cy="19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278343" y="5458066"/>
            <a:ext cx="2054002" cy="138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6" y="4171306"/>
            <a:ext cx="1229122" cy="100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509" y="6199437"/>
            <a:ext cx="1667248" cy="65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531" y="5199323"/>
            <a:ext cx="1217469" cy="165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817368"/>
            <a:ext cx="1681746" cy="129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652" y="2622964"/>
            <a:ext cx="1548342" cy="154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86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TT" dirty="0">
                <a:solidFill>
                  <a:schemeClr val="tx2"/>
                </a:solidFill>
              </a:rPr>
              <a:t>Disinfection of all tools (</a:t>
            </a:r>
            <a:r>
              <a:rPr lang="en-TT" dirty="0" err="1">
                <a:solidFill>
                  <a:schemeClr val="tx2"/>
                </a:solidFill>
              </a:rPr>
              <a:t>iodine+alcohol</a:t>
            </a:r>
            <a:r>
              <a:rPr lang="en-TT" dirty="0">
                <a:solidFill>
                  <a:schemeClr val="tx2"/>
                </a:solidFill>
              </a:rPr>
              <a:t> solution for 10 minutes)</a:t>
            </a:r>
          </a:p>
          <a:p>
            <a:pPr>
              <a:buFont typeface="Wingdings" pitchFamily="2" charset="2"/>
              <a:buChar char="q"/>
            </a:pPr>
            <a:r>
              <a:rPr lang="en-TT" dirty="0">
                <a:solidFill>
                  <a:schemeClr val="tx2"/>
                </a:solidFill>
              </a:rPr>
              <a:t>Restraint of bull in a chute (restrain the tail as well by tying it off to the side)</a:t>
            </a:r>
          </a:p>
          <a:p>
            <a:pPr>
              <a:buFont typeface="Wingdings" pitchFamily="2" charset="2"/>
              <a:buChar char="q"/>
            </a:pPr>
            <a:r>
              <a:rPr lang="en-TT" dirty="0">
                <a:solidFill>
                  <a:schemeClr val="tx2"/>
                </a:solidFill>
              </a:rPr>
              <a:t>Sedate the bull </a:t>
            </a:r>
          </a:p>
          <a:p>
            <a:pPr>
              <a:buFont typeface="Wingdings" pitchFamily="2" charset="2"/>
              <a:buChar char="q"/>
            </a:pPr>
            <a:r>
              <a:rPr lang="en-TT" dirty="0">
                <a:solidFill>
                  <a:schemeClr val="tx2"/>
                </a:solidFill>
              </a:rPr>
              <a:t>Give local anaesthetic (in the spermatic cord)</a:t>
            </a:r>
          </a:p>
          <a:p>
            <a:pPr>
              <a:buFont typeface="Wingdings" pitchFamily="2" charset="2"/>
              <a:buChar char="q"/>
            </a:pPr>
            <a:r>
              <a:rPr lang="en-TT" dirty="0">
                <a:solidFill>
                  <a:schemeClr val="tx2"/>
                </a:solidFill>
              </a:rPr>
              <a:t>Surgical scrubbing of the scrotal sac with </a:t>
            </a:r>
            <a:r>
              <a:rPr lang="en-TT" dirty="0" err="1">
                <a:solidFill>
                  <a:schemeClr val="tx2"/>
                </a:solidFill>
              </a:rPr>
              <a:t>chlorhexidine</a:t>
            </a:r>
            <a:r>
              <a:rPr lang="en-TT" dirty="0">
                <a:solidFill>
                  <a:schemeClr val="tx2"/>
                </a:solidFill>
              </a:rPr>
              <a:t> followed by surgical prep with alternating iodine + alcohol</a:t>
            </a:r>
          </a:p>
          <a:p>
            <a:pPr>
              <a:buFont typeface="Wingdings" pitchFamily="2" charset="2"/>
              <a:buChar char="q"/>
            </a:pPr>
            <a:r>
              <a:rPr lang="en-TT" dirty="0">
                <a:solidFill>
                  <a:schemeClr val="tx2"/>
                </a:solidFill>
              </a:rPr>
              <a:t>Sterile gloves on</a:t>
            </a:r>
          </a:p>
          <a:p>
            <a:pPr>
              <a:buFont typeface="Wingdings" pitchFamily="2" charset="2"/>
              <a:buChar char="q"/>
            </a:pPr>
            <a:endParaRPr lang="en-TT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TT" dirty="0">
                <a:solidFill>
                  <a:schemeClr val="tx2"/>
                </a:solidFill>
              </a:rPr>
              <a:t>Ready to go!</a:t>
            </a:r>
          </a:p>
          <a:p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Pre-operative Checklist: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80302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/>
              <a:t>The testicles are pushed up the scrotal sac. The scrotal sac is then incised </a:t>
            </a:r>
            <a:r>
              <a:rPr lang="en-TT" dirty="0" smtClean="0"/>
              <a:t>with </a:t>
            </a:r>
            <a:r>
              <a:rPr lang="en-TT" dirty="0"/>
              <a:t>a Newberry </a:t>
            </a:r>
            <a:r>
              <a:rPr lang="en-TT" dirty="0" smtClean="0"/>
              <a:t>knife or the lower 2/3 of the scrotal sac is incised with a scalpel blade. </a:t>
            </a:r>
          </a:p>
          <a:p>
            <a:r>
              <a:rPr lang="en-TT" dirty="0" smtClean="0"/>
              <a:t>At this point the testicles should fall out of the scrotal sac and be exposed. If not, use a towel clamp to retrieve the testicles.</a:t>
            </a:r>
          </a:p>
          <a:p>
            <a:r>
              <a:rPr lang="en-TT" dirty="0" smtClean="0"/>
              <a:t>There would be bleeding. Use gauze to soak up any blood that may hinder your view. </a:t>
            </a:r>
          </a:p>
          <a:p>
            <a:endParaRPr lang="en-TT" dirty="0"/>
          </a:p>
          <a:p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How it is done: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99801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 fontScale="85000" lnSpcReduction="10000"/>
          </a:bodyPr>
          <a:lstStyle/>
          <a:p>
            <a:r>
              <a:rPr lang="en-TT" dirty="0" smtClean="0"/>
              <a:t>Incise or use your hand to break </a:t>
            </a:r>
            <a:r>
              <a:rPr lang="en-TT" dirty="0" smtClean="0"/>
              <a:t>the vaginal tunic to expose the spermatic cord and blood vessels </a:t>
            </a:r>
          </a:p>
          <a:p>
            <a:r>
              <a:rPr lang="en-TT" dirty="0"/>
              <a:t> </a:t>
            </a:r>
            <a:r>
              <a:rPr lang="en-TT" dirty="0" smtClean="0"/>
              <a:t>This is not a young animal therefore simply shaving through  the vessels with a dull knife or pulling the vessels will not be substantial and may cause a lot of </a:t>
            </a:r>
            <a:r>
              <a:rPr lang="en-TT" dirty="0" smtClean="0"/>
              <a:t>bleeding. Therefore the spermatic cord can be clamped with a </a:t>
            </a:r>
            <a:r>
              <a:rPr lang="en-TT" dirty="0" err="1" smtClean="0"/>
              <a:t>Burdizzo</a:t>
            </a:r>
            <a:r>
              <a:rPr lang="en-TT" dirty="0" smtClean="0"/>
              <a:t> clamp</a:t>
            </a:r>
            <a:endParaRPr lang="en-TT" dirty="0" smtClean="0"/>
          </a:p>
          <a:p>
            <a:r>
              <a:rPr lang="en-TT" dirty="0" smtClean="0"/>
              <a:t>Ligate the </a:t>
            </a:r>
            <a:r>
              <a:rPr lang="en-TT" dirty="0" smtClean="0"/>
              <a:t>blood vessels </a:t>
            </a:r>
            <a:r>
              <a:rPr lang="en-TT" dirty="0" smtClean="0"/>
              <a:t>proximally and distally (as close to the abdomen as possible) and incise the centre. This would ensure removal of the testicles without bleeding </a:t>
            </a:r>
          </a:p>
          <a:p>
            <a:endParaRPr lang="en-TT" dirty="0"/>
          </a:p>
          <a:p>
            <a:pPr marL="0" indent="0">
              <a:buNone/>
            </a:pPr>
            <a:r>
              <a:rPr lang="en-TT" dirty="0" smtClean="0"/>
              <a:t>(There are no video demos showing this </a:t>
            </a:r>
            <a:r>
              <a:rPr lang="en-TT" u="sng" dirty="0" smtClean="0"/>
              <a:t>exact method </a:t>
            </a:r>
            <a:r>
              <a:rPr lang="en-TT" dirty="0" smtClean="0"/>
              <a:t>as I would personally prefer to ligate the vessels of an older bull as opposed to crushing with a </a:t>
            </a:r>
            <a:r>
              <a:rPr lang="en-TT" dirty="0" err="1" smtClean="0"/>
              <a:t>Burdizzo</a:t>
            </a:r>
            <a:r>
              <a:rPr lang="en-TT" dirty="0" smtClean="0"/>
              <a:t> or Emasculator only) </a:t>
            </a:r>
          </a:p>
          <a:p>
            <a:pPr marL="0" indent="0">
              <a:buNone/>
            </a:pPr>
            <a:endParaRPr lang="en-TT" dirty="0"/>
          </a:p>
          <a:p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548680"/>
            <a:ext cx="8496944" cy="1054250"/>
          </a:xfrm>
        </p:spPr>
        <p:txBody>
          <a:bodyPr/>
          <a:lstStyle/>
          <a:p>
            <a:r>
              <a:rPr lang="en-TT" sz="4800" dirty="0" smtClean="0"/>
              <a:t>How it is done continued……</a:t>
            </a:r>
            <a:endParaRPr lang="en-TT" sz="4800" dirty="0"/>
          </a:p>
        </p:txBody>
      </p:sp>
    </p:spTree>
    <p:extLst>
      <p:ext uri="{BB962C8B-B14F-4D97-AF65-F5344CB8AC3E}">
        <p14:creationId xmlns:p14="http://schemas.microsoft.com/office/powerpoint/2010/main" val="1035089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852</TotalTime>
  <Words>411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Hardcover</vt:lpstr>
      <vt:lpstr>Surgical Castration</vt:lpstr>
      <vt:lpstr>Why was this method chosen?</vt:lpstr>
      <vt:lpstr>Equipment &amp; Tools List:</vt:lpstr>
      <vt:lpstr>Pre-operative Checklist:</vt:lpstr>
      <vt:lpstr>How it is done:</vt:lpstr>
      <vt:lpstr>How it is done continued……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Castration</dc:title>
  <dc:creator>ｓｈｉａｎｎ ｌａｌｌａｃｋ</dc:creator>
  <cp:lastModifiedBy>ｓｈｉａｎｎ ｌａｌｌａｃｋ</cp:lastModifiedBy>
  <cp:revision>8</cp:revision>
  <dcterms:created xsi:type="dcterms:W3CDTF">2020-10-11T05:58:17Z</dcterms:created>
  <dcterms:modified xsi:type="dcterms:W3CDTF">2020-10-11T21:17:41Z</dcterms:modified>
</cp:coreProperties>
</file>