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11"/>
    <p:restoredTop sz="94663"/>
  </p:normalViewPr>
  <p:slideViewPr>
    <p:cSldViewPr snapToGrid="0" snapToObjects="1">
      <p:cViewPr varScale="1">
        <p:scale>
          <a:sx n="48" d="100"/>
          <a:sy n="48" d="100"/>
        </p:scale>
        <p:origin x="208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0864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3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3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66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14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000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084F9AB-42E8-8E4D-AC98-B96AA9CA83D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32F94AA-5A79-2442-A2D1-451F19D548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04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600411-69D6-FF49-AACB-F825D3C7F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380" y="1394461"/>
            <a:ext cx="7614199" cy="3648056"/>
          </a:xfrm>
        </p:spPr>
        <p:txBody>
          <a:bodyPr>
            <a:normAutofit/>
          </a:bodyPr>
          <a:lstStyle/>
          <a:p>
            <a:r>
              <a:rPr lang="en-US" sz="4800" dirty="0"/>
              <a:t>Drugs used in Castration of Food Animals</a:t>
            </a:r>
          </a:p>
        </p:txBody>
      </p:sp>
    </p:spTree>
    <p:extLst>
      <p:ext uri="{BB962C8B-B14F-4D97-AF65-F5344CB8AC3E}">
        <p14:creationId xmlns:p14="http://schemas.microsoft.com/office/powerpoint/2010/main" val="255159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C1E-57B7-C049-B5EC-6E93FE94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Anesthesia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CF6D3-8D23-1044-BB64-9C3044DB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24000"/>
            <a:ext cx="9753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2% Lidocaine</a:t>
            </a:r>
          </a:p>
          <a:p>
            <a:pPr>
              <a:buFontTx/>
              <a:buChar char="-"/>
            </a:pPr>
            <a:r>
              <a:rPr lang="en-US" sz="2400" dirty="0"/>
              <a:t>Used in cattle to perform a field block of the scrotum and spermatic cord</a:t>
            </a:r>
          </a:p>
          <a:p>
            <a:pPr>
              <a:buFontTx/>
              <a:buChar char="-"/>
            </a:pPr>
            <a:r>
              <a:rPr lang="en-US" sz="2400" dirty="0"/>
              <a:t>Used in mature animals to minimize pain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Contraindications:</a:t>
            </a:r>
          </a:p>
          <a:p>
            <a:pPr lvl="1">
              <a:buFontTx/>
              <a:buChar char="-"/>
            </a:pPr>
            <a:r>
              <a:rPr lang="en-US" sz="2400" dirty="0"/>
              <a:t>May increase hemorrhage due to vasodilation</a:t>
            </a:r>
          </a:p>
          <a:p>
            <a:pPr lvl="1">
              <a:buFontTx/>
              <a:buChar char="-"/>
            </a:pPr>
            <a:r>
              <a:rPr lang="en-US" sz="2400" dirty="0"/>
              <a:t>May be difficult to administer safely</a:t>
            </a:r>
          </a:p>
          <a:p>
            <a:pPr lvl="1">
              <a:buFontTx/>
              <a:buChar char="-"/>
            </a:pPr>
            <a:r>
              <a:rPr lang="en-US" sz="2400" dirty="0"/>
              <a:t>May increase the total stress of the animal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D88A2-D517-CF4F-B14A-882EB20110A6}"/>
              </a:ext>
            </a:extLst>
          </p:cNvPr>
          <p:cNvSpPr txBox="1"/>
          <p:nvPr/>
        </p:nvSpPr>
        <p:spPr>
          <a:xfrm>
            <a:off x="8156448" y="2706624"/>
            <a:ext cx="3342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Toxic dose: 2% of 10 mg/kg 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b="1" dirty="0"/>
              <a:t>Recommended dose for cow: (half toxic dose) 2% of 5 mg/kg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1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1ED7-3CC0-054E-96B0-AAD37AB36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481584"/>
            <a:ext cx="9601200" cy="3581400"/>
          </a:xfrm>
        </p:spPr>
        <p:txBody>
          <a:bodyPr/>
          <a:lstStyle/>
          <a:p>
            <a:r>
              <a:rPr lang="en-US" dirty="0"/>
              <a:t>Administration of Lidocaine – Local </a:t>
            </a:r>
            <a:r>
              <a:rPr lang="en-US" dirty="0" err="1"/>
              <a:t>anaesthesia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1C9F7-4B00-0746-B613-A2D77E5CB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1322678"/>
            <a:ext cx="1088136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Palpate the spermatic cord and isolate it by pulling it laterally. Using fingers keep the spermatic cord isolated until all the lidocaine is entered.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Antiqu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Enter the needle into the spermatic cord at the level of the rudimentary teats, aspirate and observe for the absence of blood then administer 2 ml of Lidocaine.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Antiqu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Pull back the needle slightly until it just exists the spermatic cord and administer 3 ml of Lidocaine into the subcutaneous tissue around the spermatic cord.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Antiqu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Hold off and massage the Lidocaine into the tissue.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Antiqu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Repeat this for the other spermatic cord.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Antiqu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Antiqua"/>
              </a:rPr>
              <a:t>Thus, a total of 10 ml of Lidocaine is administered to the calf.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page1image925063040">
            <a:extLst>
              <a:ext uri="{FF2B5EF4-FFF2-40B4-BE49-F238E27FC236}">
                <a16:creationId xmlns:a16="http://schemas.microsoft.com/office/drawing/2014/main" id="{91CCAB2F-7244-4A45-AB1A-693B97C64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884238"/>
            <a:ext cx="261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26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A79EF-EDEA-7647-A913-7467387D9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36" y="414528"/>
            <a:ext cx="9656064" cy="5452872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err="1"/>
              <a:t>Anaesthesia</a:t>
            </a:r>
            <a:r>
              <a:rPr lang="en-US" sz="4400" dirty="0"/>
              <a:t> for Boars:</a:t>
            </a:r>
          </a:p>
          <a:p>
            <a:pPr marL="0" indent="0">
              <a:buNone/>
            </a:pPr>
            <a:r>
              <a:rPr lang="en-US" sz="2800" dirty="0"/>
              <a:t>(Weighing more than 20kg)</a:t>
            </a:r>
          </a:p>
          <a:p>
            <a:pPr marL="0" indent="0">
              <a:buNone/>
            </a:pPr>
            <a:r>
              <a:rPr lang="en-US" sz="2800" dirty="0"/>
              <a:t>TKX: Combination of Tiletamine, Zolazepam, Ketamine, Xylazine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1ml/75lb of Bodyweight, given IM.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Combination:</a:t>
            </a:r>
          </a:p>
          <a:p>
            <a:pPr marL="0" indent="0">
              <a:buNone/>
            </a:pPr>
            <a:r>
              <a:rPr lang="en-US" sz="2800" dirty="0"/>
              <a:t>500mg </a:t>
            </a:r>
            <a:r>
              <a:rPr lang="en-US" sz="2800" dirty="0" err="1"/>
              <a:t>Telazole</a:t>
            </a:r>
            <a:r>
              <a:rPr lang="en-US" sz="2800" dirty="0"/>
              <a:t>, reconstituted with 250mg of Ketamine plus 250mg of xylazine.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1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CB21-51C3-3544-8AC9-648C5294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NSAIDs- Flunixin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40FCA-2E10-5E4A-A225-5E1DFE518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98494"/>
            <a:ext cx="9753600" cy="4468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Dose:</a:t>
            </a:r>
          </a:p>
          <a:p>
            <a:pPr marL="0" indent="0">
              <a:buNone/>
            </a:pPr>
            <a:r>
              <a:rPr lang="en-US" sz="3200" dirty="0"/>
              <a:t>5% of 1.1mg/kg</a:t>
            </a:r>
          </a:p>
          <a:p>
            <a:pPr marL="0" indent="0">
              <a:buNone/>
            </a:pPr>
            <a:br>
              <a:rPr lang="en-US" sz="3200" dirty="0"/>
            </a:br>
            <a:r>
              <a:rPr lang="en-US" sz="3200" dirty="0"/>
              <a:t>Drug given IV and prior to administration of other drugs.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Withdrawal period: 	4 days for meat</a:t>
            </a:r>
          </a:p>
          <a:p>
            <a:pPr marL="0" indent="0">
              <a:buNone/>
            </a:pPr>
            <a:r>
              <a:rPr lang="en-US" sz="3200" dirty="0"/>
              <a:t>				1.5 days for milk</a:t>
            </a:r>
          </a:p>
        </p:txBody>
      </p:sp>
    </p:spTree>
    <p:extLst>
      <p:ext uri="{BB962C8B-B14F-4D97-AF65-F5344CB8AC3E}">
        <p14:creationId xmlns:p14="http://schemas.microsoft.com/office/powerpoint/2010/main" val="231019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A51D-4CD6-0B48-938B-E15EBA95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Antibiotics- Penicillin-Streptomycin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07F51-A976-3948-9A15-E9E7AAEA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52282"/>
            <a:ext cx="9753600" cy="441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Dose: 200,000 IU/mL of 10,000IU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Drug given IM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Withdrawal Period: 30 days for meat</a:t>
            </a:r>
          </a:p>
          <a:p>
            <a:pPr marL="0" indent="0">
              <a:buNone/>
            </a:pPr>
            <a:r>
              <a:rPr lang="en-US" sz="2800" dirty="0"/>
              <a:t>			10 days for milk</a:t>
            </a:r>
          </a:p>
        </p:txBody>
      </p:sp>
    </p:spTree>
    <p:extLst>
      <p:ext uri="{BB962C8B-B14F-4D97-AF65-F5344CB8AC3E}">
        <p14:creationId xmlns:p14="http://schemas.microsoft.com/office/powerpoint/2010/main" val="388615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BC4D-1AE0-D441-8CCA-149BDB5E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</a:t>
            </a:r>
            <a:r>
              <a:rPr lang="en-US" dirty="0" err="1"/>
              <a:t>parasitics</a:t>
            </a:r>
            <a:r>
              <a:rPr lang="en-US" dirty="0"/>
              <a:t>- Ivermectin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5F44-597C-B840-878F-40C18E89D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Dose: 0.2mg/kg BW of 1% Solution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Drug given IM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Withdrawal Period: 35 days for meat</a:t>
            </a:r>
          </a:p>
        </p:txBody>
      </p:sp>
    </p:spTree>
    <p:extLst>
      <p:ext uri="{BB962C8B-B14F-4D97-AF65-F5344CB8AC3E}">
        <p14:creationId xmlns:p14="http://schemas.microsoft.com/office/powerpoint/2010/main" val="73380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6FB4-C528-1444-A5E6-4486D91A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Reversal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A0F1-690D-2748-9A6F-345B1BAD5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21224"/>
            <a:ext cx="10130118" cy="445097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sz="2800" dirty="0"/>
              <a:t>Atropine</a:t>
            </a:r>
          </a:p>
          <a:p>
            <a:pPr marL="0" indent="0">
              <a:buNone/>
            </a:pPr>
            <a:r>
              <a:rPr lang="en-US" sz="2800" dirty="0"/>
              <a:t>	Dose: 0.04mg/Kg of 0.54mg/mL</a:t>
            </a:r>
          </a:p>
          <a:p>
            <a:pPr marL="0" indent="0">
              <a:buNone/>
            </a:pPr>
            <a:r>
              <a:rPr lang="en-US" sz="2800" dirty="0"/>
              <a:t>	Given IV or IM, </a:t>
            </a:r>
            <a:br>
              <a:rPr lang="en-US" sz="2800" dirty="0"/>
            </a:br>
            <a:r>
              <a:rPr lang="en-US" sz="2800" dirty="0"/>
              <a:t>	Used for Bradycardia </a:t>
            </a:r>
          </a:p>
          <a:p>
            <a:pPr marL="0" indent="0">
              <a:buNone/>
            </a:pPr>
            <a:r>
              <a:rPr lang="en-US" sz="2800" dirty="0"/>
              <a:t>2.) Epinephrine</a:t>
            </a:r>
          </a:p>
          <a:p>
            <a:pPr marL="0" indent="0">
              <a:buNone/>
            </a:pPr>
            <a:r>
              <a:rPr lang="en-US" sz="2800" dirty="0"/>
              <a:t>	Dose: 0.02mg/Kg of 1% Solution</a:t>
            </a:r>
          </a:p>
          <a:p>
            <a:pPr marL="0" indent="0">
              <a:buNone/>
            </a:pPr>
            <a:r>
              <a:rPr lang="en-US" sz="2800" dirty="0"/>
              <a:t>	Given IM</a:t>
            </a:r>
          </a:p>
          <a:p>
            <a:pPr marL="0" indent="0">
              <a:buNone/>
            </a:pPr>
            <a:r>
              <a:rPr lang="en-US" sz="2800" dirty="0"/>
              <a:t>	Used for anaphylactic shock</a:t>
            </a:r>
          </a:p>
          <a:p>
            <a:pPr marL="0" indent="0">
              <a:buNone/>
            </a:pPr>
            <a:r>
              <a:rPr lang="en-US" sz="2800" dirty="0"/>
              <a:t>3.) Tolazoline</a:t>
            </a:r>
          </a:p>
          <a:p>
            <a:pPr marL="0" indent="0">
              <a:buNone/>
            </a:pPr>
            <a:r>
              <a:rPr lang="en-US" sz="2800" dirty="0"/>
              <a:t>	Dose: 2-4 times Xylazine dose, of 10% solution</a:t>
            </a:r>
          </a:p>
          <a:p>
            <a:pPr marL="0" indent="0">
              <a:buNone/>
            </a:pPr>
            <a:r>
              <a:rPr lang="en-US" sz="2800" dirty="0"/>
              <a:t>	Given IV slowly to reverse xylazine</a:t>
            </a:r>
          </a:p>
        </p:txBody>
      </p:sp>
    </p:spTree>
    <p:extLst>
      <p:ext uri="{BB962C8B-B14F-4D97-AF65-F5344CB8AC3E}">
        <p14:creationId xmlns:p14="http://schemas.microsoft.com/office/powerpoint/2010/main" val="5971800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{80B07AD9-A15B-3F43-9592-3426251E0C64}tf10001072</Template>
  <TotalTime>611</TotalTime>
  <Words>446</Words>
  <Application>Microsoft Macintosh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BookAntiqua</vt:lpstr>
      <vt:lpstr>Franklin Gothic Book</vt:lpstr>
      <vt:lpstr>Crop</vt:lpstr>
      <vt:lpstr>PowerPoint Presentation</vt:lpstr>
      <vt:lpstr>Local Anesthesia</vt:lpstr>
      <vt:lpstr>PowerPoint Presentation</vt:lpstr>
      <vt:lpstr>PowerPoint Presentation</vt:lpstr>
      <vt:lpstr>NSAIDs- Flunixin</vt:lpstr>
      <vt:lpstr>Antibiotics- Penicillin-Streptomycin</vt:lpstr>
      <vt:lpstr>Anti-parasitics- Ivermectin</vt:lpstr>
      <vt:lpstr>Reversal Drugs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chernell.john</dc:creator>
  <cp:lastModifiedBy>chernell.john</cp:lastModifiedBy>
  <cp:revision>6</cp:revision>
  <dcterms:created xsi:type="dcterms:W3CDTF">2020-10-12T02:45:28Z</dcterms:created>
  <dcterms:modified xsi:type="dcterms:W3CDTF">2020-10-12T13:01:07Z</dcterms:modified>
</cp:coreProperties>
</file>