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2EE69-23F8-4E1B-A5DF-E442DE1086CC}" type="datetimeFigureOut">
              <a:rPr lang="en-TT" smtClean="0"/>
              <a:t>18/10/2020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1032F-B973-4C55-8FF3-6362FBDEBC2D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3111418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2EE69-23F8-4E1B-A5DF-E442DE1086CC}" type="datetimeFigureOut">
              <a:rPr lang="en-TT" smtClean="0"/>
              <a:t>18/10/2020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1032F-B973-4C55-8FF3-6362FBDEBC2D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847344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2EE69-23F8-4E1B-A5DF-E442DE1086CC}" type="datetimeFigureOut">
              <a:rPr lang="en-TT" smtClean="0"/>
              <a:t>18/10/2020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1032F-B973-4C55-8FF3-6362FBDEBC2D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3814189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2EE69-23F8-4E1B-A5DF-E442DE1086CC}" type="datetimeFigureOut">
              <a:rPr lang="en-TT" smtClean="0"/>
              <a:t>18/10/2020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1032F-B973-4C55-8FF3-6362FBDEBC2D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3639089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2EE69-23F8-4E1B-A5DF-E442DE1086CC}" type="datetimeFigureOut">
              <a:rPr lang="en-TT" smtClean="0"/>
              <a:t>18/10/2020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1032F-B973-4C55-8FF3-6362FBDEBC2D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3567728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2EE69-23F8-4E1B-A5DF-E442DE1086CC}" type="datetimeFigureOut">
              <a:rPr lang="en-TT" smtClean="0"/>
              <a:t>18/10/2020</a:t>
            </a:fld>
            <a:endParaRPr lang="en-T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1032F-B973-4C55-8FF3-6362FBDEBC2D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4233666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2EE69-23F8-4E1B-A5DF-E442DE1086CC}" type="datetimeFigureOut">
              <a:rPr lang="en-TT" smtClean="0"/>
              <a:t>18/10/2020</a:t>
            </a:fld>
            <a:endParaRPr lang="en-T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1032F-B973-4C55-8FF3-6362FBDEBC2D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1394408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2EE69-23F8-4E1B-A5DF-E442DE1086CC}" type="datetimeFigureOut">
              <a:rPr lang="en-TT" smtClean="0"/>
              <a:t>18/10/2020</a:t>
            </a:fld>
            <a:endParaRPr lang="en-T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1032F-B973-4C55-8FF3-6362FBDEBC2D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4293212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2EE69-23F8-4E1B-A5DF-E442DE1086CC}" type="datetimeFigureOut">
              <a:rPr lang="en-TT" smtClean="0"/>
              <a:t>18/10/2020</a:t>
            </a:fld>
            <a:endParaRPr lang="en-T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1032F-B973-4C55-8FF3-6362FBDEBC2D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1679957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2EE69-23F8-4E1B-A5DF-E442DE1086CC}" type="datetimeFigureOut">
              <a:rPr lang="en-TT" smtClean="0"/>
              <a:t>18/10/2020</a:t>
            </a:fld>
            <a:endParaRPr lang="en-T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1032F-B973-4C55-8FF3-6362FBDEBC2D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902266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T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2EE69-23F8-4E1B-A5DF-E442DE1086CC}" type="datetimeFigureOut">
              <a:rPr lang="en-TT" smtClean="0"/>
              <a:t>18/10/2020</a:t>
            </a:fld>
            <a:endParaRPr lang="en-T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1032F-B973-4C55-8FF3-6362FBDEBC2D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180832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2EE69-23F8-4E1B-A5DF-E442DE1086CC}" type="datetimeFigureOut">
              <a:rPr lang="en-TT" smtClean="0"/>
              <a:t>18/10/2020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1032F-B973-4C55-8FF3-6362FBDEBC2D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1940623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aaep.org/guidelines/vaccination-guidelines/core-vaccination-guidelines/tetanus#:~:text=Adult%20horses%2C%20previously%20vaccinated%20against,time%20of%20injury%20or%20surger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TT" dirty="0" smtClean="0"/>
              <a:t>Tetanus Prophylaxis</a:t>
            </a:r>
            <a:endParaRPr lang="en-T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TT" sz="2400" dirty="0" smtClean="0"/>
              <a:t>All horses are at risk of development of tetanus. </a:t>
            </a:r>
          </a:p>
          <a:p>
            <a:r>
              <a:rPr lang="en-TT" sz="2400" dirty="0" smtClean="0"/>
              <a:t>It is a non-</a:t>
            </a:r>
            <a:r>
              <a:rPr lang="en-TT" sz="2400" dirty="0" smtClean="0"/>
              <a:t>contagious disease</a:t>
            </a:r>
            <a:r>
              <a:rPr lang="en-TT" sz="2400" dirty="0" smtClean="0"/>
              <a:t> caused by a neurotoxin produced by the anaerobic, spore-forming bacterium, </a:t>
            </a:r>
            <a:r>
              <a:rPr lang="en-TT" sz="2400" i="1" dirty="0" smtClean="0"/>
              <a:t>Clostridium </a:t>
            </a:r>
            <a:r>
              <a:rPr lang="en-TT" sz="2400" i="1" dirty="0" err="1" smtClean="0"/>
              <a:t>tetani</a:t>
            </a:r>
            <a:r>
              <a:rPr lang="en-TT" sz="2400" dirty="0" smtClean="0"/>
              <a:t>. </a:t>
            </a:r>
            <a:endParaRPr lang="en-TT" sz="2400" dirty="0"/>
          </a:p>
        </p:txBody>
      </p:sp>
    </p:spTree>
    <p:extLst>
      <p:ext uri="{BB962C8B-B14F-4D97-AF65-F5344CB8AC3E}">
        <p14:creationId xmlns:p14="http://schemas.microsoft.com/office/powerpoint/2010/main" val="304787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TT" i="1" dirty="0" smtClean="0"/>
              <a:t>Clostridium </a:t>
            </a:r>
            <a:r>
              <a:rPr lang="en-TT" i="1" dirty="0" err="1" smtClean="0"/>
              <a:t>tetani</a:t>
            </a:r>
            <a:r>
              <a:rPr lang="en-TT" i="1" dirty="0" smtClean="0"/>
              <a:t> </a:t>
            </a:r>
            <a:r>
              <a:rPr lang="en-TT" dirty="0" smtClean="0"/>
              <a:t>organisms are present in the intestinal tract and faeces of horses, other animals and humans, and are abundant as well as ubiquitous in soil. </a:t>
            </a:r>
          </a:p>
          <a:p>
            <a:r>
              <a:rPr lang="en-TT" dirty="0" smtClean="0"/>
              <a:t>Spores survive in the environment for many years therefore infection is possible</a:t>
            </a:r>
          </a:p>
          <a:p>
            <a:r>
              <a:rPr lang="en-TT" dirty="0" smtClean="0"/>
              <a:t>Tetanus can be caused by infection of:</a:t>
            </a:r>
          </a:p>
          <a:p>
            <a:pPr marL="857250" lvl="1" indent="-457200"/>
            <a:r>
              <a:rPr lang="en-TT" dirty="0" smtClean="0"/>
              <a:t>puncture wounds (particularly those involving the foot or muscle),</a:t>
            </a:r>
          </a:p>
          <a:p>
            <a:pPr marL="857250" lvl="1" indent="-457200"/>
            <a:r>
              <a:rPr lang="en-TT" dirty="0" smtClean="0"/>
              <a:t>open lacerations</a:t>
            </a:r>
          </a:p>
          <a:p>
            <a:pPr marL="857250" lvl="1" indent="-457200"/>
            <a:r>
              <a:rPr lang="en-TT" dirty="0" smtClean="0"/>
              <a:t>surgical incisions</a:t>
            </a:r>
          </a:p>
          <a:p>
            <a:pPr marL="857250" lvl="1" indent="-457200"/>
            <a:r>
              <a:rPr lang="en-TT" dirty="0" smtClean="0"/>
              <a:t>exposed tissues such as the umbilicus of foals and reproductive tract of the postpartum mare (trauma or retained placenta)</a:t>
            </a:r>
            <a:endParaRPr lang="en-TT" dirty="0"/>
          </a:p>
        </p:txBody>
      </p:sp>
    </p:spTree>
    <p:extLst>
      <p:ext uri="{BB962C8B-B14F-4D97-AF65-F5344CB8AC3E}">
        <p14:creationId xmlns:p14="http://schemas.microsoft.com/office/powerpoint/2010/main" val="669159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TT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0"/>
            <a:ext cx="4176464" cy="6805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431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T" dirty="0" smtClean="0"/>
              <a:t>Clinical Signs</a:t>
            </a:r>
            <a:endParaRPr lang="en-TT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132856"/>
            <a:ext cx="6346986" cy="3183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351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T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T" dirty="0" smtClean="0"/>
              <a:t>It is associated with </a:t>
            </a:r>
            <a:r>
              <a:rPr lang="en-TT" u="sng" dirty="0" smtClean="0"/>
              <a:t>HIGH</a:t>
            </a:r>
            <a:r>
              <a:rPr lang="en-TT" dirty="0" smtClean="0"/>
              <a:t> case fatality rates </a:t>
            </a:r>
          </a:p>
          <a:p>
            <a:endParaRPr lang="en-TT" dirty="0" smtClean="0"/>
          </a:p>
          <a:p>
            <a:r>
              <a:rPr lang="en-TT" dirty="0" smtClean="0"/>
              <a:t>Therefore prophylactic administration of formalin inactivated, adjuvant </a:t>
            </a:r>
            <a:r>
              <a:rPr lang="en-TT" u="sng" dirty="0" smtClean="0"/>
              <a:t>tetanus toxoid </a:t>
            </a:r>
            <a:r>
              <a:rPr lang="en-TT" dirty="0" smtClean="0"/>
              <a:t>would </a:t>
            </a:r>
            <a:r>
              <a:rPr lang="en-TT" u="sng" dirty="0" smtClean="0"/>
              <a:t>prevent deaths</a:t>
            </a:r>
            <a:r>
              <a:rPr lang="en-TT" dirty="0" smtClean="0"/>
              <a:t> due to contamination of the open wound associated with castrations. </a:t>
            </a:r>
          </a:p>
          <a:p>
            <a:pPr marL="0" indent="0">
              <a:buNone/>
            </a:pPr>
            <a:endParaRPr lang="en-TT" dirty="0"/>
          </a:p>
        </p:txBody>
      </p:sp>
    </p:spTree>
    <p:extLst>
      <p:ext uri="{BB962C8B-B14F-4D97-AF65-F5344CB8AC3E}">
        <p14:creationId xmlns:p14="http://schemas.microsoft.com/office/powerpoint/2010/main" val="128336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TT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33264"/>
            <a:ext cx="6624736" cy="6624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1067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T" dirty="0" smtClean="0"/>
              <a:t>References</a:t>
            </a:r>
            <a:endParaRPr lang="en-T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TT" sz="2400" dirty="0" smtClean="0"/>
              <a:t>Tetanus | AAEP [Internet]. Aaep.org. </a:t>
            </a:r>
            <a:r>
              <a:rPr lang="en-TT" sz="2400" dirty="0" err="1" smtClean="0"/>
              <a:t>n.d</a:t>
            </a:r>
            <a:r>
              <a:rPr lang="en-TT" sz="2400" dirty="0" smtClean="0"/>
              <a:t> [cited 16 October 2020]. Available from: </a:t>
            </a:r>
            <a:r>
              <a:rPr lang="en-TT" sz="2400" dirty="0" smtClean="0">
                <a:hlinkClick r:id="rId2"/>
              </a:rPr>
              <a:t>https://aaep.org/guidelines/vaccination-guidelines/core-vaccination-guidelines/tetanus#:~:text=Adult%20horses%2C%20previously%20vaccinated%20against,time%20of%20injury%20or%20surgery</a:t>
            </a:r>
            <a:r>
              <a:rPr lang="en-TT" sz="2400" dirty="0" smtClean="0"/>
              <a:t>. </a:t>
            </a:r>
          </a:p>
          <a:p>
            <a:r>
              <a:rPr lang="en-TT" sz="2400" dirty="0" err="1" smtClean="0"/>
              <a:t>Ribeiro</a:t>
            </a:r>
            <a:r>
              <a:rPr lang="en-TT" sz="2400" dirty="0" smtClean="0"/>
              <a:t> MG, </a:t>
            </a:r>
            <a:r>
              <a:rPr lang="en-TT" sz="2400" dirty="0" err="1" smtClean="0"/>
              <a:t>Nardi</a:t>
            </a:r>
            <a:r>
              <a:rPr lang="en-TT" sz="2400" dirty="0" smtClean="0"/>
              <a:t> </a:t>
            </a:r>
            <a:r>
              <a:rPr lang="en-TT" sz="2400" dirty="0" err="1" smtClean="0"/>
              <a:t>Júnior</a:t>
            </a:r>
            <a:r>
              <a:rPr lang="en-TT" sz="2400" dirty="0" smtClean="0"/>
              <a:t> GD, </a:t>
            </a:r>
            <a:r>
              <a:rPr lang="en-TT" sz="2400" dirty="0" err="1" smtClean="0"/>
              <a:t>Megid</a:t>
            </a:r>
            <a:r>
              <a:rPr lang="en-TT" sz="2400" dirty="0" smtClean="0"/>
              <a:t> J, Franco MM, Guerra ST, </a:t>
            </a:r>
            <a:r>
              <a:rPr lang="en-TT" sz="2400" dirty="0" err="1" smtClean="0"/>
              <a:t>Portilho</a:t>
            </a:r>
            <a:r>
              <a:rPr lang="en-TT" sz="2400" dirty="0" smtClean="0"/>
              <a:t> FV, Rodrigues SA, </a:t>
            </a:r>
            <a:r>
              <a:rPr lang="en-TT" sz="2400" dirty="0" err="1" smtClean="0"/>
              <a:t>Paes</a:t>
            </a:r>
            <a:r>
              <a:rPr lang="en-TT" sz="2400" dirty="0" smtClean="0"/>
              <a:t> AC. Tetanus in horses: An overview of 70 cases. </a:t>
            </a:r>
            <a:r>
              <a:rPr lang="en-TT" sz="2400" dirty="0" err="1" smtClean="0"/>
              <a:t>Pesquisa</a:t>
            </a:r>
            <a:r>
              <a:rPr lang="en-TT" sz="2400" dirty="0" smtClean="0"/>
              <a:t> </a:t>
            </a:r>
            <a:r>
              <a:rPr lang="en-TT" sz="2400" dirty="0" err="1" smtClean="0"/>
              <a:t>Veterinária</a:t>
            </a:r>
            <a:r>
              <a:rPr lang="en-TT" sz="2400" dirty="0" smtClean="0"/>
              <a:t> </a:t>
            </a:r>
            <a:r>
              <a:rPr lang="en-TT" sz="2400" dirty="0" err="1" smtClean="0"/>
              <a:t>Brasileira</a:t>
            </a:r>
            <a:r>
              <a:rPr lang="en-TT" sz="2400" dirty="0" smtClean="0"/>
              <a:t>. 2018 Feb;38(2):285-93. </a:t>
            </a:r>
            <a:endParaRPr lang="en-TT" sz="2400" dirty="0"/>
          </a:p>
        </p:txBody>
      </p:sp>
    </p:spTree>
    <p:extLst>
      <p:ext uri="{BB962C8B-B14F-4D97-AF65-F5344CB8AC3E}">
        <p14:creationId xmlns:p14="http://schemas.microsoft.com/office/powerpoint/2010/main" val="1814585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220</Words>
  <Application>Microsoft Office PowerPoint</Application>
  <PresentationFormat>On-screen Show (4:3)</PresentationFormat>
  <Paragraphs>17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Tetanus Prophylaxis</vt:lpstr>
      <vt:lpstr>PowerPoint Presentation</vt:lpstr>
      <vt:lpstr>PowerPoint Presentation</vt:lpstr>
      <vt:lpstr>Clinical Signs</vt:lpstr>
      <vt:lpstr>PowerPoint Presentation</vt:lpstr>
      <vt:lpstr>PowerPoint Presentation</vt:lpstr>
      <vt:lpstr>References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Tetanus Prophylaxis</dc:title>
  <dc:creator>ｓｈｉａｎｎ ｌａｌｌａｃｋ</dc:creator>
  <cp:lastModifiedBy>ｓｈｉａｎｎ ｌａｌｌａｃｋ</cp:lastModifiedBy>
  <cp:revision>3</cp:revision>
  <dcterms:created xsi:type="dcterms:W3CDTF">2020-10-18T23:07:55Z</dcterms:created>
  <dcterms:modified xsi:type="dcterms:W3CDTF">2020-10-18T23:32:16Z</dcterms:modified>
</cp:coreProperties>
</file>