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83" r:id="rId5"/>
    <p:sldId id="288" r:id="rId6"/>
    <p:sldId id="287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31EBE53-9334-4512-BDD3-AB8402394DE5}"/>
              </a:ext>
            </a:extLst>
          </p:cNvPr>
          <p:cNvGrpSpPr/>
          <p:nvPr/>
        </p:nvGrpSpPr>
        <p:grpSpPr>
          <a:xfrm>
            <a:off x="8428" y="1897754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EF72BF9D-AF9A-4CBE-B9AE-6E060DF58BAF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6F041007-72AC-48E0-9333-621F03F266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41C12585-B71E-4D4F-92F8-467B5DB1BF20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hlinkClick r:id="rId2"/>
            <a:extLst>
              <a:ext uri="{FF2B5EF4-FFF2-40B4-BE49-F238E27FC236}">
                <a16:creationId xmlns="" xmlns:a16="http://schemas.microsoft.com/office/drawing/2014/main" id="{B26F2901-1A62-42E4-BEBD-D87D3C9E3BF4}"/>
              </a:ext>
            </a:extLst>
          </p:cNvPr>
          <p:cNvSpPr txBox="1"/>
          <p:nvPr/>
        </p:nvSpPr>
        <p:spPr>
          <a:xfrm>
            <a:off x="0" y="40630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555D0590-A316-4A8E-8F56-E8354157E9F7}"/>
              </a:ext>
            </a:extLst>
          </p:cNvPr>
          <p:cNvGrpSpPr/>
          <p:nvPr/>
        </p:nvGrpSpPr>
        <p:grpSpPr>
          <a:xfrm>
            <a:off x="3069396" y="419258"/>
            <a:ext cx="6070063" cy="5208361"/>
            <a:chOff x="3261506" y="475536"/>
            <a:chExt cx="5668988" cy="4896565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39CBE6F7-BC4F-44AE-AA2E-636F18CC9FAA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A078C73E-BA25-4AAF-9B59-0E61BCBD95C2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="" xmlns:a16="http://schemas.microsoft.com/office/drawing/2014/main" id="{4468F5B2-C6F0-42A6-994B-D7BF9B377270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BEB01B51-A6FC-461F-BB48-325EAE785DBC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B988069D-A55D-49F1-A6AE-7CE74330A6F8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A5FC8F9D-DE6E-4CE5-8595-1F3008A1A0F3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97AA381D-C9F6-48DF-A2A4-F8BDF65AC30B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55E05517-3128-497D-82C3-781F196DD342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C3E1EBAA-E877-4464-B9B5-EF288986AE71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7474FC65-FA04-4B15-8984-8032B8A6294D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C2B8EFE9-8459-4DA3-A8CE-2DA2DE12632F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5338075C-A00B-4E0C-B792-AD455B60159D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082C1731-B17B-4C85-A598-646DA6F50D55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FB4C6B84-762E-4576-8FF1-487118CB4CAA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1E979D8A-57ED-4FE3-98B2-1A43A9BDCD8D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6A890E5C-DEE8-4919-A8C7-EC2999974827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AB955850-67F7-48AF-94C9-22195F95827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28F606DB-A358-4078-9FD9-6F5A709A65E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E2143C4C-8356-4B6C-BB86-D0F8FD5D9A1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769ACCC-DD09-4AD8-A93C-F983E534DF0C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74422EC7-4F95-4523-B748-396DA21A169B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F013D19C-28BF-421B-8B02-C70262065BF2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2D8D61FB-F8DA-4EA8-B109-153B5E632DC3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4AA026AE-AD05-48EC-B541-61D26CA8B103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D6ABE1F0-2449-479D-B880-4D92794443C4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8F6A4A34-E7FE-40AC-B688-A4AC39AB11BB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16DECB76-034A-428E-999B-91C893379EF7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0C1C5F1-934A-43B1-A15A-6762B55754E6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FFD0DF4D-BB67-4B61-8559-22FDCAA7D3E1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4BAED19E-0421-469B-AFFC-832ECCC9CEAF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CE00565F-3C0F-4F4F-B877-FF54C4879527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0591B40C-485B-4429-A8C3-1145ACEF1143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8F2745E5-AAD5-4394-8D26-2B77CF2D9D70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10D0B6F-430C-4A8D-ACAB-73D1AB1662DD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6BB332AB-43CB-4DAB-BE19-BC1F569E54DA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69F1AEF0-660D-4A5B-AFB4-8AC5982ABA74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C3F4A750-16F0-45BE-8FA5-72DBBC4C189D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35587C6-9F12-4149-A08A-0CD3C86F3AA0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013484E4-239B-4287-9E27-ED9464AE144D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BAD158F2-5A4F-4273-9F9E-96DFBB4A5DAA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7A76025A-5B11-490A-ABE5-A7618BE95130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F7D5B490-AEC8-4265-8A5F-ED75E28D21D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A81386AF-10DB-4EDD-94A5-3244254AAE33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CF94831E-98C3-4026-BFB2-AED132D94BF8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121858" y="1406985"/>
                <a:ext cx="3864230" cy="3354709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C74CC311-2DC6-41A5-967D-5267619F51C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AB710F7B-E325-4C1A-B38C-BF2529617521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5528B631-DD9F-45F4-947D-5D360660EAA2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1584DEE-FBE5-441F-9E94-14B9FEBAA6D6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0E50D132-2D0D-4B36-B6FD-55A2361385B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1CBC62ED-174E-4338-9C4C-F923D0AE7D6D}"/>
              </a:ext>
            </a:extLst>
          </p:cNvPr>
          <p:cNvGrpSpPr/>
          <p:nvPr/>
        </p:nvGrpSpPr>
        <p:grpSpPr>
          <a:xfrm>
            <a:off x="4398255" y="2263165"/>
            <a:ext cx="3247431" cy="1496525"/>
            <a:chOff x="4398255" y="2263165"/>
            <a:chExt cx="3247431" cy="1496525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41EF0FA-4614-487C-8F00-A328E00D0C2B}"/>
                </a:ext>
              </a:extLst>
            </p:cNvPr>
            <p:cNvSpPr txBox="1"/>
            <p:nvPr/>
          </p:nvSpPr>
          <p:spPr>
            <a:xfrm>
              <a:off x="4398255" y="2693007"/>
              <a:ext cx="324743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OMENTUM</a:t>
              </a:r>
              <a:endParaRPr lang="ko-KR" altLang="en-US" sz="4000" b="1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B4F6602-1A0F-4D41-A12C-9EED758BFCA6}"/>
                </a:ext>
              </a:extLst>
            </p:cNvPr>
            <p:cNvSpPr/>
            <p:nvPr/>
          </p:nvSpPr>
          <p:spPr>
            <a:xfrm rot="9899570" flipH="1">
              <a:off x="6221275" y="33282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5ABB015-FBF5-4468-B54C-0BE66B815E32}"/>
                </a:ext>
              </a:extLst>
            </p:cNvPr>
            <p:cNvSpPr/>
            <p:nvPr/>
          </p:nvSpPr>
          <p:spPr>
            <a:xfrm rot="12368234" flipH="1">
              <a:off x="5941473" y="3359143"/>
              <a:ext cx="241312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65ECD70-C9ED-4787-8BB1-A517DBC4FDBA}"/>
                </a:ext>
              </a:extLst>
            </p:cNvPr>
            <p:cNvSpPr/>
            <p:nvPr/>
          </p:nvSpPr>
          <p:spPr>
            <a:xfrm rot="2020309" flipH="1">
              <a:off x="4716171" y="2263165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3E33E16-6DF9-4E79-A149-4A315A64A9B4}"/>
                </a:ext>
              </a:extLst>
            </p:cNvPr>
            <p:cNvSpPr/>
            <p:nvPr/>
          </p:nvSpPr>
          <p:spPr>
            <a:xfrm rot="4488973" flipH="1">
              <a:off x="5128998" y="2474966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194872" y="164893"/>
            <a:ext cx="9869609" cy="5951094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4932730" y="1412113"/>
            <a:ext cx="4977734" cy="2348658"/>
            <a:chOff x="5617486" y="2964753"/>
            <a:chExt cx="4089325" cy="349022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5617486" y="2964753"/>
              <a:ext cx="4089325" cy="123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The </a:t>
              </a:r>
              <a:r>
                <a:rPr lang="en-US" altLang="ko-KR" sz="1600" b="1" dirty="0" err="1" smtClean="0">
                  <a:solidFill>
                    <a:schemeClr val="accent1"/>
                  </a:solidFill>
                  <a:cs typeface="Arial" pitchFamily="34" charset="0"/>
                </a:rPr>
                <a:t>Omentum</a:t>
              </a:r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 refers to the  thick, double-layered connecting peritoneum between the Stomachs and Abdominal Wall and Abdominal Organs 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6010422" y="4808442"/>
              <a:ext cx="3592377" cy="164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It can be divided into the: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GREATER OMENTUM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LESSER OMENTUM</a:t>
              </a:r>
            </a:p>
            <a:p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078522" y="2014133"/>
            <a:ext cx="2491153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" y="518456"/>
            <a:ext cx="4311956" cy="52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239151" y="253218"/>
            <a:ext cx="9825330" cy="564114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239150" y="253218"/>
            <a:ext cx="890938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LESSER OMENTUM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Covers the right side of the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omasum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Connects the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omasum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to the liver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Connects the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leser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curvature of the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absomasum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to the cranial duodenum</a:t>
            </a:r>
          </a:p>
          <a:p>
            <a:pPr lvl="1"/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GREATER OMENTUM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(also called the ‘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omental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curtain’) is elongated and folds over on itself creating a: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Superficial Leaf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 arises from the left longitudinal groove of the rumen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attaches to the greater curvature of the abomasum and the descending duodenum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It also extends on the ventral abdomen from where it was attached to the rumen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Deep Leaf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 arises from the right longitudinal groove of the rumen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Extends and attaches to the descending duodenum </a:t>
            </a:r>
          </a:p>
          <a:p>
            <a:pPr marL="1200150" lvl="2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caudal edge of the greater </a:t>
            </a:r>
            <a:r>
              <a:rPr lang="en-US" altLang="ko-K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omentum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is the joining of the lesser and greater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omentum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where they meet at the caudal edge of the rumen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On the left side: attaches to the caudal groove of the rumen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On the right side: attaches to the descending duodenum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078522" y="2014133"/>
            <a:ext cx="2491153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93" y="430366"/>
            <a:ext cx="7048207" cy="560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3136" y="1248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dirty="0" smtClean="0"/>
              <a:t>Dorsal </a:t>
            </a:r>
            <a:endParaRPr lang="en-TT" dirty="0"/>
          </a:p>
        </p:txBody>
      </p:sp>
      <p:sp>
        <p:nvSpPr>
          <p:cNvPr id="4" name="TextBox 3"/>
          <p:cNvSpPr txBox="1"/>
          <p:nvPr/>
        </p:nvSpPr>
        <p:spPr>
          <a:xfrm>
            <a:off x="8216458" y="6046543"/>
            <a:ext cx="9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dirty="0" smtClean="0"/>
              <a:t>Ventral</a:t>
            </a:r>
            <a:endParaRPr lang="en-TT" dirty="0"/>
          </a:p>
        </p:txBody>
      </p:sp>
      <p:sp>
        <p:nvSpPr>
          <p:cNvPr id="5" name="TextBox 4"/>
          <p:cNvSpPr txBox="1"/>
          <p:nvPr/>
        </p:nvSpPr>
        <p:spPr>
          <a:xfrm>
            <a:off x="407961" y="339410"/>
            <a:ext cx="41640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Structures: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Omental</a:t>
            </a: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bursa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space between the superficial and deep leaves of the Greater </a:t>
            </a: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omentum</a:t>
            </a:r>
            <a:endParaRPr lang="en-T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T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Omental</a:t>
            </a: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epiploic</a:t>
            </a: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foramen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openining</a:t>
            </a: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the </a:t>
            </a: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omental</a:t>
            </a: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bura</a:t>
            </a: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the [general] peritoneal cavity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Located medially to the liver (the caudate lobe) and between the vena cava &amp; portal vein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T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Supraomental</a:t>
            </a: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space above the deep leaf of the Greater </a:t>
            </a:r>
            <a:r>
              <a:rPr lang="en-T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omentum</a:t>
            </a:r>
            <a:endParaRPr lang="en-T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Opens caudally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T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Contains the intestines</a:t>
            </a:r>
            <a:endParaRPr lang="en-T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3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28" y="0"/>
            <a:ext cx="51927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8908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263</Words>
  <Application>Microsoft Office PowerPoint</Application>
  <PresentationFormat>Custom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ｓｈｉａｎｎ ｌａｌｌａｃｋ</cp:lastModifiedBy>
  <cp:revision>91</cp:revision>
  <dcterms:created xsi:type="dcterms:W3CDTF">2019-01-14T06:35:35Z</dcterms:created>
  <dcterms:modified xsi:type="dcterms:W3CDTF">2020-11-09T17:21:19Z</dcterms:modified>
</cp:coreProperties>
</file>