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63" r:id="rId7"/>
    <p:sldId id="262" r:id="rId8"/>
    <p:sldId id="258" r:id="rId9"/>
    <p:sldId id="264" r:id="rId10"/>
    <p:sldId id="265" r:id="rId11"/>
    <p:sldId id="266" r:id="rId12"/>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25" d="100"/>
          <a:sy n="125" d="100"/>
        </p:scale>
        <p:origin x="-808" y="1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91B34CDF-9CFA-BC4E-9F34-5DDDA129F74B}" type="datetimeFigureOut">
              <a:rPr lang="es-ES" smtClean="0"/>
              <a:t>09/24/23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B63262-3AA8-484F-AC8C-D762A20A0532}" type="slidenum">
              <a:rPr lang="es-ES" smtClean="0"/>
              <a:t>‹Nr.›</a:t>
            </a:fld>
            <a:endParaRPr lang="es-ES"/>
          </a:p>
        </p:txBody>
      </p:sp>
    </p:spTree>
    <p:extLst>
      <p:ext uri="{BB962C8B-B14F-4D97-AF65-F5344CB8AC3E}">
        <p14:creationId xmlns:p14="http://schemas.microsoft.com/office/powerpoint/2010/main" val="91121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1B34CDF-9CFA-BC4E-9F34-5DDDA129F74B}" type="datetimeFigureOut">
              <a:rPr lang="es-ES" smtClean="0"/>
              <a:t>09/24/23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B63262-3AA8-484F-AC8C-D762A20A0532}" type="slidenum">
              <a:rPr lang="es-ES" smtClean="0"/>
              <a:t>‹Nr.›</a:t>
            </a:fld>
            <a:endParaRPr lang="es-ES"/>
          </a:p>
        </p:txBody>
      </p:sp>
    </p:spTree>
    <p:extLst>
      <p:ext uri="{BB962C8B-B14F-4D97-AF65-F5344CB8AC3E}">
        <p14:creationId xmlns:p14="http://schemas.microsoft.com/office/powerpoint/2010/main" val="298438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1B34CDF-9CFA-BC4E-9F34-5DDDA129F74B}" type="datetimeFigureOut">
              <a:rPr lang="es-ES" smtClean="0"/>
              <a:t>09/24/23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B63262-3AA8-484F-AC8C-D762A20A0532}" type="slidenum">
              <a:rPr lang="es-ES" smtClean="0"/>
              <a:t>‹Nr.›</a:t>
            </a:fld>
            <a:endParaRPr lang="es-ES"/>
          </a:p>
        </p:txBody>
      </p:sp>
    </p:spTree>
    <p:extLst>
      <p:ext uri="{BB962C8B-B14F-4D97-AF65-F5344CB8AC3E}">
        <p14:creationId xmlns:p14="http://schemas.microsoft.com/office/powerpoint/2010/main" val="70758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1B34CDF-9CFA-BC4E-9F34-5DDDA129F74B}" type="datetimeFigureOut">
              <a:rPr lang="es-ES" smtClean="0"/>
              <a:t>09/24/23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B63262-3AA8-484F-AC8C-D762A20A0532}" type="slidenum">
              <a:rPr lang="es-ES" smtClean="0"/>
              <a:t>‹Nr.›</a:t>
            </a:fld>
            <a:endParaRPr lang="es-ES"/>
          </a:p>
        </p:txBody>
      </p:sp>
    </p:spTree>
    <p:extLst>
      <p:ext uri="{BB962C8B-B14F-4D97-AF65-F5344CB8AC3E}">
        <p14:creationId xmlns:p14="http://schemas.microsoft.com/office/powerpoint/2010/main" val="423529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91B34CDF-9CFA-BC4E-9F34-5DDDA129F74B}" type="datetimeFigureOut">
              <a:rPr lang="es-ES" smtClean="0"/>
              <a:t>09/24/23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B63262-3AA8-484F-AC8C-D762A20A0532}" type="slidenum">
              <a:rPr lang="es-ES" smtClean="0"/>
              <a:t>‹Nr.›</a:t>
            </a:fld>
            <a:endParaRPr lang="es-ES"/>
          </a:p>
        </p:txBody>
      </p:sp>
    </p:spTree>
    <p:extLst>
      <p:ext uri="{BB962C8B-B14F-4D97-AF65-F5344CB8AC3E}">
        <p14:creationId xmlns:p14="http://schemas.microsoft.com/office/powerpoint/2010/main" val="303677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91B34CDF-9CFA-BC4E-9F34-5DDDA129F74B}" type="datetimeFigureOut">
              <a:rPr lang="es-ES" smtClean="0"/>
              <a:t>09/24/23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B63262-3AA8-484F-AC8C-D762A20A0532}" type="slidenum">
              <a:rPr lang="es-ES" smtClean="0"/>
              <a:t>‹Nr.›</a:t>
            </a:fld>
            <a:endParaRPr lang="es-ES"/>
          </a:p>
        </p:txBody>
      </p:sp>
    </p:spTree>
    <p:extLst>
      <p:ext uri="{BB962C8B-B14F-4D97-AF65-F5344CB8AC3E}">
        <p14:creationId xmlns:p14="http://schemas.microsoft.com/office/powerpoint/2010/main" val="198042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91B34CDF-9CFA-BC4E-9F34-5DDDA129F74B}" type="datetimeFigureOut">
              <a:rPr lang="es-ES" smtClean="0"/>
              <a:t>09/24/23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CB63262-3AA8-484F-AC8C-D762A20A0532}" type="slidenum">
              <a:rPr lang="es-ES" smtClean="0"/>
              <a:t>‹Nr.›</a:t>
            </a:fld>
            <a:endParaRPr lang="es-ES"/>
          </a:p>
        </p:txBody>
      </p:sp>
    </p:spTree>
    <p:extLst>
      <p:ext uri="{BB962C8B-B14F-4D97-AF65-F5344CB8AC3E}">
        <p14:creationId xmlns:p14="http://schemas.microsoft.com/office/powerpoint/2010/main" val="84077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91B34CDF-9CFA-BC4E-9F34-5DDDA129F74B}" type="datetimeFigureOut">
              <a:rPr lang="es-ES" smtClean="0"/>
              <a:t>09/24/23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CB63262-3AA8-484F-AC8C-D762A20A0532}" type="slidenum">
              <a:rPr lang="es-ES" smtClean="0"/>
              <a:t>‹Nr.›</a:t>
            </a:fld>
            <a:endParaRPr lang="es-ES"/>
          </a:p>
        </p:txBody>
      </p:sp>
    </p:spTree>
    <p:extLst>
      <p:ext uri="{BB962C8B-B14F-4D97-AF65-F5344CB8AC3E}">
        <p14:creationId xmlns:p14="http://schemas.microsoft.com/office/powerpoint/2010/main" val="209556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B34CDF-9CFA-BC4E-9F34-5DDDA129F74B}" type="datetimeFigureOut">
              <a:rPr lang="es-ES" smtClean="0"/>
              <a:t>09/24/23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CB63262-3AA8-484F-AC8C-D762A20A0532}" type="slidenum">
              <a:rPr lang="es-ES" smtClean="0"/>
              <a:t>‹Nr.›</a:t>
            </a:fld>
            <a:endParaRPr lang="es-ES"/>
          </a:p>
        </p:txBody>
      </p:sp>
    </p:spTree>
    <p:extLst>
      <p:ext uri="{BB962C8B-B14F-4D97-AF65-F5344CB8AC3E}">
        <p14:creationId xmlns:p14="http://schemas.microsoft.com/office/powerpoint/2010/main" val="133874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91B34CDF-9CFA-BC4E-9F34-5DDDA129F74B}" type="datetimeFigureOut">
              <a:rPr lang="es-ES" smtClean="0"/>
              <a:t>09/24/23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B63262-3AA8-484F-AC8C-D762A20A0532}" type="slidenum">
              <a:rPr lang="es-ES" smtClean="0"/>
              <a:t>‹Nr.›</a:t>
            </a:fld>
            <a:endParaRPr lang="es-ES"/>
          </a:p>
        </p:txBody>
      </p:sp>
    </p:spTree>
    <p:extLst>
      <p:ext uri="{BB962C8B-B14F-4D97-AF65-F5344CB8AC3E}">
        <p14:creationId xmlns:p14="http://schemas.microsoft.com/office/powerpoint/2010/main" val="342742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91B34CDF-9CFA-BC4E-9F34-5DDDA129F74B}" type="datetimeFigureOut">
              <a:rPr lang="es-ES" smtClean="0"/>
              <a:t>09/24/23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B63262-3AA8-484F-AC8C-D762A20A0532}" type="slidenum">
              <a:rPr lang="es-ES" smtClean="0"/>
              <a:t>‹Nr.›</a:t>
            </a:fld>
            <a:endParaRPr lang="es-ES"/>
          </a:p>
        </p:txBody>
      </p:sp>
    </p:spTree>
    <p:extLst>
      <p:ext uri="{BB962C8B-B14F-4D97-AF65-F5344CB8AC3E}">
        <p14:creationId xmlns:p14="http://schemas.microsoft.com/office/powerpoint/2010/main" val="32345178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34CDF-9CFA-BC4E-9F34-5DDDA129F74B}" type="datetimeFigureOut">
              <a:rPr lang="es-ES" smtClean="0"/>
              <a:t>09/24/23</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63262-3AA8-484F-AC8C-D762A20A0532}" type="slidenum">
              <a:rPr lang="es-ES" smtClean="0"/>
              <a:t>‹Nr.›</a:t>
            </a:fld>
            <a:endParaRPr lang="es-ES"/>
          </a:p>
        </p:txBody>
      </p:sp>
    </p:spTree>
    <p:extLst>
      <p:ext uri="{BB962C8B-B14F-4D97-AF65-F5344CB8AC3E}">
        <p14:creationId xmlns:p14="http://schemas.microsoft.com/office/powerpoint/2010/main" val="426579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p:cNvPicPr>
            <a:picLocks noChangeAspect="1"/>
          </p:cNvPicPr>
          <p:nvPr/>
        </p:nvPicPr>
        <p:blipFill>
          <a:blip r:embed="rId2"/>
          <a:stretch>
            <a:fillRect/>
          </a:stretch>
        </p:blipFill>
        <p:spPr>
          <a:xfrm>
            <a:off x="0" y="0"/>
            <a:ext cx="9144000" cy="6858000"/>
          </a:xfrm>
          <a:prstGeom prst="rect">
            <a:avLst/>
          </a:prstGeom>
        </p:spPr>
      </p:pic>
      <p:pic>
        <p:nvPicPr>
          <p:cNvPr id="5" name="Imagen 4">
            <a:extLst>
              <a:ext uri="{FF2B5EF4-FFF2-40B4-BE49-F238E27FC236}">
                <a16:creationId xmlns:a16="http://schemas.microsoft.com/office/drawing/2014/main" xmlns="" id="{B04DCDF8-2CB4-4885-8B82-A31714104E04}"/>
              </a:ext>
            </a:extLst>
          </p:cNvPr>
          <p:cNvPicPr>
            <a:picLocks noChangeAspect="1"/>
          </p:cNvPicPr>
          <p:nvPr/>
        </p:nvPicPr>
        <p:blipFill>
          <a:blip r:embed="rId3"/>
          <a:stretch>
            <a:fillRect/>
          </a:stretch>
        </p:blipFill>
        <p:spPr>
          <a:xfrm>
            <a:off x="291833" y="1502528"/>
            <a:ext cx="8675767" cy="2486023"/>
          </a:xfrm>
          <a:prstGeom prst="rect">
            <a:avLst/>
          </a:prstGeom>
        </p:spPr>
      </p:pic>
    </p:spTree>
    <p:extLst>
      <p:ext uri="{BB962C8B-B14F-4D97-AF65-F5344CB8AC3E}">
        <p14:creationId xmlns:p14="http://schemas.microsoft.com/office/powerpoint/2010/main" val="25552310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8" name="Marcador de contenido 7" descr="Captura de pantalla 2023-09-24 a las 23.03.12.png"/>
          <p:cNvPicPr>
            <a:picLocks noGrp="1" noChangeAspect="1"/>
          </p:cNvPicPr>
          <p:nvPr>
            <p:ph idx="1"/>
          </p:nvPr>
        </p:nvPicPr>
        <p:blipFill>
          <a:blip r:embed="rId2">
            <a:extLst>
              <a:ext uri="{28A0092B-C50C-407E-A947-70E740481C1C}">
                <a14:useLocalDpi xmlns:a14="http://schemas.microsoft.com/office/drawing/2010/main" val="0"/>
              </a:ext>
            </a:extLst>
          </a:blip>
          <a:srcRect t="-7530" b="-7530"/>
          <a:stretch>
            <a:fillRect/>
          </a:stretch>
        </p:blipFill>
        <p:spPr/>
      </p:pic>
    </p:spTree>
    <p:extLst>
      <p:ext uri="{BB962C8B-B14F-4D97-AF65-F5344CB8AC3E}">
        <p14:creationId xmlns:p14="http://schemas.microsoft.com/office/powerpoint/2010/main" val="4116085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p:cNvPicPr>
            <a:picLocks noChangeAspect="1"/>
          </p:cNvPicPr>
          <p:nvPr/>
        </p:nvPicPr>
        <p:blipFill>
          <a:blip r:embed="rId2"/>
          <a:stretch>
            <a:fillRect/>
          </a:stretch>
        </p:blipFill>
        <p:spPr>
          <a:xfrm>
            <a:off x="0" y="0"/>
            <a:ext cx="9144000" cy="6858000"/>
          </a:xfrm>
          <a:prstGeom prst="rect">
            <a:avLst/>
          </a:prstGeom>
        </p:spPr>
      </p:pic>
      <p:pic>
        <p:nvPicPr>
          <p:cNvPr id="6" name="Imagen 5" descr="Captura de pantalla 2023-09-20 a las 13.02.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00"/>
            <a:ext cx="9144000" cy="5839292"/>
          </a:xfrm>
          <a:prstGeom prst="rect">
            <a:avLst/>
          </a:prstGeom>
        </p:spPr>
      </p:pic>
    </p:spTree>
    <p:extLst>
      <p:ext uri="{BB962C8B-B14F-4D97-AF65-F5344CB8AC3E}">
        <p14:creationId xmlns:p14="http://schemas.microsoft.com/office/powerpoint/2010/main" val="42616892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rcRect l="4542" r="4542"/>
          <a:stretch>
            <a:fillRect/>
          </a:stretch>
        </p:blipFill>
        <p:spPr>
          <a:xfrm>
            <a:off x="0" y="0"/>
            <a:ext cx="9144000" cy="6858000"/>
          </a:xfrm>
        </p:spPr>
      </p:pic>
      <p:pic>
        <p:nvPicPr>
          <p:cNvPr id="5" name="Imagen 4">
            <a:extLst>
              <a:ext uri="{FF2B5EF4-FFF2-40B4-BE49-F238E27FC236}">
                <a16:creationId xmlns:a16="http://schemas.microsoft.com/office/drawing/2014/main" xmlns="" id="{B04DCDF8-2CB4-4885-8B82-A31714104E04}"/>
              </a:ext>
            </a:extLst>
          </p:cNvPr>
          <p:cNvPicPr>
            <a:picLocks noChangeAspect="1"/>
          </p:cNvPicPr>
          <p:nvPr/>
        </p:nvPicPr>
        <p:blipFill>
          <a:blip r:embed="rId3"/>
          <a:stretch>
            <a:fillRect/>
          </a:stretch>
        </p:blipFill>
        <p:spPr>
          <a:xfrm>
            <a:off x="468233" y="317686"/>
            <a:ext cx="3022601" cy="866120"/>
          </a:xfrm>
          <a:prstGeom prst="rect">
            <a:avLst/>
          </a:prstGeom>
        </p:spPr>
      </p:pic>
      <p:sp>
        <p:nvSpPr>
          <p:cNvPr id="6" name="Rectángulo 5"/>
          <p:cNvSpPr/>
          <p:nvPr/>
        </p:nvSpPr>
        <p:spPr>
          <a:xfrm>
            <a:off x="835961" y="1183806"/>
            <a:ext cx="7084592" cy="1938992"/>
          </a:xfrm>
          <a:prstGeom prst="rect">
            <a:avLst/>
          </a:prstGeom>
          <a:noFill/>
        </p:spPr>
        <p:txBody>
          <a:bodyPr wrap="none" lIns="91440" tIns="45720" rIns="91440" bIns="45720">
            <a:spAutoFit/>
          </a:bodyPr>
          <a:lstStyle/>
          <a:p>
            <a:pPr algn="ctr"/>
            <a:r>
              <a:rPr lang="es-ES_tradn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Direcci</a:t>
            </a:r>
            <a:r>
              <a:rPr lang="es-ES_tradn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ón General de Educación</a:t>
            </a:r>
          </a:p>
          <a:p>
            <a:pPr algn="ctr"/>
            <a:r>
              <a:rPr lang="es-ES_tradnl"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a:t>
            </a:r>
            <a:r>
              <a:rPr lang="es-ES_tradnl"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rección</a:t>
            </a:r>
            <a:r>
              <a:rPr lang="es-ES_tradnl"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Nacional de Educación</a:t>
            </a:r>
          </a:p>
          <a:p>
            <a:pPr algn="ctr"/>
            <a:r>
              <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r>
              <a:rPr lang="es-ES_tradn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 Jóvenes y Adultos</a:t>
            </a:r>
            <a:endParaRPr lang="es-ES_tradnl"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Imagen 6">
            <a:extLst>
              <a:ext uri="{FF2B5EF4-FFF2-40B4-BE49-F238E27FC236}">
                <a16:creationId xmlns:a16="http://schemas.microsoft.com/office/drawing/2014/main" xmlns="" id="{B04DCDF8-2CB4-4885-8B82-A31714104E04}"/>
              </a:ext>
            </a:extLst>
          </p:cNvPr>
          <p:cNvPicPr>
            <a:picLocks noChangeAspect="1"/>
          </p:cNvPicPr>
          <p:nvPr/>
        </p:nvPicPr>
        <p:blipFill>
          <a:blip r:embed="rId3"/>
          <a:stretch>
            <a:fillRect/>
          </a:stretch>
        </p:blipFill>
        <p:spPr>
          <a:xfrm>
            <a:off x="9169399" y="0"/>
            <a:ext cx="3022601" cy="727742"/>
          </a:xfrm>
          <a:prstGeom prst="rect">
            <a:avLst/>
          </a:prstGeom>
        </p:spPr>
      </p:pic>
      <p:sp>
        <p:nvSpPr>
          <p:cNvPr id="8" name="Rectángulo 7"/>
          <p:cNvSpPr/>
          <p:nvPr/>
        </p:nvSpPr>
        <p:spPr>
          <a:xfrm>
            <a:off x="468233" y="3306175"/>
            <a:ext cx="8218567" cy="2062103"/>
          </a:xfrm>
          <a:prstGeom prst="rect">
            <a:avLst/>
          </a:prstGeom>
          <a:noFill/>
        </p:spPr>
        <p:txBody>
          <a:bodyPr wrap="square" lIns="91440" tIns="45720" rIns="91440" bIns="45720">
            <a:spAutoFit/>
          </a:bodyPr>
          <a:lstStyle/>
          <a:p>
            <a:pPr algn="ctr"/>
            <a:r>
              <a:rPr lang="es-ES_tradnl"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Jornada de Elaboraci</a:t>
            </a:r>
            <a:r>
              <a:rPr lang="es-ES_tradnl"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ón de Pruebas</a:t>
            </a:r>
          </a:p>
          <a:p>
            <a:pPr algn="ctr"/>
            <a:r>
              <a:rPr lang="es-ES_tradnl"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
            </a:r>
            <a:r>
              <a:rPr lang="es-ES_tradnl"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 Competencia y Madurez para las </a:t>
            </a:r>
          </a:p>
          <a:p>
            <a:pPr algn="ctr"/>
            <a:r>
              <a:rPr lang="es-ES_tradnl"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Modalidades Flexibles en la Educación de Jóvenes y Adultos en Panamá</a:t>
            </a:r>
            <a:endParaRPr lang="es-ES_tradnl"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ángulo 8"/>
          <p:cNvSpPr/>
          <p:nvPr/>
        </p:nvSpPr>
        <p:spPr>
          <a:xfrm>
            <a:off x="2579053" y="5543968"/>
            <a:ext cx="3903232" cy="461665"/>
          </a:xfrm>
          <a:prstGeom prst="rect">
            <a:avLst/>
          </a:prstGeom>
          <a:noFill/>
        </p:spPr>
        <p:txBody>
          <a:bodyPr wrap="none" lIns="91440" tIns="45720" rIns="91440" bIns="45720">
            <a:spAutoFit/>
          </a:bodyPr>
          <a:lstStyle/>
          <a:p>
            <a:pPr algn="ctr"/>
            <a:r>
              <a:rPr lang="es-ES_tradnl"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25-29 de septiembre de 2023</a:t>
            </a:r>
            <a:endParaRPr lang="es-ES_tradnl"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648554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rcRect l="4542" r="4542"/>
          <a:stretch>
            <a:fillRect/>
          </a:stretch>
        </p:blipFill>
        <p:spPr>
          <a:xfrm>
            <a:off x="0" y="0"/>
            <a:ext cx="9144000" cy="6858000"/>
          </a:xfrm>
        </p:spPr>
      </p:pic>
      <p:sp>
        <p:nvSpPr>
          <p:cNvPr id="6" name="Rectángulo 5"/>
          <p:cNvSpPr/>
          <p:nvPr/>
        </p:nvSpPr>
        <p:spPr>
          <a:xfrm>
            <a:off x="2319833" y="667126"/>
            <a:ext cx="5132184" cy="707886"/>
          </a:xfrm>
          <a:prstGeom prst="rect">
            <a:avLst/>
          </a:prstGeom>
          <a:noFill/>
        </p:spPr>
        <p:txBody>
          <a:bodyPr wrap="none" lIns="91440" tIns="45720" rIns="91440" bIns="45720">
            <a:spAutoFit/>
          </a:bodyPr>
          <a:lstStyle/>
          <a:p>
            <a:pPr algn="ctr"/>
            <a:r>
              <a:rPr lang="es-ES_tradnl"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Programaci</a:t>
            </a:r>
            <a:r>
              <a:rPr lang="es-ES_tradnl"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ón Analítica</a:t>
            </a:r>
            <a:endParaRPr lang="es-ES_tradnl"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Imagen 6">
            <a:extLst>
              <a:ext uri="{FF2B5EF4-FFF2-40B4-BE49-F238E27FC236}">
                <a16:creationId xmlns:a16="http://schemas.microsoft.com/office/drawing/2014/main" xmlns="" id="{B04DCDF8-2CB4-4885-8B82-A31714104E04}"/>
              </a:ext>
            </a:extLst>
          </p:cNvPr>
          <p:cNvPicPr>
            <a:picLocks noChangeAspect="1"/>
          </p:cNvPicPr>
          <p:nvPr/>
        </p:nvPicPr>
        <p:blipFill>
          <a:blip r:embed="rId3"/>
          <a:stretch>
            <a:fillRect/>
          </a:stretch>
        </p:blipFill>
        <p:spPr>
          <a:xfrm>
            <a:off x="9169399" y="0"/>
            <a:ext cx="3022601" cy="727742"/>
          </a:xfrm>
          <a:prstGeom prst="rect">
            <a:avLst/>
          </a:prstGeom>
        </p:spPr>
      </p:pic>
      <p:sp>
        <p:nvSpPr>
          <p:cNvPr id="3" name="CuadroTexto 2"/>
          <p:cNvSpPr txBox="1"/>
          <p:nvPr/>
        </p:nvSpPr>
        <p:spPr>
          <a:xfrm>
            <a:off x="617390" y="1375012"/>
            <a:ext cx="8069409" cy="5355313"/>
          </a:xfrm>
          <a:prstGeom prst="rect">
            <a:avLst/>
          </a:prstGeom>
          <a:noFill/>
        </p:spPr>
        <p:txBody>
          <a:bodyPr wrap="square" rtlCol="0">
            <a:spAutoFit/>
          </a:bodyPr>
          <a:lstStyle/>
          <a:p>
            <a:pPr algn="ctr"/>
            <a:r>
              <a:rPr lang="es-ES" b="1" dirty="0">
                <a:solidFill>
                  <a:schemeClr val="bg1"/>
                </a:solidFill>
              </a:rPr>
              <a:t>Dirección General de Educación</a:t>
            </a:r>
            <a:endParaRPr lang="es-ES_tradnl" b="1" dirty="0">
              <a:solidFill>
                <a:schemeClr val="bg1"/>
              </a:solidFill>
            </a:endParaRPr>
          </a:p>
          <a:p>
            <a:pPr algn="ctr"/>
            <a:r>
              <a:rPr lang="es-ES" b="1" i="1" dirty="0">
                <a:solidFill>
                  <a:schemeClr val="bg1"/>
                </a:solidFill>
              </a:rPr>
              <a:t>Dirección Nacional de Educación de Jóvenes y Adultos</a:t>
            </a:r>
            <a:endParaRPr lang="es-ES_tradnl" dirty="0">
              <a:solidFill>
                <a:schemeClr val="bg1"/>
              </a:solidFill>
            </a:endParaRPr>
          </a:p>
          <a:p>
            <a:r>
              <a:rPr lang="es-PA" b="1" dirty="0">
                <a:solidFill>
                  <a:schemeClr val="bg1"/>
                </a:solidFill>
              </a:rPr>
              <a:t> </a:t>
            </a:r>
            <a:endParaRPr lang="es-ES_tradnl" dirty="0">
              <a:solidFill>
                <a:schemeClr val="bg1"/>
              </a:solidFill>
            </a:endParaRPr>
          </a:p>
          <a:p>
            <a:r>
              <a:rPr lang="es-PA" b="1" dirty="0">
                <a:solidFill>
                  <a:schemeClr val="bg1"/>
                </a:solidFill>
              </a:rPr>
              <a:t>PROGRAMACIÓN </a:t>
            </a:r>
            <a:r>
              <a:rPr lang="es-PA" b="1" dirty="0" smtClean="0">
                <a:solidFill>
                  <a:schemeClr val="bg1"/>
                </a:solidFill>
              </a:rPr>
              <a:t>ANALÍTICA</a:t>
            </a:r>
            <a:endParaRPr lang="es-ES_tradnl" dirty="0">
              <a:solidFill>
                <a:schemeClr val="bg1"/>
              </a:solidFill>
            </a:endParaRPr>
          </a:p>
          <a:p>
            <a:r>
              <a:rPr lang="es-PA" b="1" dirty="0">
                <a:solidFill>
                  <a:schemeClr val="bg1"/>
                </a:solidFill>
              </a:rPr>
              <a:t> </a:t>
            </a:r>
            <a:endParaRPr lang="es-ES_tradnl" dirty="0">
              <a:solidFill>
                <a:schemeClr val="bg1"/>
              </a:solidFill>
            </a:endParaRPr>
          </a:p>
          <a:p>
            <a:r>
              <a:rPr lang="es-PA" b="1" dirty="0">
                <a:solidFill>
                  <a:schemeClr val="bg1"/>
                </a:solidFill>
              </a:rPr>
              <a:t>NOMBRE DEL SEMINARIO: Jornada Taller: Elaboración de Pruebas de Competencia y Madurez para las </a:t>
            </a:r>
            <a:endParaRPr lang="es-PA" b="1" dirty="0" smtClean="0">
              <a:solidFill>
                <a:schemeClr val="bg1"/>
              </a:solidFill>
            </a:endParaRPr>
          </a:p>
          <a:p>
            <a:r>
              <a:rPr lang="es-PA" b="1" dirty="0" smtClean="0">
                <a:solidFill>
                  <a:schemeClr val="bg1"/>
                </a:solidFill>
              </a:rPr>
              <a:t> </a:t>
            </a:r>
            <a:r>
              <a:rPr lang="es-PA" b="1" dirty="0">
                <a:solidFill>
                  <a:schemeClr val="bg1"/>
                </a:solidFill>
              </a:rPr>
              <a:t>Modalidades Flexibles en la  Educación de Jóvenes y Adultos en Panamá. </a:t>
            </a:r>
            <a:endParaRPr lang="es-ES_tradnl" dirty="0">
              <a:solidFill>
                <a:schemeClr val="bg1"/>
              </a:solidFill>
            </a:endParaRPr>
          </a:p>
          <a:p>
            <a:r>
              <a:rPr lang="es-PA" b="1" dirty="0">
                <a:solidFill>
                  <a:schemeClr val="bg1"/>
                </a:solidFill>
              </a:rPr>
              <a:t> </a:t>
            </a:r>
            <a:endParaRPr lang="es-ES_tradnl" dirty="0">
              <a:solidFill>
                <a:schemeClr val="bg1"/>
              </a:solidFill>
            </a:endParaRPr>
          </a:p>
          <a:p>
            <a:r>
              <a:rPr lang="es-PA" b="1" dirty="0">
                <a:solidFill>
                  <a:schemeClr val="bg1"/>
                </a:solidFill>
              </a:rPr>
              <a:t>SEDE: HOTEL CARIBE. PANAMÁ</a:t>
            </a:r>
            <a:endParaRPr lang="es-ES_tradnl" dirty="0">
              <a:solidFill>
                <a:schemeClr val="bg1"/>
              </a:solidFill>
            </a:endParaRPr>
          </a:p>
          <a:p>
            <a:r>
              <a:rPr lang="es-PA" dirty="0">
                <a:solidFill>
                  <a:schemeClr val="bg1"/>
                </a:solidFill>
              </a:rPr>
              <a:t> </a:t>
            </a:r>
            <a:endParaRPr lang="es-ES_tradnl" dirty="0">
              <a:solidFill>
                <a:schemeClr val="bg1"/>
              </a:solidFill>
            </a:endParaRPr>
          </a:p>
          <a:p>
            <a:r>
              <a:rPr lang="es-PA" b="1" dirty="0">
                <a:solidFill>
                  <a:schemeClr val="bg1"/>
                </a:solidFill>
              </a:rPr>
              <a:t>FECHA: 25-29 de septiembre 2023</a:t>
            </a:r>
            <a:endParaRPr lang="es-ES_tradnl" dirty="0">
              <a:solidFill>
                <a:schemeClr val="bg1"/>
              </a:solidFill>
            </a:endParaRPr>
          </a:p>
          <a:p>
            <a:r>
              <a:rPr lang="es-PA" b="1" dirty="0">
                <a:solidFill>
                  <a:schemeClr val="bg1"/>
                </a:solidFill>
              </a:rPr>
              <a:t> </a:t>
            </a:r>
            <a:endParaRPr lang="es-ES_tradnl" dirty="0">
              <a:solidFill>
                <a:schemeClr val="bg1"/>
              </a:solidFill>
            </a:endParaRPr>
          </a:p>
          <a:p>
            <a:r>
              <a:rPr lang="es-PA" b="1" dirty="0">
                <a:solidFill>
                  <a:schemeClr val="bg1"/>
                </a:solidFill>
              </a:rPr>
              <a:t>HORARIO:  8:00 A.M -4:00 P.M       JORNADA: Presencial    </a:t>
            </a:r>
            <a:endParaRPr lang="es-ES_tradnl" dirty="0">
              <a:solidFill>
                <a:schemeClr val="bg1"/>
              </a:solidFill>
            </a:endParaRPr>
          </a:p>
          <a:p>
            <a:r>
              <a:rPr lang="es-PA" b="1" dirty="0">
                <a:solidFill>
                  <a:schemeClr val="bg1"/>
                </a:solidFill>
              </a:rPr>
              <a:t> </a:t>
            </a:r>
            <a:endParaRPr lang="es-ES_tradnl" dirty="0">
              <a:solidFill>
                <a:schemeClr val="bg1"/>
              </a:solidFill>
            </a:endParaRPr>
          </a:p>
          <a:p>
            <a:r>
              <a:rPr lang="es-PA" b="1" dirty="0">
                <a:solidFill>
                  <a:schemeClr val="bg1"/>
                </a:solidFill>
              </a:rPr>
              <a:t>DIRIGIDO A DOCENTES DE NIVEL:  Docentes de especialidades en Matemáticas, Español, Ciencias Sociales, Inglés</a:t>
            </a:r>
            <a:r>
              <a:rPr lang="es-PA" b="1" dirty="0" smtClean="0">
                <a:solidFill>
                  <a:schemeClr val="bg1"/>
                </a:solidFill>
              </a:rPr>
              <a:t>, Ciencias </a:t>
            </a:r>
            <a:r>
              <a:rPr lang="es-PA" b="1" dirty="0">
                <a:solidFill>
                  <a:schemeClr val="bg1"/>
                </a:solidFill>
              </a:rPr>
              <a:t>Naturales  y Supervisores Regionales de Educación de Jóvenes y Adultos</a:t>
            </a:r>
            <a:r>
              <a:rPr lang="es-PA" b="1" dirty="0" smtClean="0">
                <a:solidFill>
                  <a:schemeClr val="bg1"/>
                </a:solidFill>
              </a:rPr>
              <a:t>.</a:t>
            </a:r>
            <a:endParaRPr lang="es-ES_tradnl" dirty="0">
              <a:solidFill>
                <a:schemeClr val="bg1"/>
              </a:solidFill>
            </a:endParaRPr>
          </a:p>
          <a:p>
            <a:endParaRPr lang="es-ES" dirty="0"/>
          </a:p>
        </p:txBody>
      </p:sp>
      <p:pic>
        <p:nvPicPr>
          <p:cNvPr id="5" name="Imagen 4">
            <a:extLst>
              <a:ext uri="{FF2B5EF4-FFF2-40B4-BE49-F238E27FC236}">
                <a16:creationId xmlns:a16="http://schemas.microsoft.com/office/drawing/2014/main" xmlns="" id="{B04DCDF8-2CB4-4885-8B82-A31714104E04}"/>
              </a:ext>
            </a:extLst>
          </p:cNvPr>
          <p:cNvPicPr>
            <a:picLocks noChangeAspect="1"/>
          </p:cNvPicPr>
          <p:nvPr/>
        </p:nvPicPr>
        <p:blipFill>
          <a:blip r:embed="rId3"/>
          <a:stretch>
            <a:fillRect/>
          </a:stretch>
        </p:blipFill>
        <p:spPr>
          <a:xfrm>
            <a:off x="328032" y="129144"/>
            <a:ext cx="2706003" cy="866120"/>
          </a:xfrm>
          <a:prstGeom prst="rect">
            <a:avLst/>
          </a:prstGeom>
        </p:spPr>
      </p:pic>
    </p:spTree>
    <p:extLst>
      <p:ext uri="{BB962C8B-B14F-4D97-AF65-F5344CB8AC3E}">
        <p14:creationId xmlns:p14="http://schemas.microsoft.com/office/powerpoint/2010/main" val="35543231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rcRect l="4542" r="4542"/>
          <a:stretch>
            <a:fillRect/>
          </a:stretch>
        </p:blipFill>
        <p:spPr>
          <a:xfrm>
            <a:off x="0" y="0"/>
            <a:ext cx="9144000" cy="6858000"/>
          </a:xfrm>
        </p:spPr>
      </p:pic>
      <p:sp>
        <p:nvSpPr>
          <p:cNvPr id="6" name="Rectángulo 5"/>
          <p:cNvSpPr/>
          <p:nvPr/>
        </p:nvSpPr>
        <p:spPr>
          <a:xfrm>
            <a:off x="1949393" y="473075"/>
            <a:ext cx="5132184" cy="707886"/>
          </a:xfrm>
          <a:prstGeom prst="rect">
            <a:avLst/>
          </a:prstGeom>
          <a:noFill/>
        </p:spPr>
        <p:txBody>
          <a:bodyPr wrap="none" lIns="91440" tIns="45720" rIns="91440" bIns="45720">
            <a:spAutoFit/>
          </a:bodyPr>
          <a:lstStyle/>
          <a:p>
            <a:pPr algn="ctr"/>
            <a:r>
              <a:rPr lang="es-ES_tradnl"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Programaci</a:t>
            </a:r>
            <a:r>
              <a:rPr lang="es-ES_tradnl"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ón Analítica</a:t>
            </a:r>
            <a:endParaRPr lang="es-ES_tradnl"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Imagen 6">
            <a:extLst>
              <a:ext uri="{FF2B5EF4-FFF2-40B4-BE49-F238E27FC236}">
                <a16:creationId xmlns:a16="http://schemas.microsoft.com/office/drawing/2014/main" xmlns="" id="{B04DCDF8-2CB4-4885-8B82-A31714104E04}"/>
              </a:ext>
            </a:extLst>
          </p:cNvPr>
          <p:cNvPicPr>
            <a:picLocks noChangeAspect="1"/>
          </p:cNvPicPr>
          <p:nvPr/>
        </p:nvPicPr>
        <p:blipFill>
          <a:blip r:embed="rId3"/>
          <a:stretch>
            <a:fillRect/>
          </a:stretch>
        </p:blipFill>
        <p:spPr>
          <a:xfrm>
            <a:off x="9169399" y="0"/>
            <a:ext cx="3022601" cy="727742"/>
          </a:xfrm>
          <a:prstGeom prst="rect">
            <a:avLst/>
          </a:prstGeom>
        </p:spPr>
      </p:pic>
      <p:sp>
        <p:nvSpPr>
          <p:cNvPr id="3" name="CuadroTexto 2"/>
          <p:cNvSpPr txBox="1"/>
          <p:nvPr/>
        </p:nvSpPr>
        <p:spPr>
          <a:xfrm>
            <a:off x="457200" y="1092756"/>
            <a:ext cx="8229600" cy="6186310"/>
          </a:xfrm>
          <a:prstGeom prst="rect">
            <a:avLst/>
          </a:prstGeom>
          <a:noFill/>
        </p:spPr>
        <p:txBody>
          <a:bodyPr wrap="square" rtlCol="0">
            <a:spAutoFit/>
          </a:bodyPr>
          <a:lstStyle/>
          <a:p>
            <a:r>
              <a:rPr lang="es-PA" b="1" dirty="0">
                <a:solidFill>
                  <a:srgbClr val="FFFFFF"/>
                </a:solidFill>
              </a:rPr>
              <a:t> JUSTIFICACIÓN:</a:t>
            </a:r>
            <a:endParaRPr lang="es-ES_tradnl" dirty="0">
              <a:solidFill>
                <a:srgbClr val="FFFFFF"/>
              </a:solidFill>
            </a:endParaRPr>
          </a:p>
          <a:p>
            <a:pPr algn="just"/>
            <a:r>
              <a:rPr lang="es-ES" b="1" dirty="0">
                <a:solidFill>
                  <a:srgbClr val="FFFFFF"/>
                </a:solidFill>
              </a:rPr>
              <a:t>La Educación es el eje principal para el desarrollo de todo ser humano y la misma debe implementarse con eficiencia y calidad utilizando estrategias de enseñanza adecuadas donde se ofrezcan diversas oportunidades al participante basadas en un enfoque de proyectos, los que servirán de base para la implementación de un </a:t>
            </a:r>
            <a:r>
              <a:rPr lang="es-ES" b="1" dirty="0" err="1">
                <a:solidFill>
                  <a:srgbClr val="FFFFFF"/>
                </a:solidFill>
              </a:rPr>
              <a:t>curriculum</a:t>
            </a:r>
            <a:r>
              <a:rPr lang="es-ES" b="1" dirty="0">
                <a:solidFill>
                  <a:srgbClr val="FFFFFF"/>
                </a:solidFill>
              </a:rPr>
              <a:t> más cónsono a la necesidad del participante adulto. Esta acción debe implementarse mediante modalidades flexibles que le permitan al joven y adulto adecuarse al trabajo autónomo con un </a:t>
            </a:r>
            <a:r>
              <a:rPr lang="es-ES" b="1" dirty="0" err="1">
                <a:solidFill>
                  <a:srgbClr val="FFFFFF"/>
                </a:solidFill>
              </a:rPr>
              <a:t>curriculum</a:t>
            </a:r>
            <a:r>
              <a:rPr lang="es-ES" b="1" dirty="0">
                <a:solidFill>
                  <a:srgbClr val="FFFFFF"/>
                </a:solidFill>
              </a:rPr>
              <a:t> propio, donde se aplique la modalidad de estudio a distancia y se convierte para el joven y el adulto en una vía de auto aprendizaje donde los módulos  serán  un factor determinante para ofrecer una continuidad educativa para aquellos que no han podido concluir su educación pre media o media, ya sea por sobre edad, por motivos de índole económicos, de salud, de trabajo, deserción escolar,   u otros.  </a:t>
            </a:r>
            <a:endParaRPr lang="es-ES_tradnl" dirty="0">
              <a:solidFill>
                <a:srgbClr val="FFFFFF"/>
              </a:solidFill>
            </a:endParaRPr>
          </a:p>
          <a:p>
            <a:pPr algn="just"/>
            <a:r>
              <a:rPr lang="es-ES" b="1" dirty="0">
                <a:solidFill>
                  <a:srgbClr val="FFFFFF"/>
                </a:solidFill>
              </a:rPr>
              <a:t>El programa de certificación por competencia y pruebas de suficiencia por madurez requiere como modalidad educativa flexible un análisis detallado del personal tanto administrativo, como los diferentes tutores que una vez certificados deberán cumplir al máximo con esta tarea y para que la misma vierta resultados efectivos y significativos para la población joven y adulta que anhela culminar su educación básica general y su educación media y  acceder a oportunidades de estudios a nivel superior.</a:t>
            </a:r>
            <a:endParaRPr lang="es-ES_tradnl" dirty="0">
              <a:solidFill>
                <a:srgbClr val="FFFFFF"/>
              </a:solidFill>
            </a:endParaRPr>
          </a:p>
          <a:p>
            <a:r>
              <a:rPr lang="es-ES" b="1" dirty="0">
                <a:solidFill>
                  <a:srgbClr val="FFFFFF"/>
                </a:solidFill>
              </a:rPr>
              <a:t> </a:t>
            </a:r>
            <a:endParaRPr lang="es-ES_tradnl" dirty="0">
              <a:solidFill>
                <a:srgbClr val="FFFFFF"/>
              </a:solidFill>
            </a:endParaRPr>
          </a:p>
          <a:p>
            <a:endParaRPr lang="es-ES" dirty="0"/>
          </a:p>
        </p:txBody>
      </p:sp>
      <p:pic>
        <p:nvPicPr>
          <p:cNvPr id="5" name="Imagen 4">
            <a:extLst>
              <a:ext uri="{FF2B5EF4-FFF2-40B4-BE49-F238E27FC236}">
                <a16:creationId xmlns:a16="http://schemas.microsoft.com/office/drawing/2014/main" xmlns="" id="{B04DCDF8-2CB4-4885-8B82-A31714104E04}"/>
              </a:ext>
            </a:extLst>
          </p:cNvPr>
          <p:cNvPicPr>
            <a:picLocks noChangeAspect="1"/>
          </p:cNvPicPr>
          <p:nvPr/>
        </p:nvPicPr>
        <p:blipFill>
          <a:blip r:embed="rId3"/>
          <a:stretch>
            <a:fillRect/>
          </a:stretch>
        </p:blipFill>
        <p:spPr>
          <a:xfrm>
            <a:off x="328032" y="129144"/>
            <a:ext cx="2706003" cy="866120"/>
          </a:xfrm>
          <a:prstGeom prst="rect">
            <a:avLst/>
          </a:prstGeom>
        </p:spPr>
      </p:pic>
    </p:spTree>
    <p:extLst>
      <p:ext uri="{BB962C8B-B14F-4D97-AF65-F5344CB8AC3E}">
        <p14:creationId xmlns:p14="http://schemas.microsoft.com/office/powerpoint/2010/main" val="36216046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rcRect l="4542" r="4542"/>
          <a:stretch>
            <a:fillRect/>
          </a:stretch>
        </p:blipFill>
        <p:spPr>
          <a:xfrm>
            <a:off x="0" y="0"/>
            <a:ext cx="9144000" cy="6858000"/>
          </a:xfrm>
        </p:spPr>
      </p:pic>
      <p:sp>
        <p:nvSpPr>
          <p:cNvPr id="6" name="Rectángulo 5"/>
          <p:cNvSpPr/>
          <p:nvPr/>
        </p:nvSpPr>
        <p:spPr>
          <a:xfrm>
            <a:off x="2337473" y="596562"/>
            <a:ext cx="5132184" cy="707886"/>
          </a:xfrm>
          <a:prstGeom prst="rect">
            <a:avLst/>
          </a:prstGeom>
          <a:noFill/>
        </p:spPr>
        <p:txBody>
          <a:bodyPr wrap="none" lIns="91440" tIns="45720" rIns="91440" bIns="45720">
            <a:spAutoFit/>
          </a:bodyPr>
          <a:lstStyle/>
          <a:p>
            <a:pPr algn="ctr"/>
            <a:r>
              <a:rPr lang="es-ES_tradnl"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Programaci</a:t>
            </a:r>
            <a:r>
              <a:rPr lang="es-ES_tradnl"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ón Analítica</a:t>
            </a:r>
            <a:endParaRPr lang="es-ES_tradnl"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Imagen 6">
            <a:extLst>
              <a:ext uri="{FF2B5EF4-FFF2-40B4-BE49-F238E27FC236}">
                <a16:creationId xmlns:a16="http://schemas.microsoft.com/office/drawing/2014/main" xmlns="" id="{B04DCDF8-2CB4-4885-8B82-A31714104E04}"/>
              </a:ext>
            </a:extLst>
          </p:cNvPr>
          <p:cNvPicPr>
            <a:picLocks noChangeAspect="1"/>
          </p:cNvPicPr>
          <p:nvPr/>
        </p:nvPicPr>
        <p:blipFill>
          <a:blip r:embed="rId3"/>
          <a:stretch>
            <a:fillRect/>
          </a:stretch>
        </p:blipFill>
        <p:spPr>
          <a:xfrm>
            <a:off x="9169399" y="0"/>
            <a:ext cx="3022601" cy="727742"/>
          </a:xfrm>
          <a:prstGeom prst="rect">
            <a:avLst/>
          </a:prstGeom>
        </p:spPr>
      </p:pic>
      <p:sp>
        <p:nvSpPr>
          <p:cNvPr id="3" name="CuadroTexto 2"/>
          <p:cNvSpPr txBox="1"/>
          <p:nvPr/>
        </p:nvSpPr>
        <p:spPr>
          <a:xfrm>
            <a:off x="457200" y="1092756"/>
            <a:ext cx="8229600" cy="6032422"/>
          </a:xfrm>
          <a:prstGeom prst="rect">
            <a:avLst/>
          </a:prstGeom>
          <a:noFill/>
        </p:spPr>
        <p:txBody>
          <a:bodyPr wrap="square" rtlCol="0">
            <a:spAutoFit/>
          </a:bodyPr>
          <a:lstStyle/>
          <a:p>
            <a:pPr algn="just"/>
            <a:r>
              <a:rPr lang="es-PA" b="1" dirty="0">
                <a:solidFill>
                  <a:srgbClr val="FFFFFF"/>
                </a:solidFill>
              </a:rPr>
              <a:t> </a:t>
            </a:r>
            <a:r>
              <a:rPr lang="es-PA" sz="1600" b="1" dirty="0">
                <a:solidFill>
                  <a:srgbClr val="FFFFFF"/>
                </a:solidFill>
              </a:rPr>
              <a:t>OBJETIVO GENERAL</a:t>
            </a:r>
            <a:r>
              <a:rPr lang="es-PA" sz="1600" b="1" dirty="0" smtClean="0">
                <a:solidFill>
                  <a:srgbClr val="FFFFFF"/>
                </a:solidFill>
              </a:rPr>
              <a:t>:</a:t>
            </a:r>
          </a:p>
          <a:p>
            <a:pPr algn="just"/>
            <a:endParaRPr lang="es-ES_tradnl" sz="1600" dirty="0">
              <a:solidFill>
                <a:srgbClr val="FFFFFF"/>
              </a:solidFill>
            </a:endParaRPr>
          </a:p>
          <a:p>
            <a:pPr algn="just"/>
            <a:r>
              <a:rPr lang="es-PA" sz="1600" b="1" dirty="0">
                <a:solidFill>
                  <a:srgbClr val="FFFFFF"/>
                </a:solidFill>
              </a:rPr>
              <a:t>Generar diversos documentos que sirvan de acompañamiento al programa de modalidades flexibles para jóvenes y adultos en la aplicación de pruebas de competencia y madurez  para educación  primaria de adultos.</a:t>
            </a:r>
            <a:endParaRPr lang="es-ES_tradnl" sz="1600" dirty="0">
              <a:solidFill>
                <a:srgbClr val="FFFFFF"/>
              </a:solidFill>
            </a:endParaRPr>
          </a:p>
          <a:p>
            <a:pPr algn="just"/>
            <a:r>
              <a:rPr lang="es-PA" sz="1600" b="1" dirty="0">
                <a:solidFill>
                  <a:srgbClr val="FFFFFF"/>
                </a:solidFill>
              </a:rPr>
              <a:t> </a:t>
            </a:r>
            <a:endParaRPr lang="es-ES_tradnl" sz="1600" dirty="0">
              <a:solidFill>
                <a:srgbClr val="FFFFFF"/>
              </a:solidFill>
            </a:endParaRPr>
          </a:p>
          <a:p>
            <a:pPr algn="just"/>
            <a:r>
              <a:rPr lang="es-PA" sz="1600" b="1" dirty="0" smtClean="0">
                <a:solidFill>
                  <a:srgbClr val="FFFFFF"/>
                </a:solidFill>
              </a:rPr>
              <a:t>OBJETIVOS  ESPECÍFICOS:</a:t>
            </a:r>
          </a:p>
          <a:p>
            <a:pPr algn="just"/>
            <a:endParaRPr lang="es-ES_tradnl" sz="1600" dirty="0">
              <a:solidFill>
                <a:srgbClr val="FFFFFF"/>
              </a:solidFill>
            </a:endParaRPr>
          </a:p>
          <a:p>
            <a:pPr marL="285750" lvl="0" indent="-285750" algn="just">
              <a:buFont typeface="Arial"/>
              <a:buChar char="•"/>
            </a:pPr>
            <a:r>
              <a:rPr lang="es-ES" sz="1600" b="1" dirty="0">
                <a:solidFill>
                  <a:srgbClr val="FFFFFF"/>
                </a:solidFill>
              </a:rPr>
              <a:t>Distinguir la importancia de la aplicación del programa de modalidades flexibles para jóvenes y adultos (Básica general y media) mediante la implementación de pruebas de suficiencia por competencia y madurez.</a:t>
            </a:r>
            <a:endParaRPr lang="es-ES_tradnl" sz="1600" dirty="0">
              <a:solidFill>
                <a:srgbClr val="FFFFFF"/>
              </a:solidFill>
            </a:endParaRPr>
          </a:p>
          <a:p>
            <a:pPr marL="285750" lvl="0" indent="-285750" algn="just">
              <a:buFont typeface="Arial"/>
              <a:buChar char="•"/>
            </a:pPr>
            <a:r>
              <a:rPr lang="es-ES" sz="1600" b="1" dirty="0">
                <a:solidFill>
                  <a:srgbClr val="FFFFFF"/>
                </a:solidFill>
              </a:rPr>
              <a:t>Conocer la importancia de la educación a distancia en la educación de jóvenes y adultos en todas las modalidades de la educación No Formal.</a:t>
            </a:r>
            <a:endParaRPr lang="es-ES_tradnl" sz="1600" dirty="0">
              <a:solidFill>
                <a:srgbClr val="FFFFFF"/>
              </a:solidFill>
            </a:endParaRPr>
          </a:p>
          <a:p>
            <a:pPr marL="285750" lvl="0" indent="-285750" algn="just">
              <a:buFont typeface="Arial"/>
              <a:buChar char="•"/>
            </a:pPr>
            <a:r>
              <a:rPr lang="es-ES" sz="1600" b="1" dirty="0">
                <a:solidFill>
                  <a:srgbClr val="FFFFFF"/>
                </a:solidFill>
              </a:rPr>
              <a:t>Diferenciar diversos conceptos de la educación flexible para jóvenes y adultos: Pruebas de suficiencia y certificación por competencia </a:t>
            </a:r>
            <a:endParaRPr lang="es-ES_tradnl" sz="1600" dirty="0">
              <a:solidFill>
                <a:srgbClr val="FFFFFF"/>
              </a:solidFill>
            </a:endParaRPr>
          </a:p>
          <a:p>
            <a:pPr marL="285750" lvl="0" indent="-285750" algn="just">
              <a:buFont typeface="Arial"/>
              <a:buChar char="•"/>
            </a:pPr>
            <a:r>
              <a:rPr lang="es-ES" sz="1600" b="1" dirty="0">
                <a:solidFill>
                  <a:srgbClr val="FFFFFF"/>
                </a:solidFill>
              </a:rPr>
              <a:t>Fomentar el papel del facilitador como eje fundamental en el proceso colaborativo de la educación flexible en los diversos entornos.</a:t>
            </a:r>
            <a:endParaRPr lang="es-ES_tradnl" sz="1600" dirty="0">
              <a:solidFill>
                <a:srgbClr val="FFFFFF"/>
              </a:solidFill>
            </a:endParaRPr>
          </a:p>
          <a:p>
            <a:pPr marL="285750" lvl="0" indent="-285750" algn="just">
              <a:buFont typeface="Arial"/>
              <a:buChar char="•"/>
            </a:pPr>
            <a:r>
              <a:rPr lang="es-ES" sz="1600" b="1" dirty="0">
                <a:solidFill>
                  <a:srgbClr val="FFFFFF"/>
                </a:solidFill>
              </a:rPr>
              <a:t>Conocer la importancia de la evaluación continua del aprendizaje en el proceso de orientación del joven y adulto.</a:t>
            </a:r>
            <a:endParaRPr lang="es-ES_tradnl" sz="1600" dirty="0">
              <a:solidFill>
                <a:srgbClr val="FFFFFF"/>
              </a:solidFill>
            </a:endParaRPr>
          </a:p>
          <a:p>
            <a:pPr marL="285750" lvl="0" indent="-285750" algn="just">
              <a:buFont typeface="Arial"/>
              <a:buChar char="•"/>
            </a:pPr>
            <a:r>
              <a:rPr lang="es-ES" sz="1600" b="1" dirty="0">
                <a:solidFill>
                  <a:srgbClr val="FFFFFF"/>
                </a:solidFill>
              </a:rPr>
              <a:t>Describir diversas estrategias de aprendizajes para modalidades flexibles en la implementación la básica general pruebas de suficiencia por competencia y madurez en la educación de jóvenes y adultos.</a:t>
            </a:r>
            <a:endParaRPr lang="es-ES_tradnl" sz="1600" dirty="0">
              <a:solidFill>
                <a:srgbClr val="FFFFFF"/>
              </a:solidFill>
            </a:endParaRPr>
          </a:p>
          <a:p>
            <a:pPr algn="just"/>
            <a:endParaRPr lang="es-ES_tradnl" sz="1600" dirty="0">
              <a:solidFill>
                <a:srgbClr val="FFFFFF"/>
              </a:solidFill>
            </a:endParaRPr>
          </a:p>
          <a:p>
            <a:pPr algn="just"/>
            <a:endParaRPr lang="es-ES" sz="1600" dirty="0">
              <a:solidFill>
                <a:srgbClr val="FFFFFF"/>
              </a:solidFill>
            </a:endParaRPr>
          </a:p>
        </p:txBody>
      </p:sp>
      <p:pic>
        <p:nvPicPr>
          <p:cNvPr id="5" name="Imagen 4">
            <a:extLst>
              <a:ext uri="{FF2B5EF4-FFF2-40B4-BE49-F238E27FC236}">
                <a16:creationId xmlns:a16="http://schemas.microsoft.com/office/drawing/2014/main" xmlns="" id="{B04DCDF8-2CB4-4885-8B82-A31714104E04}"/>
              </a:ext>
            </a:extLst>
          </p:cNvPr>
          <p:cNvPicPr>
            <a:picLocks noChangeAspect="1"/>
          </p:cNvPicPr>
          <p:nvPr/>
        </p:nvPicPr>
        <p:blipFill>
          <a:blip r:embed="rId3"/>
          <a:stretch>
            <a:fillRect/>
          </a:stretch>
        </p:blipFill>
        <p:spPr>
          <a:xfrm>
            <a:off x="328032" y="129144"/>
            <a:ext cx="2706003" cy="866120"/>
          </a:xfrm>
          <a:prstGeom prst="rect">
            <a:avLst/>
          </a:prstGeom>
        </p:spPr>
      </p:pic>
    </p:spTree>
    <p:extLst>
      <p:ext uri="{BB962C8B-B14F-4D97-AF65-F5344CB8AC3E}">
        <p14:creationId xmlns:p14="http://schemas.microsoft.com/office/powerpoint/2010/main" val="41632433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23-09-24 a las 22.39.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0"/>
            <a:ext cx="8940946" cy="6858000"/>
          </a:xfrm>
          <a:prstGeom prst="rect">
            <a:avLst/>
          </a:prstGeom>
        </p:spPr>
      </p:pic>
    </p:spTree>
    <p:extLst>
      <p:ext uri="{BB962C8B-B14F-4D97-AF65-F5344CB8AC3E}">
        <p14:creationId xmlns:p14="http://schemas.microsoft.com/office/powerpoint/2010/main" val="20220564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23-09-24 a las 22.44.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100"/>
            <a:ext cx="9144000" cy="6009767"/>
          </a:xfrm>
          <a:prstGeom prst="rect">
            <a:avLst/>
          </a:prstGeom>
        </p:spPr>
      </p:pic>
    </p:spTree>
    <p:extLst>
      <p:ext uri="{BB962C8B-B14F-4D97-AF65-F5344CB8AC3E}">
        <p14:creationId xmlns:p14="http://schemas.microsoft.com/office/powerpoint/2010/main" val="17360990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aptura de pantalla 2023-09-24 a las 22.46.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8879099" cy="6858000"/>
          </a:xfrm>
          <a:prstGeom prst="rect">
            <a:avLst/>
          </a:prstGeom>
        </p:spPr>
      </p:pic>
    </p:spTree>
    <p:extLst>
      <p:ext uri="{BB962C8B-B14F-4D97-AF65-F5344CB8AC3E}">
        <p14:creationId xmlns:p14="http://schemas.microsoft.com/office/powerpoint/2010/main" val="24408201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descr="Captura de pantalla 2023-09-24 a las 22.48.31.png"/>
          <p:cNvPicPr>
            <a:picLocks noGrp="1" noChangeAspect="1"/>
          </p:cNvPicPr>
          <p:nvPr>
            <p:ph idx="1"/>
          </p:nvPr>
        </p:nvPicPr>
        <p:blipFill>
          <a:blip r:embed="rId2">
            <a:extLst>
              <a:ext uri="{28A0092B-C50C-407E-A947-70E740481C1C}">
                <a14:useLocalDpi xmlns:a14="http://schemas.microsoft.com/office/drawing/2010/main" val="0"/>
              </a:ext>
            </a:extLst>
          </a:blip>
          <a:srcRect l="1584" r="1584"/>
          <a:stretch>
            <a:fillRect/>
          </a:stretch>
        </p:blipFill>
        <p:spPr>
          <a:xfrm>
            <a:off x="457200" y="835480"/>
            <a:ext cx="8229600" cy="4708525"/>
          </a:xfrm>
        </p:spPr>
      </p:pic>
      <p:cxnSp>
        <p:nvCxnSpPr>
          <p:cNvPr id="6" name="Conector recto 5"/>
          <p:cNvCxnSpPr/>
          <p:nvPr/>
        </p:nvCxnSpPr>
        <p:spPr>
          <a:xfrm>
            <a:off x="8686800" y="1199599"/>
            <a:ext cx="0" cy="4205521"/>
          </a:xfrm>
          <a:prstGeom prst="line">
            <a:avLst/>
          </a:prstGeom>
          <a:ln w="6350" cmpd="sng">
            <a:solidFill>
              <a:schemeClr val="tx1"/>
            </a:solidFill>
          </a:ln>
        </p:spPr>
        <p:style>
          <a:lnRef idx="3">
            <a:schemeClr val="dk1"/>
          </a:lnRef>
          <a:fillRef idx="0">
            <a:schemeClr val="dk1"/>
          </a:fillRef>
          <a:effectRef idx="2">
            <a:schemeClr val="dk1"/>
          </a:effectRef>
          <a:fontRef idx="minor">
            <a:schemeClr val="tx1"/>
          </a:fontRef>
        </p:style>
      </p:cxnSp>
      <p:cxnSp>
        <p:nvCxnSpPr>
          <p:cNvPr id="8" name="Conector recto 7"/>
          <p:cNvCxnSpPr/>
          <p:nvPr/>
        </p:nvCxnSpPr>
        <p:spPr>
          <a:xfrm>
            <a:off x="467360" y="1199599"/>
            <a:ext cx="0" cy="4205521"/>
          </a:xfrm>
          <a:prstGeom prst="line">
            <a:avLst/>
          </a:prstGeom>
          <a:ln w="6350" cmpd="sng">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401054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TotalTime>
  <Words>59</Words>
  <Application>Microsoft Macintosh PowerPoint</Application>
  <PresentationFormat>Presentación en pantalla (4:3)</PresentationFormat>
  <Paragraphs>41</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Ernesto Sanchez</dc:creator>
  <cp:lastModifiedBy>Ernesto Sanchez</cp:lastModifiedBy>
  <cp:revision>5</cp:revision>
  <dcterms:created xsi:type="dcterms:W3CDTF">2023-09-25T03:11:57Z</dcterms:created>
  <dcterms:modified xsi:type="dcterms:W3CDTF">2023-09-25T04:09:07Z</dcterms:modified>
</cp:coreProperties>
</file>